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3" r:id="rId6"/>
    <p:sldId id="264" r:id="rId7"/>
    <p:sldId id="278" r:id="rId8"/>
    <p:sldId id="267" r:id="rId9"/>
    <p:sldId id="265" r:id="rId10"/>
    <p:sldId id="270" r:id="rId11"/>
    <p:sldId id="404" r:id="rId12"/>
    <p:sldId id="268" r:id="rId13"/>
    <p:sldId id="274" r:id="rId14"/>
    <p:sldId id="276" r:id="rId15"/>
    <p:sldId id="260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Dahrouge" initials="SD" lastIdx="10" clrIdx="0"/>
  <p:cmAuthor id="1" name="Jamie Wang" initials="JW" lastIdx="1" clrIdx="1"/>
  <p:cmAuthor id="2" name="Michelle" initials="M" lastIdx="1" clrIdx="2"/>
  <p:cmAuthor id="3" name="Marie Thérèse Lussier" initials="ML" lastIdx="1" clrIdx="3">
    <p:extLst>
      <p:ext uri="{19B8F6BF-5375-455C-9EA6-DF929625EA0E}">
        <p15:presenceInfo xmlns:p15="http://schemas.microsoft.com/office/powerpoint/2012/main" userId="S::marie.therese.lussier@umontreal.ca::95a87bd6-e098-4073-9a8f-de21b16e6a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5135" autoAdjust="0"/>
  </p:normalViewPr>
  <p:slideViewPr>
    <p:cSldViewPr snapToGrid="0" snapToObjects="1">
      <p:cViewPr varScale="1">
        <p:scale>
          <a:sx n="112" d="100"/>
          <a:sy n="112" d="100"/>
        </p:scale>
        <p:origin x="184" y="21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20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58045337992693E-2"/>
          <c:y val="3.2886610441467422E-2"/>
          <c:w val="0.92799743016633063"/>
          <c:h val="0.94903720565734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Referent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Sheet1!$B$3:$B$12</c:f>
              <c:numCache>
                <c:formatCode>General</c:formatCode>
                <c:ptCount val="10"/>
                <c:pt idx="0">
                  <c:v>1.5</c:v>
                </c:pt>
                <c:pt idx="1">
                  <c:v>4</c:v>
                </c:pt>
                <c:pt idx="2">
                  <c:v>7</c:v>
                </c:pt>
                <c:pt idx="3">
                  <c:v>9.5</c:v>
                </c:pt>
                <c:pt idx="4">
                  <c:v>11.5</c:v>
                </c:pt>
                <c:pt idx="5">
                  <c:v>13.5</c:v>
                </c:pt>
                <c:pt idx="6">
                  <c:v>15.5</c:v>
                </c:pt>
                <c:pt idx="7">
                  <c:v>17.5</c:v>
                </c:pt>
                <c:pt idx="8">
                  <c:v>19.5</c:v>
                </c:pt>
                <c:pt idx="9">
                  <c:v>24</c:v>
                </c:pt>
              </c:numCache>
            </c:numRef>
          </c:xVal>
          <c:yVal>
            <c:numRef>
              <c:f>Sheet1!$C$3:$C$12</c:f>
              <c:numCache>
                <c:formatCode>General</c:formatCode>
                <c:ptCount val="10"/>
                <c:pt idx="0">
                  <c:v>-0.13700000000000001</c:v>
                </c:pt>
                <c:pt idx="1">
                  <c:v>1.4669999999999983</c:v>
                </c:pt>
                <c:pt idx="2">
                  <c:v>2.8569999999999971</c:v>
                </c:pt>
                <c:pt idx="3">
                  <c:v>3.7970000000000002</c:v>
                </c:pt>
                <c:pt idx="4">
                  <c:v>4.3849999999999945</c:v>
                </c:pt>
                <c:pt idx="5">
                  <c:v>4.8639999999999946</c:v>
                </c:pt>
                <c:pt idx="6">
                  <c:v>5.2690000000000001</c:v>
                </c:pt>
                <c:pt idx="7">
                  <c:v>5.5750000000000002</c:v>
                </c:pt>
                <c:pt idx="8">
                  <c:v>5.8139999999999965</c:v>
                </c:pt>
                <c:pt idx="9">
                  <c:v>6.2549999999999955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72-418F-9049-03CFD5A87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13824"/>
        <c:axId val="135922816"/>
      </c:scatterChart>
      <c:valAx>
        <c:axId val="1356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922816"/>
        <c:crosses val="autoZero"/>
        <c:crossBetween val="midCat"/>
      </c:valAx>
      <c:valAx>
        <c:axId val="13592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613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1-03T03:28:30.513" idx="1">
    <p:pos x="3280" y="204"/>
    <p:text>is it too late to add the data reduction for the RRPUM?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1203-2575-4BC2-9625-D3CD3FE2F45B}" type="datetimeFigureOut">
              <a:rPr lang="en-CA" smtClean="0"/>
              <a:pPr/>
              <a:t>2023-11-03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6185-AB0F-45D5-8ABD-C4A30B791DD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59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Where a program has received no external financial support (e.g., monies for food, logistics assistance such as registration, AV set-up, etc.), indicate No External Support.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complex study. Feasibility study with 3 PBLRNs, which is the focus for today’s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94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Feasibility also looked at ability to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34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of target enrolled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33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FF55-CFC7-4D73-9929-2B68691340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Survey,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6185-AB0F-45D5-8ABD-C4A30B791DD1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5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061" y="1184461"/>
            <a:ext cx="7772400" cy="144600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511" y="2940485"/>
            <a:ext cx="5329953" cy="117588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D669-B8EC-5244-A4FB-EBF4D085BEE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9" y="191740"/>
            <a:ext cx="1092284" cy="266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57" y="185294"/>
            <a:ext cx="286764" cy="266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" y="4572001"/>
            <a:ext cx="9150263" cy="5715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2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4" y="2940485"/>
            <a:ext cx="1690084" cy="1263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11" y="182527"/>
            <a:ext cx="398743" cy="27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77" y="191740"/>
            <a:ext cx="362371" cy="2737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35" y="177749"/>
            <a:ext cx="1734866" cy="28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02" y="169138"/>
            <a:ext cx="432695" cy="2854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10" y="180280"/>
            <a:ext cx="462053" cy="277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18" y="180280"/>
            <a:ext cx="606920" cy="274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5" y="178152"/>
            <a:ext cx="1154681" cy="267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73" y="195418"/>
            <a:ext cx="661839" cy="2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324"/>
            <a:ext cx="8229600" cy="3490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8356" y="4826922"/>
            <a:ext cx="238736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SPIDER - NYGH Academic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4735" y="4815665"/>
            <a:ext cx="1377991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1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230" y="4863558"/>
            <a:ext cx="613775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20000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9485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86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730"/>
            <a:ext cx="8229600" cy="50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5214"/>
            <a:ext cx="4038600" cy="3691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5214"/>
            <a:ext cx="4038600" cy="3691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0824" y="4869657"/>
            <a:ext cx="955981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11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7988"/>
            <a:ext cx="4040188" cy="292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08511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737988"/>
            <a:ext cx="4041775" cy="2921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4127" y="4869657"/>
            <a:ext cx="1012677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5182" y="4869657"/>
            <a:ext cx="981618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5937" y="4869657"/>
            <a:ext cx="1049984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62943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9434"/>
            <a:ext cx="5111750" cy="40678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578281"/>
            <a:ext cx="3008313" cy="3118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3374" y="4869657"/>
            <a:ext cx="853431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559" y="535489"/>
            <a:ext cx="1951098" cy="1011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032" y="535489"/>
            <a:ext cx="6856087" cy="41617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6559" y="1662832"/>
            <a:ext cx="1951098" cy="303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7139" y="4869657"/>
            <a:ext cx="870523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B707-8FED-CF4E-9956-4BBB2612EE6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5048"/>
            <a:ext cx="8229600" cy="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8869"/>
            <a:ext cx="8229600" cy="34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592" y="4829292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EFFC28-45CC-864E-835A-86F827430E1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7" name="Picture 6" descr="UTOPIAN_Logo_4C_Cropp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1312" y="4829292"/>
            <a:ext cx="297657" cy="264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" y="4854491"/>
            <a:ext cx="963606" cy="243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80" y="4847822"/>
            <a:ext cx="386434" cy="253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2" y="4855869"/>
            <a:ext cx="355020" cy="24222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58" y="4858431"/>
            <a:ext cx="1182703" cy="23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54" y="4854491"/>
            <a:ext cx="364454" cy="240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59" y="4804349"/>
            <a:ext cx="483784" cy="290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30" y="4856825"/>
            <a:ext cx="544985" cy="24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79" y="4860669"/>
            <a:ext cx="1073604" cy="248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36" y="4841131"/>
            <a:ext cx="668514" cy="274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50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kern="1200">
          <a:solidFill>
            <a:schemeClr val="tx1"/>
          </a:solidFill>
          <a:latin typeface="+mn-lt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iderdeprescribing.com/" TargetMode="External"/><Relationship Id="rId3" Type="http://schemas.openxmlformats.org/officeDocument/2006/relationships/image" Target="../media/image29.png"/><Relationship Id="rId7" Type="http://schemas.openxmlformats.org/officeDocument/2006/relationships/hyperlink" Target="mailto:michelle.greiver@nygh.on.c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43F0DC74-B783-FC17-2B2F-79E26C355F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74600" y="-664102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Title Slide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4350" y="514350"/>
            <a:ext cx="8115300" cy="4114800"/>
            <a:chOff x="0" y="0"/>
            <a:chExt cx="7026195" cy="356257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961425" cy="3493998"/>
            </a:xfrm>
            <a:custGeom>
              <a:avLst/>
              <a:gdLst/>
              <a:ahLst/>
              <a:cxnLst/>
              <a:rect l="l" t="t" r="r" b="b"/>
              <a:pathLst>
                <a:path w="6961425" h="3493998">
                  <a:moveTo>
                    <a:pt x="146050" y="3493998"/>
                  </a:moveTo>
                  <a:lnTo>
                    <a:pt x="6815375" y="3493998"/>
                  </a:lnTo>
                  <a:cubicBezTo>
                    <a:pt x="6895385" y="3493998"/>
                    <a:pt x="6961425" y="3427957"/>
                    <a:pt x="6961425" y="3347948"/>
                  </a:cubicBezTo>
                  <a:lnTo>
                    <a:pt x="6961425" y="146050"/>
                  </a:lnTo>
                  <a:cubicBezTo>
                    <a:pt x="6961425" y="66040"/>
                    <a:pt x="6895385" y="0"/>
                    <a:pt x="68153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47948"/>
                  </a:lnTo>
                  <a:cubicBezTo>
                    <a:pt x="0" y="3429228"/>
                    <a:pt x="66040" y="3493998"/>
                    <a:pt x="146050" y="3493998"/>
                  </a:cubicBezTo>
                  <a:close/>
                </a:path>
              </a:pathLst>
            </a:custGeom>
            <a:solidFill>
              <a:srgbClr val="FCF5ED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026194" cy="3562578"/>
            </a:xfrm>
            <a:custGeom>
              <a:avLst/>
              <a:gdLst/>
              <a:ahLst/>
              <a:cxnLst/>
              <a:rect l="l" t="t" r="r" b="b"/>
              <a:pathLst>
                <a:path w="7026194" h="3562578">
                  <a:moveTo>
                    <a:pt x="6962694" y="74930"/>
                  </a:moveTo>
                  <a:cubicBezTo>
                    <a:pt x="6934755" y="30480"/>
                    <a:pt x="6885225" y="0"/>
                    <a:pt x="68280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60648"/>
                  </a:lnTo>
                  <a:cubicBezTo>
                    <a:pt x="0" y="3412718"/>
                    <a:pt x="25400" y="3458438"/>
                    <a:pt x="63500" y="3487648"/>
                  </a:cubicBezTo>
                  <a:cubicBezTo>
                    <a:pt x="91440" y="3532098"/>
                    <a:pt x="140970" y="3562578"/>
                    <a:pt x="222904" y="3562578"/>
                  </a:cubicBezTo>
                  <a:lnTo>
                    <a:pt x="6867444" y="3562578"/>
                  </a:lnTo>
                  <a:cubicBezTo>
                    <a:pt x="6955075" y="3562578"/>
                    <a:pt x="7026194" y="3491457"/>
                    <a:pt x="7026194" y="3403828"/>
                  </a:cubicBezTo>
                  <a:lnTo>
                    <a:pt x="7026194" y="211697"/>
                  </a:lnTo>
                  <a:cubicBezTo>
                    <a:pt x="7026194" y="149860"/>
                    <a:pt x="7000794" y="104140"/>
                    <a:pt x="6962694" y="74930"/>
                  </a:cubicBezTo>
                  <a:close/>
                  <a:moveTo>
                    <a:pt x="12700" y="33606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828075" y="12700"/>
                  </a:lnTo>
                  <a:cubicBezTo>
                    <a:pt x="6908085" y="12700"/>
                    <a:pt x="6974125" y="78740"/>
                    <a:pt x="6974125" y="158750"/>
                  </a:cubicBezTo>
                  <a:lnTo>
                    <a:pt x="6974125" y="3360648"/>
                  </a:lnTo>
                  <a:cubicBezTo>
                    <a:pt x="6974125" y="3440657"/>
                    <a:pt x="6908085" y="3506698"/>
                    <a:pt x="6828075" y="3506698"/>
                  </a:cubicBezTo>
                  <a:lnTo>
                    <a:pt x="158750" y="3506698"/>
                  </a:lnTo>
                  <a:cubicBezTo>
                    <a:pt x="78740" y="3506698"/>
                    <a:pt x="12700" y="3441928"/>
                    <a:pt x="12700" y="33606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822051" y="2682039"/>
            <a:ext cx="4207180" cy="401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8551" y="747914"/>
            <a:ext cx="2556804" cy="2801977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3791" y="3640912"/>
            <a:ext cx="2556804" cy="673241"/>
          </a:xfrm>
          <a:prstGeom prst="rect">
            <a:avLst/>
          </a:prstGeom>
        </p:spPr>
      </p:pic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28646" y="1092010"/>
            <a:ext cx="420718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Lucida Bright" panose="02040602050505020304" pitchFamily="18" charset="0"/>
              </a:rPr>
              <a:t>Spider Feasibility:  </a:t>
            </a:r>
            <a:r>
              <a:rPr lang="en-US" sz="2800" dirty="0">
                <a:solidFill>
                  <a:srgbClr val="000000"/>
                </a:solidFill>
                <a:latin typeface="Lucida Bright" panose="02040602050505020304" pitchFamily="18" charset="0"/>
              </a:rPr>
              <a:t>a structured approach to quality improvement</a:t>
            </a:r>
          </a:p>
        </p:txBody>
      </p:sp>
      <p:sp>
        <p:nvSpPr>
          <p:cNvPr id="15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503" y="2901175"/>
            <a:ext cx="3760683" cy="74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latin typeface="Lucida Bright" panose="02040602050505020304" pitchFamily="18" charset="0"/>
                <a:cs typeface="Arial" panose="020B0604020202020204" pitchFamily="34" charset="0"/>
              </a:rPr>
              <a:t>Michelle Greiver, Simone </a:t>
            </a:r>
            <a:r>
              <a:rPr lang="en-US" sz="1400" dirty="0" err="1">
                <a:latin typeface="Lucida Bright" panose="02040602050505020304" pitchFamily="18" charset="0"/>
                <a:cs typeface="Arial" panose="020B0604020202020204" pitchFamily="34" charset="0"/>
              </a:rPr>
              <a:t>Dahrouge</a:t>
            </a:r>
            <a:r>
              <a:rPr lang="en-US" sz="1400" dirty="0">
                <a:latin typeface="Lucida Bright" panose="02040602050505020304" pitchFamily="18" charset="0"/>
                <a:cs typeface="Arial" panose="020B0604020202020204" pitchFamily="34" charset="0"/>
              </a:rPr>
              <a:t>, Patricia O’Brien, Donna </a:t>
            </a:r>
            <a:r>
              <a:rPr lang="en-US" sz="1400" dirty="0" err="1">
                <a:latin typeface="Lucida Bright" panose="02040602050505020304" pitchFamily="18" charset="0"/>
                <a:cs typeface="Arial" panose="020B0604020202020204" pitchFamily="34" charset="0"/>
              </a:rPr>
              <a:t>Manca</a:t>
            </a:r>
            <a:r>
              <a:rPr lang="en-US" sz="1400" dirty="0">
                <a:latin typeface="Lucida Bright" panose="02040602050505020304" pitchFamily="18" charset="0"/>
                <a:cs typeface="Arial" panose="020B0604020202020204" pitchFamily="34" charset="0"/>
              </a:rPr>
              <a:t>, Alex Singer, Marie-Therese Lussier, Celine Jean-Xavier</a:t>
            </a:r>
          </a:p>
        </p:txBody>
      </p:sp>
      <p:pic>
        <p:nvPicPr>
          <p:cNvPr id="18" name="Picture 17" descr="Palais des congres de Montreal logo">
            <a:extLst>
              <a:ext uri="{FF2B5EF4-FFF2-40B4-BE49-F238E27FC236}">
                <a16:creationId xmlns:a16="http://schemas.microsoft.com/office/drawing/2014/main" id="{8FAD78BB-6AA9-B930-36B0-8CF8DA4EE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1" y="3808436"/>
            <a:ext cx="2302150" cy="532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DBAA-2364-4F05-8940-3E05841A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Adaptation, integration, practicality</a:t>
            </a:r>
            <a:br>
              <a:rPr lang="en-US" sz="3300" dirty="0"/>
            </a:b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14258-4816-437A-BC45-B0F3F5B1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09" y="1030532"/>
            <a:ext cx="8229599" cy="3263504"/>
          </a:xfrm>
        </p:spPr>
        <p:txBody>
          <a:bodyPr/>
          <a:lstStyle/>
          <a:p>
            <a:pPr lvl="1">
              <a:spcAft>
                <a:spcPts val="540"/>
              </a:spcAft>
            </a:pPr>
            <a:r>
              <a:rPr lang="en-US" sz="1500" b="1" dirty="0"/>
              <a:t>Change strategies varied   </a:t>
            </a:r>
          </a:p>
          <a:p>
            <a:pPr lvl="2">
              <a:spcAft>
                <a:spcPts val="540"/>
              </a:spcAft>
            </a:pPr>
            <a:r>
              <a:rPr lang="en-US" sz="1400" dirty="0"/>
              <a:t>Dependent on local context (capacity, resources and previous experience in QI)</a:t>
            </a:r>
          </a:p>
          <a:p>
            <a:pPr lvl="2">
              <a:spcAft>
                <a:spcPts val="540"/>
              </a:spcAft>
            </a:pPr>
            <a:r>
              <a:rPr lang="en-US" sz="1400" dirty="0"/>
              <a:t>Solutions focused on</a:t>
            </a:r>
          </a:p>
          <a:p>
            <a:pPr lvl="3">
              <a:spcAft>
                <a:spcPts val="540"/>
              </a:spcAft>
            </a:pPr>
            <a:r>
              <a:rPr lang="en-US" sz="1400" b="1" dirty="0">
                <a:solidFill>
                  <a:srgbClr val="4179BD"/>
                </a:solidFill>
              </a:rPr>
              <a:t>Cleaning medication data in EMR</a:t>
            </a:r>
          </a:p>
          <a:p>
            <a:pPr lvl="3">
              <a:spcAft>
                <a:spcPts val="540"/>
              </a:spcAft>
            </a:pPr>
            <a:r>
              <a:rPr lang="en-US" sz="1400" dirty="0">
                <a:solidFill>
                  <a:srgbClr val="4179BD"/>
                </a:solidFill>
              </a:rPr>
              <a:t>Adding </a:t>
            </a:r>
            <a:r>
              <a:rPr lang="en-US" sz="1400" b="1" u="sng" dirty="0">
                <a:solidFill>
                  <a:srgbClr val="4179BD"/>
                </a:solidFill>
              </a:rPr>
              <a:t>functionalities in EMR</a:t>
            </a:r>
            <a:r>
              <a:rPr lang="en-US" sz="1400" dirty="0">
                <a:solidFill>
                  <a:srgbClr val="4179BD"/>
                </a:solidFill>
              </a:rPr>
              <a:t>: e.g., CPP band, side panel, flag SPIDER patients</a:t>
            </a:r>
          </a:p>
          <a:p>
            <a:pPr lvl="3">
              <a:spcAft>
                <a:spcPts val="540"/>
              </a:spcAft>
            </a:pPr>
            <a:r>
              <a:rPr lang="en-US" sz="1400" dirty="0">
                <a:solidFill>
                  <a:srgbClr val="4179BD"/>
                </a:solidFill>
              </a:rPr>
              <a:t>Improving </a:t>
            </a:r>
            <a:r>
              <a:rPr lang="en-US" sz="1400" b="1" u="sng" dirty="0">
                <a:solidFill>
                  <a:srgbClr val="4179BD"/>
                </a:solidFill>
              </a:rPr>
              <a:t>documentation</a:t>
            </a:r>
            <a:r>
              <a:rPr lang="en-US" sz="1400" dirty="0">
                <a:solidFill>
                  <a:srgbClr val="4179BD"/>
                </a:solidFill>
              </a:rPr>
              <a:t> of discussion and shared decision-making: e.g., customized deprescribing form</a:t>
            </a:r>
          </a:p>
          <a:p>
            <a:pPr lvl="3">
              <a:spcAft>
                <a:spcPts val="540"/>
              </a:spcAft>
            </a:pPr>
            <a:r>
              <a:rPr lang="en-US" sz="1400" dirty="0">
                <a:solidFill>
                  <a:srgbClr val="4179BD"/>
                </a:solidFill>
              </a:rPr>
              <a:t>Enhancing </a:t>
            </a:r>
            <a:r>
              <a:rPr lang="en-US" sz="1400" b="1" u="sng" dirty="0">
                <a:solidFill>
                  <a:srgbClr val="4179BD"/>
                </a:solidFill>
              </a:rPr>
              <a:t>routine medication reconciliation</a:t>
            </a:r>
            <a:r>
              <a:rPr lang="en-US" sz="1400" dirty="0">
                <a:solidFill>
                  <a:srgbClr val="4179BD"/>
                </a:solidFill>
              </a:rPr>
              <a:t>: e.g., appointments specifically for med reconciliation/deprescription</a:t>
            </a:r>
          </a:p>
          <a:p>
            <a:pPr lvl="1">
              <a:spcAft>
                <a:spcPts val="540"/>
              </a:spcAft>
            </a:pPr>
            <a:r>
              <a:rPr lang="en-US" sz="2000" dirty="0"/>
              <a:t>Access to a Pharmacist was a key enabler</a:t>
            </a:r>
          </a:p>
          <a:p>
            <a:pPr lvl="1">
              <a:spcAft>
                <a:spcPts val="540"/>
              </a:spcAft>
            </a:pPr>
            <a:r>
              <a:rPr lang="en-US" sz="2000" dirty="0">
                <a:highlight>
                  <a:srgbClr val="FFFF00"/>
                </a:highlight>
              </a:rPr>
              <a:t>Translating/adapting the workshop materials to French and setting up a collaboration de the COMPAS QI group from INESSS was a major </a:t>
            </a:r>
            <a:r>
              <a:rPr lang="en-US" sz="2000">
                <a:highlight>
                  <a:srgbClr val="FFFF00"/>
                </a:highlight>
              </a:rPr>
              <a:t>enabler for RRSPUM</a:t>
            </a: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537FB1-924A-D9D8-A8A2-B65D4EC72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51550"/>
              </p:ext>
            </p:extLst>
          </p:nvPr>
        </p:nvGraphicFramePr>
        <p:xfrm>
          <a:off x="549204" y="673919"/>
          <a:ext cx="8229601" cy="357554"/>
        </p:xfrm>
        <a:graphic>
          <a:graphicData uri="http://schemas.openxmlformats.org/drawingml/2006/table">
            <a:tbl>
              <a:tblPr/>
              <a:tblGrid>
                <a:gridCol w="3063448">
                  <a:extLst>
                    <a:ext uri="{9D8B030D-6E8A-4147-A177-3AD203B41FA5}">
                      <a16:colId xmlns:a16="http://schemas.microsoft.com/office/drawing/2014/main" val="3011711242"/>
                    </a:ext>
                  </a:extLst>
                </a:gridCol>
                <a:gridCol w="2887983">
                  <a:extLst>
                    <a:ext uri="{9D8B030D-6E8A-4147-A177-3AD203B41FA5}">
                      <a16:colId xmlns:a16="http://schemas.microsoft.com/office/drawing/2014/main" val="1079429622"/>
                    </a:ext>
                  </a:extLst>
                </a:gridCol>
                <a:gridCol w="2278170">
                  <a:extLst>
                    <a:ext uri="{9D8B030D-6E8A-4147-A177-3AD203B41FA5}">
                      <a16:colId xmlns:a16="http://schemas.microsoft.com/office/drawing/2014/main" val="3511250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 measure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and timing of data collection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53397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Ability to integrate the process into existing practice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Semi-structured interview with selected practices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Interview, post LC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67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4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96823"/>
            <a:ext cx="7406640" cy="472810"/>
          </a:xfrm>
        </p:spPr>
        <p:txBody>
          <a:bodyPr/>
          <a:lstStyle/>
          <a:p>
            <a:r>
              <a:rPr lang="en-US" sz="2520" dirty="0"/>
              <a:t>What participants did</a:t>
            </a:r>
            <a:endParaRPr lang="en-CA" sz="25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883CDB-4BF1-495F-94E0-17F0CD24EF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45" y="813806"/>
            <a:ext cx="3250501" cy="1705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9" y="803814"/>
            <a:ext cx="3377038" cy="1796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96" y="2759120"/>
            <a:ext cx="3226842" cy="1780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2631693-59B9-888E-965E-A4F4466C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15" y="2599909"/>
            <a:ext cx="1541307" cy="211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46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113A-80F6-4EAD-ABBE-EB442BEF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Acceptability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22776-E3B5-47B0-9397-6CA1E6A8E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2957"/>
            <a:ext cx="7886700" cy="3483632"/>
          </a:xfrm>
        </p:spPr>
        <p:txBody>
          <a:bodyPr/>
          <a:lstStyle/>
          <a:p>
            <a:pPr lvl="1">
              <a:spcAft>
                <a:spcPts val="540"/>
              </a:spcAft>
            </a:pPr>
            <a:r>
              <a:rPr lang="en-US" sz="1500" dirty="0"/>
              <a:t>High level of engagement</a:t>
            </a:r>
          </a:p>
          <a:p>
            <a:pPr lvl="2">
              <a:spcAft>
                <a:spcPts val="540"/>
              </a:spcAft>
            </a:pPr>
            <a:r>
              <a:rPr lang="en-US" b="1" u="sng" dirty="0"/>
              <a:t>High willingness to share </a:t>
            </a:r>
            <a:r>
              <a:rPr lang="en-US" dirty="0"/>
              <a:t>and high degree of collaboration</a:t>
            </a:r>
          </a:p>
          <a:p>
            <a:pPr lvl="3">
              <a:spcAft>
                <a:spcPts val="540"/>
              </a:spcAft>
            </a:pPr>
            <a:r>
              <a:rPr lang="en-US" sz="1650" dirty="0">
                <a:solidFill>
                  <a:srgbClr val="4179BD"/>
                </a:solidFill>
              </a:rPr>
              <a:t>Teams’ work documents were shared between sites</a:t>
            </a:r>
          </a:p>
          <a:p>
            <a:pPr lvl="3">
              <a:spcAft>
                <a:spcPts val="540"/>
              </a:spcAft>
            </a:pPr>
            <a:r>
              <a:rPr lang="en-US" sz="1650" dirty="0">
                <a:solidFill>
                  <a:srgbClr val="4179BD"/>
                </a:solidFill>
              </a:rPr>
              <a:t>Under-resourced teams received external pharmacist support: e.g., the solo practice and the CHC</a:t>
            </a:r>
          </a:p>
          <a:p>
            <a:pPr lvl="2">
              <a:spcAft>
                <a:spcPts val="540"/>
              </a:spcAft>
            </a:pPr>
            <a:r>
              <a:rPr lang="en-US" dirty="0"/>
              <a:t>Higher than anticipated </a:t>
            </a:r>
            <a:r>
              <a:rPr lang="en-US" b="1" u="sng" dirty="0"/>
              <a:t>access to coaching </a:t>
            </a:r>
            <a:r>
              <a:rPr lang="en-US" dirty="0"/>
              <a:t>support </a:t>
            </a:r>
          </a:p>
          <a:p>
            <a:pPr lvl="3">
              <a:spcAft>
                <a:spcPts val="540"/>
              </a:spcAft>
            </a:pPr>
            <a:r>
              <a:rPr lang="en-US" sz="1650" dirty="0">
                <a:solidFill>
                  <a:srgbClr val="4179BD"/>
                </a:solidFill>
              </a:rPr>
              <a:t>The majority had a monthly hour-long meeting with the coach</a:t>
            </a:r>
          </a:p>
          <a:p>
            <a:pPr lvl="2">
              <a:spcAft>
                <a:spcPts val="540"/>
              </a:spcAft>
            </a:pPr>
            <a:r>
              <a:rPr lang="en-US" dirty="0"/>
              <a:t>Engagement of </a:t>
            </a:r>
            <a:r>
              <a:rPr lang="en-US" b="1" u="sng" dirty="0"/>
              <a:t>FM residents</a:t>
            </a:r>
          </a:p>
          <a:p>
            <a:endParaRPr lang="en-C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6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62BC-CD38-4F38-9386-83267AA7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74" y="273844"/>
            <a:ext cx="8162653" cy="594836"/>
          </a:xfrm>
        </p:spPr>
        <p:txBody>
          <a:bodyPr/>
          <a:lstStyle/>
          <a:p>
            <a:r>
              <a:rPr lang="en-US" dirty="0"/>
              <a:t>Efficacy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BF9BCE-0253-4BD8-BFCE-D7533EA8281D}"/>
              </a:ext>
            </a:extLst>
          </p:cNvPr>
          <p:cNvSpPr txBox="1">
            <a:spLocks/>
          </p:cNvSpPr>
          <p:nvPr/>
        </p:nvSpPr>
        <p:spPr>
          <a:xfrm>
            <a:off x="490673" y="804821"/>
            <a:ext cx="6853995" cy="8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355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B355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A12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EA12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BC5B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BC5B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79B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179B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5334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Toronto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Average # of pts/physician: 24</a:t>
            </a:r>
            <a:r>
              <a:rPr lang="en-US" sz="1800" b="1" dirty="0"/>
              <a:t> </a:t>
            </a:r>
            <a:r>
              <a:rPr lang="en-US" sz="1800" dirty="0"/>
              <a:t>(range 6-116)</a:t>
            </a:r>
            <a:endParaRPr lang="en-US" sz="1800" b="1" u="sng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Number of PIPs/patient: </a:t>
            </a:r>
            <a:r>
              <a:rPr lang="en-US" sz="1800" b="1" u="sng" dirty="0"/>
              <a:t>1 </a:t>
            </a:r>
            <a:r>
              <a:rPr lang="en-US" sz="1800" u="sng" dirty="0"/>
              <a:t>(SD .8)</a:t>
            </a:r>
            <a:endParaRPr lang="en-US" sz="1800" dirty="0"/>
          </a:p>
          <a:p>
            <a:pPr marL="38100" indent="0">
              <a:buNone/>
            </a:pPr>
            <a:r>
              <a:rPr lang="en-US" sz="1800" dirty="0"/>
              <a:t>Efficacy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6F7146-25C0-4583-84AE-45FA99C0FAB7}"/>
              </a:ext>
            </a:extLst>
          </p:cNvPr>
          <p:cNvGraphicFramePr>
            <a:graphicFrameLocks noGrp="1"/>
          </p:cNvGraphicFramePr>
          <p:nvPr/>
        </p:nvGraphicFramePr>
        <p:xfrm>
          <a:off x="937641" y="1626773"/>
          <a:ext cx="4776066" cy="49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Absolute reduction in PIP prevalence per patient*</a:t>
                      </a:r>
                      <a:endParaRPr lang="en-CA" sz="1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3.6% (</a:t>
                      </a:r>
                      <a:r>
                        <a:rPr lang="en-US" sz="1100" b="1" i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= n. s.)</a:t>
                      </a:r>
                      <a:endParaRPr lang="en-CA" sz="11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Absolute reduction in % of patients with at least 1 PIP</a:t>
                      </a:r>
                      <a:endParaRPr lang="en-CA" sz="1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1.4% (</a:t>
                      </a:r>
                      <a:r>
                        <a:rPr lang="en-US" sz="1100" b="1" i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= n. s.)</a:t>
                      </a:r>
                      <a:endParaRPr lang="en-CA" sz="11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2296" marR="82296" marT="41148" marB="41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080890-C3C9-44ED-89CD-74691B301E19}"/>
                  </a:ext>
                </a:extLst>
              </p:cNvPr>
              <p:cNvSpPr txBox="1"/>
              <p:nvPr/>
            </p:nvSpPr>
            <p:spPr>
              <a:xfrm>
                <a:off x="5799446" y="1441407"/>
                <a:ext cx="2456661" cy="66601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1440" dirty="0"/>
                  <a:t>* </a:t>
                </a:r>
                <a:r>
                  <a:rPr lang="en-US" sz="1440" b="1" dirty="0">
                    <a:latin typeface="Cambria" panose="02040503050406030204" pitchFamily="18" charset="0"/>
                  </a:rPr>
                  <a:t>PIP prevalence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4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b="1" i="1">
                            <a:latin typeface="Cambria Math"/>
                          </a:rPr>
                          <m:t># </m:t>
                        </m:r>
                        <m:r>
                          <a:rPr lang="en-US" sz="1440" b="1" i="1">
                            <a:latin typeface="Cambria Math"/>
                          </a:rPr>
                          <m:t>𝒐𝒇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𝑷𝑰𝑷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𝒊𝒏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𝒕𝒂𝒓𝒈𝒆𝒕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𝒑𝒐𝒑𝒖𝒍𝒂𝒕𝒊𝒐𝒏</m:t>
                        </m:r>
                      </m:num>
                      <m:den>
                        <m:r>
                          <a:rPr lang="en-US" sz="1440" b="1" i="1">
                            <a:latin typeface="Cambria Math"/>
                          </a:rPr>
                          <m:t># </m:t>
                        </m:r>
                        <m:r>
                          <a:rPr lang="en-US" sz="1440" b="1" i="1">
                            <a:latin typeface="Cambria Math"/>
                          </a:rPr>
                          <m:t>𝒐𝒇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𝒑𝒂𝒕𝒊𝒆𝒏𝒕𝒔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𝒊𝒏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𝒕𝒂𝒓𝒈𝒆𝒕</m:t>
                        </m:r>
                        <m:r>
                          <a:rPr lang="en-US" sz="1440" b="1" i="1">
                            <a:latin typeface="Cambria Math"/>
                          </a:rPr>
                          <m:t> </m:t>
                        </m:r>
                        <m:r>
                          <a:rPr lang="en-US" sz="1440" b="1" i="1">
                            <a:latin typeface="Cambria Math"/>
                          </a:rPr>
                          <m:t>𝒑𝒐𝒑𝒖𝒍𝒂𝒕𝒊𝒐𝒏</m:t>
                        </m:r>
                      </m:den>
                    </m:f>
                  </m:oMath>
                </a14:m>
                <a:endParaRPr lang="en-CA" sz="144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080890-C3C9-44ED-89CD-74691B301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46" y="1441407"/>
                <a:ext cx="2456661" cy="666016"/>
              </a:xfrm>
              <a:prstGeom prst="rect">
                <a:avLst/>
              </a:prstGeom>
              <a:blipFill>
                <a:blip r:embed="rId2"/>
                <a:stretch>
                  <a:fillRect l="-744" t="-909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D28DC6B7-8BD5-46C0-9542-2E3950DE4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35" y="1594849"/>
            <a:ext cx="1066267" cy="57682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FF5B7C-EDE9-1F39-206F-0F7CFCF59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36667"/>
              </p:ext>
            </p:extLst>
          </p:nvPr>
        </p:nvGraphicFramePr>
        <p:xfrm>
          <a:off x="2373607" y="2313881"/>
          <a:ext cx="3340100" cy="1028700"/>
        </p:xfrm>
        <a:graphic>
          <a:graphicData uri="http://schemas.openxmlformats.org/drawingml/2006/table">
            <a:tbl>
              <a:tblPr/>
              <a:tblGrid>
                <a:gridCol w="1513037">
                  <a:extLst>
                    <a:ext uri="{9D8B030D-6E8A-4147-A177-3AD203B41FA5}">
                      <a16:colId xmlns:a16="http://schemas.microsoft.com/office/drawing/2014/main" val="2786603813"/>
                    </a:ext>
                  </a:extLst>
                </a:gridCol>
                <a:gridCol w="609021">
                  <a:extLst>
                    <a:ext uri="{9D8B030D-6E8A-4147-A177-3AD203B41FA5}">
                      <a16:colId xmlns:a16="http://schemas.microsoft.com/office/drawing/2014/main" val="1149600383"/>
                    </a:ext>
                  </a:extLst>
                </a:gridCol>
                <a:gridCol w="609021">
                  <a:extLst>
                    <a:ext uri="{9D8B030D-6E8A-4147-A177-3AD203B41FA5}">
                      <a16:colId xmlns:a16="http://schemas.microsoft.com/office/drawing/2014/main" val="2792419364"/>
                    </a:ext>
                  </a:extLst>
                </a:gridCol>
                <a:gridCol w="609021">
                  <a:extLst>
                    <a:ext uri="{9D8B030D-6E8A-4147-A177-3AD203B41FA5}">
                      <a16:colId xmlns:a16="http://schemas.microsoft.com/office/drawing/2014/main" val="40855032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surveys completed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PCP enrolled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286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Edmonton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573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950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854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B4D35D-F6A0-0482-BC41-351440D8B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82297"/>
              </p:ext>
            </p:extLst>
          </p:nvPr>
        </p:nvGraphicFramePr>
        <p:xfrm>
          <a:off x="1308100" y="3484792"/>
          <a:ext cx="5499600" cy="1632585"/>
        </p:xfrm>
        <a:graphic>
          <a:graphicData uri="http://schemas.openxmlformats.org/drawingml/2006/table">
            <a:tbl>
              <a:tblPr/>
              <a:tblGrid>
                <a:gridCol w="1742228">
                  <a:extLst>
                    <a:ext uri="{9D8B030D-6E8A-4147-A177-3AD203B41FA5}">
                      <a16:colId xmlns:a16="http://schemas.microsoft.com/office/drawing/2014/main" val="1829087704"/>
                    </a:ext>
                  </a:extLst>
                </a:gridCol>
                <a:gridCol w="1078975">
                  <a:extLst>
                    <a:ext uri="{9D8B030D-6E8A-4147-A177-3AD203B41FA5}">
                      <a16:colId xmlns:a16="http://schemas.microsoft.com/office/drawing/2014/main" val="1703231839"/>
                    </a:ext>
                  </a:extLst>
                </a:gridCol>
                <a:gridCol w="1827911">
                  <a:extLst>
                    <a:ext uri="{9D8B030D-6E8A-4147-A177-3AD203B41FA5}">
                      <a16:colId xmlns:a16="http://schemas.microsoft.com/office/drawing/2014/main" val="1787208446"/>
                    </a:ext>
                  </a:extLst>
                </a:gridCol>
                <a:gridCol w="850486">
                  <a:extLst>
                    <a:ext uri="{9D8B030D-6E8A-4147-A177-3AD203B41FA5}">
                      <a16:colId xmlns:a16="http://schemas.microsoft.com/office/drawing/2014/main" val="38859780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participants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Post intervention survey on their experience of deprescribing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561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PBRNs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approached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#declined/no response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994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UTOPIAN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72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NAPCReN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627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RRSPUM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504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822628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EC58677-97AF-E21C-D197-1B283F05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51" y="2147171"/>
            <a:ext cx="2055574" cy="1266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F88EC27-C770-A027-002E-95D63D9F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7" y="3460578"/>
            <a:ext cx="24003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678D-57A7-4CC7-A7C4-8075BBBA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C241D-7096-4D00-A9E3-C9FA8FD5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161"/>
            <a:ext cx="7886700" cy="3263504"/>
          </a:xfrm>
        </p:spPr>
        <p:txBody>
          <a:bodyPr/>
          <a:lstStyle/>
          <a:p>
            <a:r>
              <a:rPr lang="en-US" sz="1950" dirty="0"/>
              <a:t>Feedback and coaching can be implemented in practice</a:t>
            </a:r>
          </a:p>
          <a:p>
            <a:r>
              <a:rPr lang="en-US" sz="1950" dirty="0"/>
              <a:t>Learning Collaboratives may present scheduling challenges</a:t>
            </a:r>
          </a:p>
          <a:p>
            <a:r>
              <a:rPr lang="en-US" sz="1950" dirty="0"/>
              <a:t>Team resources were needed to support the intervention</a:t>
            </a:r>
          </a:p>
          <a:p>
            <a:r>
              <a:rPr lang="en-US" sz="1950" dirty="0"/>
              <a:t>Access to </a:t>
            </a:r>
            <a:r>
              <a:rPr lang="en-US" sz="1950" b="1" dirty="0"/>
              <a:t>coaching support and pharmacist services </a:t>
            </a:r>
            <a:r>
              <a:rPr lang="en-US" sz="1950" dirty="0"/>
              <a:t>were important</a:t>
            </a:r>
          </a:p>
          <a:p>
            <a:r>
              <a:rPr lang="en-US" sz="1950" b="1" dirty="0"/>
              <a:t>SPIDER was feasible, with a trend towards improved outcomes</a:t>
            </a:r>
          </a:p>
          <a:p>
            <a:endParaRPr lang="en-US" sz="1950" b="1" dirty="0"/>
          </a:p>
          <a:p>
            <a:r>
              <a:rPr lang="en-US" sz="1800" dirty="0"/>
              <a:t>Pandemic required shift to </a:t>
            </a:r>
            <a:r>
              <a:rPr lang="en-US" sz="1800" b="1" dirty="0"/>
              <a:t>Virtual Learning Collaboratives </a:t>
            </a:r>
            <a:r>
              <a:rPr lang="en-US" sz="1800" dirty="0"/>
              <a:t>during RCT</a:t>
            </a:r>
            <a:endParaRPr lang="en-US" sz="1950" b="1" dirty="0"/>
          </a:p>
          <a:p>
            <a:endParaRPr lang="en-US" sz="1950" dirty="0"/>
          </a:p>
          <a:p>
            <a:r>
              <a:rPr lang="en-US" sz="1950" dirty="0"/>
              <a:t>We used what we learned for the RCT</a:t>
            </a:r>
          </a:p>
        </p:txBody>
      </p:sp>
    </p:spTree>
    <p:extLst>
      <p:ext uri="{BB962C8B-B14F-4D97-AF65-F5344CB8AC3E}">
        <p14:creationId xmlns:p14="http://schemas.microsoft.com/office/powerpoint/2010/main" val="402788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810176"/>
            <a:ext cx="914400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6697" y="514350"/>
            <a:ext cx="7086906" cy="2609850"/>
            <a:chOff x="0" y="0"/>
            <a:chExt cx="6135815" cy="22595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071045" cy="2191018"/>
            </a:xfrm>
            <a:custGeom>
              <a:avLst/>
              <a:gdLst/>
              <a:ahLst/>
              <a:cxnLst/>
              <a:rect l="l" t="t" r="r" b="b"/>
              <a:pathLst>
                <a:path w="6071045" h="2191018">
                  <a:moveTo>
                    <a:pt x="146050" y="2191018"/>
                  </a:moveTo>
                  <a:lnTo>
                    <a:pt x="5924995" y="2191018"/>
                  </a:lnTo>
                  <a:cubicBezTo>
                    <a:pt x="6005005" y="2191018"/>
                    <a:pt x="6071045" y="2124978"/>
                    <a:pt x="6071045" y="2044968"/>
                  </a:cubicBezTo>
                  <a:lnTo>
                    <a:pt x="6071045" y="146050"/>
                  </a:lnTo>
                  <a:cubicBezTo>
                    <a:pt x="6071045" y="66040"/>
                    <a:pt x="6005005" y="0"/>
                    <a:pt x="592499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4968"/>
                  </a:lnTo>
                  <a:cubicBezTo>
                    <a:pt x="0" y="2126248"/>
                    <a:pt x="66040" y="2191018"/>
                    <a:pt x="146050" y="2191018"/>
                  </a:cubicBezTo>
                  <a:close/>
                </a:path>
              </a:pathLst>
            </a:custGeom>
            <a:solidFill>
              <a:srgbClr val="C8F6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35815" cy="2259598"/>
            </a:xfrm>
            <a:custGeom>
              <a:avLst/>
              <a:gdLst/>
              <a:ahLst/>
              <a:cxnLst/>
              <a:rect l="l" t="t" r="r" b="b"/>
              <a:pathLst>
                <a:path w="6135815" h="2259598">
                  <a:moveTo>
                    <a:pt x="6072315" y="74930"/>
                  </a:moveTo>
                  <a:cubicBezTo>
                    <a:pt x="6044375" y="30480"/>
                    <a:pt x="5994845" y="0"/>
                    <a:pt x="593769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7668"/>
                  </a:lnTo>
                  <a:cubicBezTo>
                    <a:pt x="0" y="2109738"/>
                    <a:pt x="25400" y="2155458"/>
                    <a:pt x="63500" y="2184668"/>
                  </a:cubicBezTo>
                  <a:cubicBezTo>
                    <a:pt x="91440" y="2229118"/>
                    <a:pt x="140970" y="2259598"/>
                    <a:pt x="218780" y="2259598"/>
                  </a:cubicBezTo>
                  <a:lnTo>
                    <a:pt x="5977065" y="2259598"/>
                  </a:lnTo>
                  <a:cubicBezTo>
                    <a:pt x="6064695" y="2259598"/>
                    <a:pt x="6135815" y="2188478"/>
                    <a:pt x="6135815" y="2100848"/>
                  </a:cubicBezTo>
                  <a:lnTo>
                    <a:pt x="6135815" y="204941"/>
                  </a:lnTo>
                  <a:cubicBezTo>
                    <a:pt x="6135815" y="149860"/>
                    <a:pt x="6110415" y="104140"/>
                    <a:pt x="6072315" y="74930"/>
                  </a:cubicBezTo>
                  <a:close/>
                  <a:moveTo>
                    <a:pt x="12700" y="205766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937695" y="12700"/>
                  </a:lnTo>
                  <a:cubicBezTo>
                    <a:pt x="6017705" y="12700"/>
                    <a:pt x="6083745" y="78740"/>
                    <a:pt x="6083745" y="158750"/>
                  </a:cubicBezTo>
                  <a:lnTo>
                    <a:pt x="6083745" y="2057668"/>
                  </a:lnTo>
                  <a:cubicBezTo>
                    <a:pt x="6083745" y="2137678"/>
                    <a:pt x="6017705" y="2203718"/>
                    <a:pt x="5937695" y="2203718"/>
                  </a:cubicBezTo>
                  <a:lnTo>
                    <a:pt x="158750" y="2203718"/>
                  </a:lnTo>
                  <a:cubicBezTo>
                    <a:pt x="78740" y="2203718"/>
                    <a:pt x="12700" y="2138948"/>
                    <a:pt x="12700" y="205766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6" name="Picture 6" descr="Facebook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674" y="3865026"/>
            <a:ext cx="562023" cy="575599"/>
          </a:xfrm>
          <a:prstGeom prst="rect">
            <a:avLst/>
          </a:prstGeom>
        </p:spPr>
      </p:pic>
      <p:pic>
        <p:nvPicPr>
          <p:cNvPr id="7" name="Picture 7" descr="Twitter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9436" y="3892362"/>
            <a:ext cx="562023" cy="564751"/>
          </a:xfrm>
          <a:prstGeom prst="rect">
            <a:avLst/>
          </a:prstGeom>
        </p:spPr>
      </p:pic>
      <p:pic>
        <p:nvPicPr>
          <p:cNvPr id="8" name="Picture 8" descr="Instagram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9916" y="3886938"/>
            <a:ext cx="562023" cy="57559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98750">
            <a:off x="7598620" y="2471434"/>
            <a:ext cx="1276198" cy="1276198"/>
          </a:xfrm>
          <a:prstGeom prst="rect">
            <a:avLst/>
          </a:prstGeom>
        </p:spPr>
      </p:pic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6850" y="4055705"/>
            <a:ext cx="2218321" cy="247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8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FamilyMedicineForum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25725" y="4048533"/>
            <a:ext cx="1778130" cy="25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2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0" y="4050896"/>
            <a:ext cx="1981200" cy="25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2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72400" y="2905899"/>
            <a:ext cx="1219200" cy="32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#myfmf</a:t>
            </a:r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76400" y="1245919"/>
            <a:ext cx="5778646" cy="1053525"/>
            <a:chOff x="0" y="-133349"/>
            <a:chExt cx="14439805" cy="2809398"/>
          </a:xfrm>
        </p:grpSpPr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3349"/>
              <a:ext cx="14439805" cy="1504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Lucida Bright" panose="02040602050505020304" pitchFamily="18" charset="0"/>
                </a:rPr>
                <a:t>Thank you!</a:t>
              </a: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805895"/>
              <a:ext cx="14439805" cy="870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Lucida Bright" panose="02040602050505020304" pitchFamily="18" charset="0"/>
                  <a:cs typeface="Arial" panose="020B0604020202020204" pitchFamily="34" charset="0"/>
                </a:rPr>
                <a:t>Please fill out your session evaluation now!</a:t>
              </a:r>
            </a:p>
          </p:txBody>
        </p:sp>
      </p:grpSp>
      <p:sp>
        <p:nvSpPr>
          <p:cNvPr id="17" name="Title 17">
            <a:extLst>
              <a:ext uri="{FF2B5EF4-FFF2-40B4-BE49-F238E27FC236}">
                <a16:creationId xmlns:a16="http://schemas.microsoft.com/office/drawing/2014/main" id="{0ADDFBB7-70E0-EB51-92AB-9649C2A9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9917" y="-682128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Closing Slide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1896A-589C-4038-72FC-5EDD9A360CB6}"/>
              </a:ext>
            </a:extLst>
          </p:cNvPr>
          <p:cNvSpPr txBox="1"/>
          <p:nvPr/>
        </p:nvSpPr>
        <p:spPr>
          <a:xfrm>
            <a:off x="2163777" y="3183286"/>
            <a:ext cx="4578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 algn="ctr">
              <a:buNone/>
            </a:pPr>
            <a:r>
              <a:rPr lang="en-CA" sz="1800" dirty="0">
                <a:hlinkClick r:id="rId7"/>
              </a:rPr>
              <a:t>michelle.greiver@nygh.on.ca</a:t>
            </a:r>
            <a:endParaRPr lang="en-CA" sz="1800" dirty="0"/>
          </a:p>
          <a:p>
            <a:pPr marL="38100" indent="0" algn="ctr">
              <a:buNone/>
            </a:pPr>
            <a:r>
              <a:rPr lang="en-CA" sz="1800" dirty="0">
                <a:hlinkClick r:id="rId8"/>
              </a:rPr>
              <a:t>https://www.spiderdeprescribing.com/</a:t>
            </a:r>
            <a:endParaRPr lang="en-CA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015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-26195" y="1009985"/>
            <a:ext cx="9196390" cy="1170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795990" flipV="1">
            <a:off x="3" y="1684149"/>
            <a:ext cx="9196390" cy="10729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71700" y="231393"/>
            <a:ext cx="4381500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3300" b="1" dirty="0">
                <a:solidFill>
                  <a:srgbClr val="000000"/>
                </a:solidFill>
                <a:latin typeface="Lucida Bright" panose="02040602050505020304" pitchFamily="18" charset="0"/>
              </a:rPr>
              <a:t>Presenter Disclosure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887" y="1174010"/>
            <a:ext cx="8769713" cy="326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Presenter: </a:t>
            </a:r>
            <a:r>
              <a:rPr lang="en-US" sz="20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Michelle Greiver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887" y="1825116"/>
            <a:ext cx="5607413" cy="32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Lucida Bright" panose="02040602050505020304" pitchFamily="18" charset="0"/>
              </a:rPr>
              <a:t>Relationships with financial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927" y="2186953"/>
            <a:ext cx="8830673" cy="251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Any direct financial relationships, including receipt of honoraria: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Grant to my Department from Sanofi, GSK and Novartis for development of a severe asthma registry using EMR data (unrelated to this project) </a:t>
            </a:r>
          </a:p>
          <a:p>
            <a:pPr marL="166426" lvl="1">
              <a:lnSpc>
                <a:spcPts val="2158"/>
              </a:lnSpc>
            </a:pPr>
            <a:endParaRPr lang="en-US" sz="1542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Membership on advisory boards or speakers’ bureaus: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None </a:t>
            </a:r>
          </a:p>
          <a:p>
            <a:pPr marL="166426" lvl="1">
              <a:lnSpc>
                <a:spcPts val="2158"/>
              </a:lnSpc>
            </a:pPr>
            <a:endParaRPr lang="en-US" sz="1542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Patents for drugs or devices: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None</a:t>
            </a:r>
          </a:p>
          <a:p>
            <a:pPr marL="166426" lvl="1">
              <a:lnSpc>
                <a:spcPts val="2158"/>
              </a:lnSpc>
            </a:pPr>
            <a:endParaRPr lang="en-US" sz="1542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332852" lvl="1" indent="-166426">
              <a:lnSpc>
                <a:spcPts val="2158"/>
              </a:lnSpc>
              <a:buFont typeface="Arial"/>
              <a:buChar char="•"/>
            </a:pPr>
            <a:r>
              <a:rPr lang="en-US" sz="1542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Other: </a:t>
            </a:r>
            <a:r>
              <a:rPr lang="en-US" sz="1542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6A776-B833-5296-DB25-2206354DE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8400" y="-609541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COI – Presenter Disclosure (1)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0095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" y="259802"/>
            <a:ext cx="6743700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3300" b="1" dirty="0">
                <a:solidFill>
                  <a:srgbClr val="000000"/>
                </a:solidFill>
                <a:latin typeface="Lucida Bright" panose="02040602050505020304" pitchFamily="18" charset="0"/>
              </a:rPr>
              <a:t>Disclosure of Financial Support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CC45DFA-42C5-82E5-C887-A723AC8D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8400" y="-609541"/>
            <a:ext cx="41148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US" sz="2200" b="0" dirty="0"/>
              <a:t>COI – Presenter Disclosure (2)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11" y="998061"/>
            <a:ext cx="9143978" cy="2290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F3C15-3177-4046-6B08-249EC06A1429}"/>
              </a:ext>
            </a:extLst>
          </p:cNvPr>
          <p:cNvSpPr txBox="1"/>
          <p:nvPr/>
        </p:nvSpPr>
        <p:spPr>
          <a:xfrm>
            <a:off x="304800" y="1162050"/>
            <a:ext cx="8648700" cy="238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39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This program has received financial support from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CIHR 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 the form of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 Research Grant for SPIDER</a:t>
            </a:r>
          </a:p>
          <a:p>
            <a:pPr>
              <a:lnSpc>
                <a:spcPts val="2039"/>
              </a:lnSpc>
            </a:pPr>
            <a:endParaRPr lang="en-US" sz="1600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>
              <a:lnSpc>
                <a:spcPts val="2039"/>
              </a:lnSpc>
            </a:pP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This program has received in-kind support from </a:t>
            </a:r>
            <a:r>
              <a:rPr lang="en-US" sz="1600" dirty="0" err="1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UofT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DFCM and North York General Hospital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in the form of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logistical support</a:t>
            </a:r>
          </a:p>
          <a:p>
            <a:pPr>
              <a:lnSpc>
                <a:spcPts val="2039"/>
              </a:lnSpc>
            </a:pPr>
            <a:endParaRPr lang="en-US" sz="1600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>
              <a:lnSpc>
                <a:spcPts val="2039"/>
              </a:lnSpc>
            </a:pPr>
            <a:r>
              <a:rPr lang="en-US" sz="1600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Potential for conflict(s) of interest: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Dr Greiver 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has receives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payment</a:t>
            </a:r>
            <a:r>
              <a:rPr lang="en-US" sz="1600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from the </a:t>
            </a:r>
            <a:r>
              <a:rPr lang="en-US" sz="1600" dirty="0" err="1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UofT</a:t>
            </a:r>
            <a:r>
              <a:rPr lang="en-US" sz="1600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DFCM as a Research Program Advisor</a:t>
            </a:r>
          </a:p>
          <a:p>
            <a:pPr>
              <a:lnSpc>
                <a:spcPts val="2039"/>
              </a:lnSpc>
            </a:pPr>
            <a:endParaRPr lang="en-US" sz="1600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72FA-CAC6-46DA-9A78-AAAE15D0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138270"/>
            <a:ext cx="8229600" cy="857250"/>
          </a:xfrm>
        </p:spPr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264DA7-E726-458D-94F7-A904FF50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942574"/>
            <a:ext cx="7886700" cy="3514454"/>
          </a:xfrm>
        </p:spPr>
        <p:txBody>
          <a:bodyPr/>
          <a:lstStyle/>
          <a:p>
            <a:r>
              <a:rPr lang="en-US" sz="2100" dirty="0"/>
              <a:t>Polypharmacy amongst seniors is prevalent, and may harm patients</a:t>
            </a:r>
          </a:p>
          <a:p>
            <a:pPr marL="557213" lvl="2" indent="-257175">
              <a:buClr>
                <a:srgbClr val="EEA121"/>
              </a:buClr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EEA121"/>
                </a:solidFill>
              </a:rPr>
              <a:t>1 out of 4 Canadian seniors </a:t>
            </a:r>
            <a:r>
              <a:rPr lang="en-US" sz="1200" dirty="0">
                <a:solidFill>
                  <a:srgbClr val="EEA121"/>
                </a:solidFill>
              </a:rPr>
              <a:t>(26.5%) fill prescriptions for </a:t>
            </a:r>
            <a:r>
              <a:rPr lang="en-US" sz="1200" b="1" dirty="0">
                <a:solidFill>
                  <a:srgbClr val="EEA121"/>
                </a:solidFill>
              </a:rPr>
              <a:t>10</a:t>
            </a:r>
            <a:r>
              <a:rPr lang="en-US" sz="1200" b="1" baseline="30000" dirty="0">
                <a:solidFill>
                  <a:srgbClr val="EEA121"/>
                </a:solidFill>
              </a:rPr>
              <a:t>+</a:t>
            </a:r>
            <a:r>
              <a:rPr lang="en-US" sz="1200" b="1" dirty="0">
                <a:solidFill>
                  <a:srgbClr val="EEA121"/>
                </a:solidFill>
              </a:rPr>
              <a:t> different meds </a:t>
            </a:r>
            <a:r>
              <a:rPr lang="en-US" sz="1200" dirty="0">
                <a:solidFill>
                  <a:srgbClr val="EEA121"/>
                </a:solidFill>
              </a:rPr>
              <a:t>each year</a:t>
            </a:r>
            <a:r>
              <a:rPr lang="en-US" sz="1200" baseline="30000" dirty="0">
                <a:solidFill>
                  <a:srgbClr val="EEA121"/>
                </a:solidFill>
              </a:rPr>
              <a:t>1</a:t>
            </a:r>
          </a:p>
          <a:p>
            <a:pPr marL="557213" lvl="2" indent="-257175">
              <a:buClr>
                <a:srgbClr val="EEA121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EEA121"/>
                </a:solidFill>
              </a:rPr>
              <a:t># of meds prescribed to a patient is the single most reliable index of </a:t>
            </a:r>
            <a:r>
              <a:rPr lang="en-US" sz="1200" b="1" dirty="0">
                <a:solidFill>
                  <a:srgbClr val="EEA121"/>
                </a:solidFill>
              </a:rPr>
              <a:t>persistent complexity </a:t>
            </a:r>
            <a:r>
              <a:rPr lang="en-US" sz="1200" dirty="0">
                <a:solidFill>
                  <a:srgbClr val="EEA121"/>
                </a:solidFill>
              </a:rPr>
              <a:t>after age</a:t>
            </a:r>
            <a:r>
              <a:rPr lang="en-US" sz="1200" baseline="30000" dirty="0">
                <a:solidFill>
                  <a:srgbClr val="EEA121"/>
                </a:solidFill>
              </a:rPr>
              <a:t>2</a:t>
            </a:r>
          </a:p>
          <a:p>
            <a:pPr marL="900113" lvl="3">
              <a:buFont typeface="Wingdings" panose="05000000000000000000" pitchFamily="2" charset="2"/>
              <a:buChar char="§"/>
            </a:pPr>
            <a:r>
              <a:rPr lang="en-US" sz="900" dirty="0"/>
              <a:t>10</a:t>
            </a:r>
            <a:r>
              <a:rPr lang="en-US" sz="900" baseline="30000" dirty="0"/>
              <a:t>+</a:t>
            </a:r>
            <a:r>
              <a:rPr lang="en-US" sz="900" dirty="0"/>
              <a:t> meds prescribed for seniors is strongly associated with </a:t>
            </a:r>
            <a:r>
              <a:rPr lang="en-US" sz="900" b="1" dirty="0"/>
              <a:t>high care needs for 3 consecutive years</a:t>
            </a:r>
            <a:r>
              <a:rPr lang="en-US" sz="900" dirty="0"/>
              <a:t>: specificity = 95.3%</a:t>
            </a:r>
            <a:r>
              <a:rPr lang="en-US" sz="900" baseline="30000" dirty="0"/>
              <a:t>2</a:t>
            </a:r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BB0A8-84EA-4BE8-862C-B68ECA10103D}"/>
              </a:ext>
            </a:extLst>
          </p:cNvPr>
          <p:cNvSpPr txBox="1"/>
          <p:nvPr/>
        </p:nvSpPr>
        <p:spPr>
          <a:xfrm rot="16200000">
            <a:off x="921539" y="2902800"/>
            <a:ext cx="134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/>
              <a:t>Percentage of older patients by # of medication classes</a:t>
            </a:r>
            <a:endParaRPr lang="en-CA" sz="6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8634C-0984-433A-AE8B-2733FC41AD10}"/>
              </a:ext>
            </a:extLst>
          </p:cNvPr>
          <p:cNvGrpSpPr/>
          <p:nvPr/>
        </p:nvGrpSpPr>
        <p:grpSpPr>
          <a:xfrm>
            <a:off x="1772197" y="2147418"/>
            <a:ext cx="1908730" cy="1787763"/>
            <a:chOff x="971173" y="1902616"/>
            <a:chExt cx="2181873" cy="2167841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49D3781-7212-40D2-A814-1BE619D5F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73" y="1902616"/>
              <a:ext cx="2181873" cy="216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ie 3">
              <a:extLst>
                <a:ext uri="{FF2B5EF4-FFF2-40B4-BE49-F238E27FC236}">
                  <a16:creationId xmlns:a16="http://schemas.microsoft.com/office/drawing/2014/main" id="{D7D68F64-EE9C-4336-9E00-E51161BB3BAB}"/>
                </a:ext>
              </a:extLst>
            </p:cNvPr>
            <p:cNvSpPr/>
            <p:nvPr/>
          </p:nvSpPr>
          <p:spPr>
            <a:xfrm>
              <a:off x="997415" y="1956610"/>
              <a:ext cx="2129387" cy="2001334"/>
            </a:xfrm>
            <a:prstGeom prst="pie">
              <a:avLst>
                <a:gd name="adj1" fmla="val 10352372"/>
                <a:gd name="adj2" fmla="val 16200000"/>
              </a:avLst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DB83D27-4E95-444B-8094-A8C97E13432C}"/>
              </a:ext>
            </a:extLst>
          </p:cNvPr>
          <p:cNvGraphicFramePr/>
          <p:nvPr/>
        </p:nvGraphicFramePr>
        <p:xfrm>
          <a:off x="4668000" y="2249609"/>
          <a:ext cx="3274685" cy="181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4743E7-551B-43F0-84EC-20036A68D3D3}"/>
              </a:ext>
            </a:extLst>
          </p:cNvPr>
          <p:cNvSpPr txBox="1"/>
          <p:nvPr/>
        </p:nvSpPr>
        <p:spPr>
          <a:xfrm rot="16200000">
            <a:off x="3754873" y="3050617"/>
            <a:ext cx="1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Odds of ongoing high healthcare costs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56A4A-16C3-42D2-9CAB-4AF5CA71265C}"/>
              </a:ext>
            </a:extLst>
          </p:cNvPr>
          <p:cNvSpPr txBox="1"/>
          <p:nvPr/>
        </p:nvSpPr>
        <p:spPr>
          <a:xfrm>
            <a:off x="1196531" y="4312193"/>
            <a:ext cx="309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1. Canadian Institute for Health Information. </a:t>
            </a:r>
            <a:r>
              <a:rPr lang="en-US" sz="675" i="1" dirty="0"/>
              <a:t>Drug Use Among Seniors in Canada, 2016</a:t>
            </a:r>
            <a:r>
              <a:rPr lang="en-US" sz="675" dirty="0"/>
              <a:t>. Ottawa, ON: CIHI; 2018.</a:t>
            </a:r>
            <a:endParaRPr lang="en-CA" sz="67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DAC89-7472-448A-83C8-A2FEB6E34F0F}"/>
              </a:ext>
            </a:extLst>
          </p:cNvPr>
          <p:cNvSpPr txBox="1"/>
          <p:nvPr/>
        </p:nvSpPr>
        <p:spPr>
          <a:xfrm>
            <a:off x="4667999" y="4299606"/>
            <a:ext cx="3274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2. </a:t>
            </a:r>
            <a:r>
              <a:rPr lang="en-US" sz="675" dirty="0">
                <a:solidFill>
                  <a:schemeClr val="accent4">
                    <a:lumMod val="50000"/>
                  </a:schemeClr>
                </a:solidFill>
              </a:rPr>
              <a:t>Dahrouge S, </a:t>
            </a:r>
            <a:r>
              <a:rPr lang="en-US" sz="675" dirty="0" err="1">
                <a:solidFill>
                  <a:schemeClr val="accent4">
                    <a:lumMod val="50000"/>
                  </a:schemeClr>
                </a:solidFill>
              </a:rPr>
              <a:t>Wodchis</a:t>
            </a:r>
            <a:r>
              <a:rPr lang="en-US" sz="675" dirty="0">
                <a:solidFill>
                  <a:schemeClr val="accent4">
                    <a:lumMod val="50000"/>
                  </a:schemeClr>
                </a:solidFill>
              </a:rPr>
              <a:t> W. Identifying high users in Ontario - an algorithm for use in primary care practices. </a:t>
            </a:r>
            <a:r>
              <a:rPr lang="en-US" sz="675" i="1" dirty="0">
                <a:solidFill>
                  <a:schemeClr val="accent4">
                    <a:lumMod val="50000"/>
                  </a:schemeClr>
                </a:solidFill>
              </a:rPr>
              <a:t>in preparation</a:t>
            </a:r>
            <a:endParaRPr lang="en-US" sz="675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76935-4631-4F9C-91A1-918F303FB4EF}"/>
              </a:ext>
            </a:extLst>
          </p:cNvPr>
          <p:cNvSpPr txBox="1"/>
          <p:nvPr/>
        </p:nvSpPr>
        <p:spPr>
          <a:xfrm>
            <a:off x="5655073" y="4064630"/>
            <a:ext cx="1421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# of meds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5895C44D-0984-49E7-B03C-2AA20C36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93" y="4074944"/>
            <a:ext cx="1908730" cy="1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942B66C-C5BB-CB43-7163-376F86723C6D}"/>
              </a:ext>
            </a:extLst>
          </p:cNvPr>
          <p:cNvSpPr/>
          <p:nvPr/>
        </p:nvSpPr>
        <p:spPr>
          <a:xfrm rot="20529669">
            <a:off x="5655073" y="2648441"/>
            <a:ext cx="1860361" cy="2870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AAEC-143B-48CD-BC92-45A15044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55" y="192442"/>
            <a:ext cx="8229600" cy="857250"/>
          </a:xfrm>
        </p:spPr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30138B-7F39-4D7C-B4DE-098834DB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60" y="965837"/>
            <a:ext cx="7762589" cy="3534740"/>
          </a:xfrm>
        </p:spPr>
        <p:txBody>
          <a:bodyPr/>
          <a:lstStyle/>
          <a:p>
            <a:r>
              <a:rPr lang="en-CA" dirty="0"/>
              <a:t>What to improve? </a:t>
            </a:r>
          </a:p>
          <a:p>
            <a:pPr lvl="1"/>
            <a:r>
              <a:rPr lang="en-CA" dirty="0"/>
              <a:t>Medication Appropriateness:</a:t>
            </a:r>
          </a:p>
          <a:p>
            <a:pPr lvl="2">
              <a:buClr>
                <a:srgbClr val="4179BD"/>
              </a:buClr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</a:t>
            </a:r>
            <a:r>
              <a:rPr lang="en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use of potentially inappropriate meds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PPIs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benzos/Z-drugs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antipsychotics</a:t>
            </a:r>
          </a:p>
          <a:p>
            <a:pPr lvl="3">
              <a:buClr>
                <a:srgbClr val="1B3555"/>
              </a:buClr>
            </a:pPr>
            <a:r>
              <a:rPr lang="en-CA" sz="1200" dirty="0">
                <a:highlight>
                  <a:srgbClr val="FFFF00"/>
                </a:highlight>
              </a:rPr>
              <a:t>sulfonylureas</a:t>
            </a:r>
          </a:p>
          <a:p>
            <a:r>
              <a:rPr lang="en-CA" sz="1600" dirty="0"/>
              <a:t>How could we improve?</a:t>
            </a:r>
          </a:p>
          <a:p>
            <a:pPr lvl="1"/>
            <a:r>
              <a:rPr lang="en-CA" sz="1600" dirty="0"/>
              <a:t>SPIDER*: evidence-based QI initiatives</a:t>
            </a:r>
          </a:p>
          <a:p>
            <a:r>
              <a:rPr lang="en-CA" sz="1600" dirty="0"/>
              <a:t>How to measure the impact?</a:t>
            </a:r>
          </a:p>
          <a:p>
            <a:pPr lvl="1"/>
            <a:r>
              <a:rPr lang="en-CA" sz="1600" dirty="0"/>
              <a:t>Quintuple Aim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8C94C-C5FD-42AE-93D4-E45D208DD9EF}"/>
              </a:ext>
            </a:extLst>
          </p:cNvPr>
          <p:cNvSpPr txBox="1"/>
          <p:nvPr/>
        </p:nvSpPr>
        <p:spPr>
          <a:xfrm>
            <a:off x="953595" y="4376684"/>
            <a:ext cx="38161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1B3555"/>
                </a:solidFill>
                <a:latin typeface="Trebuchet MS" panose="020B0603020202020204" pitchFamily="34" charset="0"/>
              </a:rPr>
              <a:t>*SPIDER: Structured Process Informed by Data, Evidence and Research</a:t>
            </a:r>
            <a:endParaRPr lang="en-CA" sz="900" dirty="0">
              <a:solidFill>
                <a:srgbClr val="1B3555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 descr="A star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B147EB0E-F6B8-798E-C204-E1255F54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55" y="1185934"/>
            <a:ext cx="3225966" cy="30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ED3D-DEA6-4DDC-A497-C366916E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2" y="85775"/>
            <a:ext cx="8229600" cy="857250"/>
          </a:xfrm>
        </p:spPr>
        <p:txBody>
          <a:bodyPr/>
          <a:lstStyle/>
          <a:p>
            <a:r>
              <a:rPr lang="en-CA" dirty="0"/>
              <a:t>The SPIDER approach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AC303A7-0757-442D-8120-56C01C6FD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8" y="851530"/>
            <a:ext cx="7886700" cy="3549623"/>
          </a:xfrm>
        </p:spPr>
        <p:txBody>
          <a:bodyPr/>
          <a:lstStyle/>
          <a:p>
            <a:r>
              <a:rPr lang="en-US" sz="1800" dirty="0"/>
              <a:t>Based on IHI’s Breakthrough Series Model</a:t>
            </a:r>
          </a:p>
          <a:p>
            <a:r>
              <a:rPr lang="en-US" sz="1800" dirty="0">
                <a:solidFill>
                  <a:srgbClr val="1B3555"/>
                </a:solidFill>
              </a:rPr>
              <a:t>Core elements: Learning Collaboratives, </a:t>
            </a:r>
            <a:r>
              <a:rPr lang="en-US" sz="1800" dirty="0"/>
              <a:t>coaching</a:t>
            </a:r>
            <a:r>
              <a:rPr lang="en-US" sz="1800" dirty="0">
                <a:solidFill>
                  <a:srgbClr val="1B3555"/>
                </a:solidFill>
              </a:rPr>
              <a:t>, EMR data for audit &amp; feedback</a:t>
            </a:r>
          </a:p>
          <a:p>
            <a:r>
              <a:rPr lang="en-US" sz="1800" dirty="0">
                <a:solidFill>
                  <a:srgbClr val="1B3555"/>
                </a:solidFill>
                <a:highlight>
                  <a:srgbClr val="FFFF00"/>
                </a:highlight>
              </a:rPr>
              <a:t>Feasibility study (3 PBRNs) </a:t>
            </a:r>
            <a:r>
              <a:rPr lang="en-US" sz="1800" dirty="0">
                <a:solidFill>
                  <a:srgbClr val="1B3555"/>
                </a:solidFill>
                <a:sym typeface="Wingdings" panose="05000000000000000000" pitchFamily="2" charset="2"/>
              </a:rPr>
              <a:t> clustered pragmatic RCTs (7 PBRNs)</a:t>
            </a:r>
            <a:endParaRPr lang="en-US" sz="1800" dirty="0">
              <a:solidFill>
                <a:srgbClr val="1B3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8F0AB-09EA-4444-B34E-2C2D4E54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46" y="2389896"/>
            <a:ext cx="2990045" cy="20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3CFE6EC-B45A-49F1-9397-A42A8BE0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3" y="2424655"/>
            <a:ext cx="4054748" cy="2016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8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8FF4-5D9F-4AE1-8CB3-85F05874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for feasibility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10ED7-17C3-40D1-A5B3-A2316980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576" y="1015473"/>
            <a:ext cx="8229600" cy="3465424"/>
          </a:xfrm>
        </p:spPr>
        <p:txBody>
          <a:bodyPr/>
          <a:lstStyle/>
          <a:p>
            <a:r>
              <a:rPr lang="en-US" dirty="0"/>
              <a:t>Feasibility across 7 dimensions</a:t>
            </a:r>
          </a:p>
          <a:p>
            <a:pPr lvl="1"/>
            <a:r>
              <a:rPr lang="en-US" dirty="0"/>
              <a:t>Demand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Adaptation</a:t>
            </a:r>
          </a:p>
          <a:p>
            <a:pPr lvl="1"/>
            <a:r>
              <a:rPr lang="en-US" dirty="0"/>
              <a:t>Integration</a:t>
            </a:r>
          </a:p>
          <a:p>
            <a:pPr lvl="1"/>
            <a:r>
              <a:rPr lang="en-US" dirty="0"/>
              <a:t>Practicality</a:t>
            </a:r>
          </a:p>
          <a:p>
            <a:pPr lvl="1"/>
            <a:r>
              <a:rPr lang="en-US" dirty="0"/>
              <a:t>Acceptability</a:t>
            </a:r>
          </a:p>
          <a:p>
            <a:pPr lvl="1"/>
            <a:r>
              <a:rPr lang="en-US" dirty="0"/>
              <a:t>Efficacy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759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3278-17CB-4877-9DE9-1909552C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9" y="204684"/>
            <a:ext cx="8229600" cy="857250"/>
          </a:xfrm>
        </p:spPr>
        <p:txBody>
          <a:bodyPr/>
          <a:lstStyle/>
          <a:p>
            <a:r>
              <a:rPr lang="en-CA" dirty="0"/>
              <a:t>Demand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8D2522-2B4E-49F4-85F5-39A5ED3DDD79}"/>
              </a:ext>
            </a:extLst>
          </p:cNvPr>
          <p:cNvSpPr/>
          <p:nvPr/>
        </p:nvSpPr>
        <p:spPr>
          <a:xfrm>
            <a:off x="6234744" y="1651941"/>
            <a:ext cx="1027060" cy="253630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B14F01-38E8-FA4F-409A-A588D8ECE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08321"/>
              </p:ext>
            </p:extLst>
          </p:nvPr>
        </p:nvGraphicFramePr>
        <p:xfrm>
          <a:off x="674870" y="908410"/>
          <a:ext cx="7927748" cy="931650"/>
        </p:xfrm>
        <a:graphic>
          <a:graphicData uri="http://schemas.openxmlformats.org/drawingml/2006/table">
            <a:tbl>
              <a:tblPr/>
              <a:tblGrid>
                <a:gridCol w="1420324">
                  <a:extLst>
                    <a:ext uri="{9D8B030D-6E8A-4147-A177-3AD203B41FA5}">
                      <a16:colId xmlns:a16="http://schemas.microsoft.com/office/drawing/2014/main" val="1609188863"/>
                    </a:ext>
                  </a:extLst>
                </a:gridCol>
                <a:gridCol w="879618">
                  <a:extLst>
                    <a:ext uri="{9D8B030D-6E8A-4147-A177-3AD203B41FA5}">
                      <a16:colId xmlns:a16="http://schemas.microsoft.com/office/drawing/2014/main" val="1080010601"/>
                    </a:ext>
                  </a:extLst>
                </a:gridCol>
                <a:gridCol w="1490176">
                  <a:extLst>
                    <a:ext uri="{9D8B030D-6E8A-4147-A177-3AD203B41FA5}">
                      <a16:colId xmlns:a16="http://schemas.microsoft.com/office/drawing/2014/main" val="2737620718"/>
                    </a:ext>
                  </a:extLst>
                </a:gridCol>
                <a:gridCol w="693346">
                  <a:extLst>
                    <a:ext uri="{9D8B030D-6E8A-4147-A177-3AD203B41FA5}">
                      <a16:colId xmlns:a16="http://schemas.microsoft.com/office/drawing/2014/main" val="1450931495"/>
                    </a:ext>
                  </a:extLst>
                </a:gridCol>
                <a:gridCol w="838224">
                  <a:extLst>
                    <a:ext uri="{9D8B030D-6E8A-4147-A177-3AD203B41FA5}">
                      <a16:colId xmlns:a16="http://schemas.microsoft.com/office/drawing/2014/main" val="4044128774"/>
                    </a:ext>
                  </a:extLst>
                </a:gridCol>
                <a:gridCol w="796830">
                  <a:extLst>
                    <a:ext uri="{9D8B030D-6E8A-4147-A177-3AD203B41FA5}">
                      <a16:colId xmlns:a16="http://schemas.microsoft.com/office/drawing/2014/main" val="2312032662"/>
                    </a:ext>
                  </a:extLst>
                </a:gridCol>
                <a:gridCol w="486377">
                  <a:extLst>
                    <a:ext uri="{9D8B030D-6E8A-4147-A177-3AD203B41FA5}">
                      <a16:colId xmlns:a16="http://schemas.microsoft.com/office/drawing/2014/main" val="3502672253"/>
                    </a:ext>
                  </a:extLst>
                </a:gridCol>
                <a:gridCol w="1322853">
                  <a:extLst>
                    <a:ext uri="{9D8B030D-6E8A-4147-A177-3AD203B41FA5}">
                      <a16:colId xmlns:a16="http://schemas.microsoft.com/office/drawing/2014/main" val="1961040409"/>
                    </a:ext>
                  </a:extLst>
                </a:gridCol>
              </a:tblGrid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018654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PBRNs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approached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#declined/no response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withdrawn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enrolled /# approached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0186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UTOPIAN (Toronto)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791341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NAPCReN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(Edmonton)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89047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RRSPUM (Montreal)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154975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633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CBA8F6-6932-0312-53FB-5762465FC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90798"/>
              </p:ext>
            </p:extLst>
          </p:nvPr>
        </p:nvGraphicFramePr>
        <p:xfrm>
          <a:off x="1021099" y="2142639"/>
          <a:ext cx="6527800" cy="2095500"/>
        </p:xfrm>
        <a:graphic>
          <a:graphicData uri="http://schemas.openxmlformats.org/drawingml/2006/table">
            <a:tbl>
              <a:tblPr/>
              <a:tblGrid>
                <a:gridCol w="1742228">
                  <a:extLst>
                    <a:ext uri="{9D8B030D-6E8A-4147-A177-3AD203B41FA5}">
                      <a16:colId xmlns:a16="http://schemas.microsoft.com/office/drawing/2014/main" val="3420769074"/>
                    </a:ext>
                  </a:extLst>
                </a:gridCol>
                <a:gridCol w="1078975">
                  <a:extLst>
                    <a:ext uri="{9D8B030D-6E8A-4147-A177-3AD203B41FA5}">
                      <a16:colId xmlns:a16="http://schemas.microsoft.com/office/drawing/2014/main" val="2691742286"/>
                    </a:ext>
                  </a:extLst>
                </a:gridCol>
                <a:gridCol w="1827911">
                  <a:extLst>
                    <a:ext uri="{9D8B030D-6E8A-4147-A177-3AD203B41FA5}">
                      <a16:colId xmlns:a16="http://schemas.microsoft.com/office/drawing/2014/main" val="4242198182"/>
                    </a:ext>
                  </a:extLst>
                </a:gridCol>
                <a:gridCol w="850486">
                  <a:extLst>
                    <a:ext uri="{9D8B030D-6E8A-4147-A177-3AD203B41FA5}">
                      <a16:colId xmlns:a16="http://schemas.microsoft.com/office/drawing/2014/main" val="2454416322"/>
                    </a:ext>
                  </a:extLst>
                </a:gridCol>
                <a:gridCol w="1028200">
                  <a:extLst>
                    <a:ext uri="{9D8B030D-6E8A-4147-A177-3AD203B41FA5}">
                      <a16:colId xmlns:a16="http://schemas.microsoft.com/office/drawing/2014/main" val="5966307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Edmonton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Montreal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177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9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811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877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870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4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 agent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39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35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940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partners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318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participants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64630"/>
                  </a:ext>
                </a:extLst>
              </a:tr>
            </a:tbl>
          </a:graphicData>
        </a:graphic>
      </p:graphicFrame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ECB64AF0-E28E-489D-9DC4-ECE0AF4AB0CB}"/>
              </a:ext>
            </a:extLst>
          </p:cNvPr>
          <p:cNvSpPr/>
          <p:nvPr/>
        </p:nvSpPr>
        <p:spPr>
          <a:xfrm>
            <a:off x="6518048" y="4042838"/>
            <a:ext cx="997478" cy="25363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4138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03FD-A88E-40AF-B081-88FFB21C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en-CA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A7B4B33-9D9C-87D4-3BB4-132707041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328241"/>
              </p:ext>
            </p:extLst>
          </p:nvPr>
        </p:nvGraphicFramePr>
        <p:xfrm>
          <a:off x="1503003" y="3480905"/>
          <a:ext cx="6311341" cy="449260"/>
        </p:xfrm>
        <a:graphic>
          <a:graphicData uri="http://schemas.openxmlformats.org/drawingml/2006/table">
            <a:tbl>
              <a:tblPr/>
              <a:tblGrid>
                <a:gridCol w="2774216">
                  <a:extLst>
                    <a:ext uri="{9D8B030D-6E8A-4147-A177-3AD203B41FA5}">
                      <a16:colId xmlns:a16="http://schemas.microsoft.com/office/drawing/2014/main" val="1152432261"/>
                    </a:ext>
                  </a:extLst>
                </a:gridCol>
                <a:gridCol w="1575358">
                  <a:extLst>
                    <a:ext uri="{9D8B030D-6E8A-4147-A177-3AD203B41FA5}">
                      <a16:colId xmlns:a16="http://schemas.microsoft.com/office/drawing/2014/main" val="193116498"/>
                    </a:ext>
                  </a:extLst>
                </a:gridCol>
                <a:gridCol w="1961767">
                  <a:extLst>
                    <a:ext uri="{9D8B030D-6E8A-4147-A177-3AD203B41FA5}">
                      <a16:colId xmlns:a16="http://schemas.microsoft.com/office/drawing/2014/main" val="405883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 measure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and timing of data collection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3146"/>
                  </a:ext>
                </a:extLst>
              </a:tr>
              <a:tr h="15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Ability to apply the SPIDER elements as planned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Coordinator’s log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Maintained by RC and QI coach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16015"/>
                  </a:ext>
                </a:extLst>
              </a:tr>
              <a:tr h="15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facilitators and barriers; best practices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Coordinator’s log/ QI coach log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96712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A83EF45-C66D-4372-89AA-9A2925B76253}"/>
              </a:ext>
            </a:extLst>
          </p:cNvPr>
          <p:cNvGrpSpPr/>
          <p:nvPr/>
        </p:nvGrpSpPr>
        <p:grpSpPr>
          <a:xfrm>
            <a:off x="2455220" y="974471"/>
            <a:ext cx="4233558" cy="2190824"/>
            <a:chOff x="2370634" y="2236593"/>
            <a:chExt cx="7021524" cy="367217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478D93B-546D-44A7-903E-0DFB8609F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34" y="2236593"/>
              <a:ext cx="7021524" cy="36721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CBFF56-4B22-4588-B6AA-376DC67C10C6}"/>
                </a:ext>
              </a:extLst>
            </p:cNvPr>
            <p:cNvSpPr txBox="1"/>
            <p:nvPr/>
          </p:nvSpPr>
          <p:spPr>
            <a:xfrm>
              <a:off x="4873072" y="5064259"/>
              <a:ext cx="4477390" cy="464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Toronto Learning Collaborative</a:t>
              </a:r>
              <a:endParaRPr lang="en-CA" sz="1200" dirty="0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67274C-B73A-D3B6-52BE-644D5CE48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73456"/>
              </p:ext>
            </p:extLst>
          </p:nvPr>
        </p:nvGraphicFramePr>
        <p:xfrm>
          <a:off x="2097864" y="4053950"/>
          <a:ext cx="5829300" cy="571500"/>
        </p:xfrm>
        <a:graphic>
          <a:graphicData uri="http://schemas.openxmlformats.org/drawingml/2006/table">
            <a:tbl>
              <a:tblPr/>
              <a:tblGrid>
                <a:gridCol w="2520857">
                  <a:extLst>
                    <a:ext uri="{9D8B030D-6E8A-4147-A177-3AD203B41FA5}">
                      <a16:colId xmlns:a16="http://schemas.microsoft.com/office/drawing/2014/main" val="862832734"/>
                    </a:ext>
                  </a:extLst>
                </a:gridCol>
                <a:gridCol w="3308443">
                  <a:extLst>
                    <a:ext uri="{9D8B030D-6E8A-4147-A177-3AD203B41FA5}">
                      <a16:colId xmlns:a16="http://schemas.microsoft.com/office/drawing/2014/main" val="20302351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 and feedback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65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 notes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 some settings (Toronto)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688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Collaborative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 some settings (Toronto); Scheduling was difficult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6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IDER Slides Template_10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SPIDER Slides Template_10Logos</Template>
  <TotalTime>2050</TotalTime>
  <Words>1155</Words>
  <Application>Microsoft Macintosh PowerPoint</Application>
  <PresentationFormat>Affichage à l'écran (16:9)</PresentationFormat>
  <Paragraphs>283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Amasis MT Pro Black</vt:lpstr>
      <vt:lpstr>Arial</vt:lpstr>
      <vt:lpstr>Calibri</vt:lpstr>
      <vt:lpstr>Cambria</vt:lpstr>
      <vt:lpstr>Cambria Math</vt:lpstr>
      <vt:lpstr>Courier New</vt:lpstr>
      <vt:lpstr>Lucida Bright</vt:lpstr>
      <vt:lpstr>Trebuchet MS</vt:lpstr>
      <vt:lpstr>Wingdings</vt:lpstr>
      <vt:lpstr>SPIDER Slides Template_10Logos</vt:lpstr>
      <vt:lpstr>Title Slide</vt:lpstr>
      <vt:lpstr>COI – Presenter Disclosure (1)</vt:lpstr>
      <vt:lpstr>COI – Presenter Disclosure (2)</vt:lpstr>
      <vt:lpstr>Background</vt:lpstr>
      <vt:lpstr>Background</vt:lpstr>
      <vt:lpstr>The SPIDER approach</vt:lpstr>
      <vt:lpstr>Measures for feasibility</vt:lpstr>
      <vt:lpstr>Demand </vt:lpstr>
      <vt:lpstr>Implementation</vt:lpstr>
      <vt:lpstr>Adaptation, integration, practicality </vt:lpstr>
      <vt:lpstr>What participants did</vt:lpstr>
      <vt:lpstr>Acceptability</vt:lpstr>
      <vt:lpstr>Efficacy</vt:lpstr>
      <vt:lpstr>Conclusions</vt:lpstr>
      <vt:lpstr>Closing Slide</vt:lpstr>
    </vt:vector>
  </TitlesOfParts>
  <Company>North York General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Wang</dc:creator>
  <cp:lastModifiedBy>Marie Thérèse Lussier</cp:lastModifiedBy>
  <cp:revision>110</cp:revision>
  <dcterms:created xsi:type="dcterms:W3CDTF">2019-06-17T17:44:57Z</dcterms:created>
  <dcterms:modified xsi:type="dcterms:W3CDTF">2023-11-03T07:35:40Z</dcterms:modified>
</cp:coreProperties>
</file>