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webextensions/webextension1.xml" ContentType="application/vnd.ms-office.webextension+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8.xml" ContentType="application/vnd.openxmlformats-officedocument.presentationml.tags+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tags/tag51.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ppt/tags/tag67.xml" ContentType="application/vnd.openxmlformats-officedocument.presentationml.tags+xml"/>
  <Override PartName="/ppt/notesSlides/notesSlide67.xml" ContentType="application/vnd.openxmlformats-officedocument.presentationml.notesSlide+xml"/>
  <Override PartName="/ppt/tags/tag68.xml" ContentType="application/vnd.openxmlformats-officedocument.presentationml.tags+xml"/>
  <Override PartName="/ppt/notesSlides/notesSlide68.xml" ContentType="application/vnd.openxmlformats-officedocument.presentationml.notesSlide+xml"/>
  <Override PartName="/ppt/tags/tag69.xml" ContentType="application/vnd.openxmlformats-officedocument.presentationml.tags+xml"/>
  <Override PartName="/ppt/notesSlides/notesSlide69.xml" ContentType="application/vnd.openxmlformats-officedocument.presentationml.notesSlide+xml"/>
  <Override PartName="/ppt/tags/tag70.xml" ContentType="application/vnd.openxmlformats-officedocument.presentationml.tags+xml"/>
  <Override PartName="/ppt/notesSlides/notesSlide70.xml" ContentType="application/vnd.openxmlformats-officedocument.presentationml.notesSlide+xml"/>
  <Override PartName="/ppt/tags/tag71.xml" ContentType="application/vnd.openxmlformats-officedocument.presentationml.tags+xml"/>
  <Override PartName="/ppt/notesSlides/notesSlide71.xml" ContentType="application/vnd.openxmlformats-officedocument.presentationml.notesSlide+xml"/>
  <Override PartName="/ppt/tags/tag72.xml" ContentType="application/vnd.openxmlformats-officedocument.presentationml.tags+xml"/>
  <Override PartName="/ppt/notesSlides/notesSlide72.xml" ContentType="application/vnd.openxmlformats-officedocument.presentationml.notesSlide+xml"/>
  <Override PartName="/ppt/tags/tag73.xml" ContentType="application/vnd.openxmlformats-officedocument.presentationml.tags+xml"/>
  <Override PartName="/ppt/notesSlides/notesSlide73.xml" ContentType="application/vnd.openxmlformats-officedocument.presentationml.notesSlide+xml"/>
  <Override PartName="/ppt/tags/tag74.xml" ContentType="application/vnd.openxmlformats-officedocument.presentationml.tags+xml"/>
  <Override PartName="/ppt/notesSlides/notesSlide74.xml" ContentType="application/vnd.openxmlformats-officedocument.presentationml.notesSlide+xml"/>
  <Override PartName="/ppt/tags/tag75.xml" ContentType="application/vnd.openxmlformats-officedocument.presentationml.tags+xml"/>
  <Override PartName="/ppt/notesSlides/notesSlide75.xml" ContentType="application/vnd.openxmlformats-officedocument.presentationml.notesSlide+xml"/>
  <Override PartName="/ppt/ink/ink1.xml" ContentType="application/inkml+xml"/>
  <Override PartName="/ppt/tags/tag76.xml" ContentType="application/vnd.openxmlformats-officedocument.presentationml.tags+xml"/>
  <Override PartName="/ppt/notesSlides/notesSlide76.xml" ContentType="application/vnd.openxmlformats-officedocument.presentationml.notesSlide+xml"/>
  <Override PartName="/ppt/tags/tag77.xml" ContentType="application/vnd.openxmlformats-officedocument.presentationml.tags+xml"/>
  <Override PartName="/ppt/notesSlides/notesSlide77.xml" ContentType="application/vnd.openxmlformats-officedocument.presentationml.notesSlide+xml"/>
  <Override PartName="/ppt/tags/tag78.xml" ContentType="application/vnd.openxmlformats-officedocument.presentationml.tags+xml"/>
  <Override PartName="/ppt/notesSlides/notesSlide78.xml" ContentType="application/vnd.openxmlformats-officedocument.presentationml.notesSlide+xml"/>
  <Override PartName="/ppt/tags/tag79.xml" ContentType="application/vnd.openxmlformats-officedocument.presentationml.tags+xml"/>
  <Override PartName="/ppt/notesSlides/notesSlide79.xml" ContentType="application/vnd.openxmlformats-officedocument.presentationml.notesSlide+xml"/>
  <Override PartName="/ppt/tags/tag80.xml" ContentType="application/vnd.openxmlformats-officedocument.presentationml.tags+xml"/>
  <Override PartName="/ppt/notesSlides/notesSlide80.xml" ContentType="application/vnd.openxmlformats-officedocument.presentationml.notesSlide+xml"/>
  <Override PartName="/ppt/webextensions/webextension2.xml" ContentType="application/vnd.ms-office.webextension+xml"/>
  <Override PartName="/ppt/tags/tag81.xml" ContentType="application/vnd.openxmlformats-officedocument.presentationml.tags+xml"/>
  <Override PartName="/ppt/notesSlides/notesSlide81.xml" ContentType="application/vnd.openxmlformats-officedocument.presentationml.notesSlide+xml"/>
  <Override PartName="/ppt/tags/tag82.xml" ContentType="application/vnd.openxmlformats-officedocument.presentationml.tags+xml"/>
  <Override PartName="/ppt/notesSlides/notesSlide82.xml" ContentType="application/vnd.openxmlformats-officedocument.presentationml.notesSlide+xml"/>
  <Override PartName="/ppt/tags/tag83.xml" ContentType="application/vnd.openxmlformats-officedocument.presentationml.tags+xml"/>
  <Override PartName="/ppt/notesSlides/notesSlide83.xml" ContentType="application/vnd.openxmlformats-officedocument.presentationml.notesSlide+xml"/>
  <Override PartName="/ppt/tags/tag84.xml" ContentType="application/vnd.openxmlformats-officedocument.presentationml.tags+xml"/>
  <Override PartName="/ppt/notesSlides/notesSlide84.xml" ContentType="application/vnd.openxmlformats-officedocument.presentationml.notesSlide+xml"/>
  <Override PartName="/ppt/tags/tag85.xml" ContentType="application/vnd.openxmlformats-officedocument.presentationml.tags+xml"/>
  <Override PartName="/ppt/notesSlides/notesSlide85.xml" ContentType="application/vnd.openxmlformats-officedocument.presentationml.notesSlide+xml"/>
  <Override PartName="/ppt/tags/tag86.xml" ContentType="application/vnd.openxmlformats-officedocument.presentationml.tags+xml"/>
  <Override PartName="/ppt/notesSlides/notesSlide86.xml" ContentType="application/vnd.openxmlformats-officedocument.presentationml.notesSlide+xml"/>
  <Override PartName="/ppt/tags/tag87.xml" ContentType="application/vnd.openxmlformats-officedocument.presentationml.tags+xml"/>
  <Override PartName="/ppt/notesSlides/notesSlide8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9" r:id="rId2"/>
  </p:sldMasterIdLst>
  <p:notesMasterIdLst>
    <p:notesMasterId r:id="rId90"/>
  </p:notesMasterIdLst>
  <p:sldIdLst>
    <p:sldId id="256" r:id="rId3"/>
    <p:sldId id="290" r:id="rId4"/>
    <p:sldId id="879" r:id="rId5"/>
    <p:sldId id="327" r:id="rId6"/>
    <p:sldId id="262" r:id="rId7"/>
    <p:sldId id="289" r:id="rId8"/>
    <p:sldId id="272" r:id="rId9"/>
    <p:sldId id="278" r:id="rId10"/>
    <p:sldId id="282" r:id="rId11"/>
    <p:sldId id="264" r:id="rId12"/>
    <p:sldId id="291" r:id="rId13"/>
    <p:sldId id="265" r:id="rId14"/>
    <p:sldId id="266" r:id="rId15"/>
    <p:sldId id="299" r:id="rId16"/>
    <p:sldId id="269" r:id="rId17"/>
    <p:sldId id="834" r:id="rId18"/>
    <p:sldId id="267" r:id="rId19"/>
    <p:sldId id="950" r:id="rId20"/>
    <p:sldId id="259" r:id="rId21"/>
    <p:sldId id="300" r:id="rId22"/>
    <p:sldId id="292" r:id="rId23"/>
    <p:sldId id="260" r:id="rId24"/>
    <p:sldId id="276" r:id="rId25"/>
    <p:sldId id="284" r:id="rId26"/>
    <p:sldId id="283" r:id="rId27"/>
    <p:sldId id="285" r:id="rId28"/>
    <p:sldId id="941" r:id="rId29"/>
    <p:sldId id="277" r:id="rId30"/>
    <p:sldId id="273" r:id="rId31"/>
    <p:sldId id="287" r:id="rId32"/>
    <p:sldId id="295" r:id="rId33"/>
    <p:sldId id="296" r:id="rId34"/>
    <p:sldId id="933" r:id="rId35"/>
    <p:sldId id="298" r:id="rId36"/>
    <p:sldId id="956" r:id="rId37"/>
    <p:sldId id="957" r:id="rId38"/>
    <p:sldId id="930" r:id="rId39"/>
    <p:sldId id="297" r:id="rId40"/>
    <p:sldId id="274" r:id="rId41"/>
    <p:sldId id="932" r:id="rId42"/>
    <p:sldId id="931" r:id="rId43"/>
    <p:sldId id="301" r:id="rId44"/>
    <p:sldId id="934" r:id="rId45"/>
    <p:sldId id="261" r:id="rId46"/>
    <p:sldId id="279" r:id="rId47"/>
    <p:sldId id="280" r:id="rId48"/>
    <p:sldId id="281" r:id="rId49"/>
    <p:sldId id="271" r:id="rId50"/>
    <p:sldId id="942" r:id="rId51"/>
    <p:sldId id="258" r:id="rId52"/>
    <p:sldId id="323" r:id="rId53"/>
    <p:sldId id="304" r:id="rId54"/>
    <p:sldId id="935" r:id="rId55"/>
    <p:sldId id="344" r:id="rId56"/>
    <p:sldId id="302" r:id="rId57"/>
    <p:sldId id="886" r:id="rId58"/>
    <p:sldId id="936" r:id="rId59"/>
    <p:sldId id="923" r:id="rId60"/>
    <p:sldId id="303" r:id="rId61"/>
    <p:sldId id="929" r:id="rId62"/>
    <p:sldId id="943" r:id="rId63"/>
    <p:sldId id="944" r:id="rId64"/>
    <p:sldId id="353" r:id="rId65"/>
    <p:sldId id="937" r:id="rId66"/>
    <p:sldId id="938" r:id="rId67"/>
    <p:sldId id="939" r:id="rId68"/>
    <p:sldId id="922" r:id="rId69"/>
    <p:sldId id="925" r:id="rId70"/>
    <p:sldId id="926" r:id="rId71"/>
    <p:sldId id="927" r:id="rId72"/>
    <p:sldId id="928" r:id="rId73"/>
    <p:sldId id="951" r:id="rId74"/>
    <p:sldId id="275" r:id="rId75"/>
    <p:sldId id="814" r:id="rId76"/>
    <p:sldId id="790" r:id="rId77"/>
    <p:sldId id="288" r:id="rId78"/>
    <p:sldId id="293" r:id="rId79"/>
    <p:sldId id="901" r:id="rId80"/>
    <p:sldId id="952" r:id="rId81"/>
    <p:sldId id="940" r:id="rId82"/>
    <p:sldId id="946" r:id="rId83"/>
    <p:sldId id="945" r:id="rId84"/>
    <p:sldId id="947" r:id="rId85"/>
    <p:sldId id="949" r:id="rId86"/>
    <p:sldId id="953" r:id="rId87"/>
    <p:sldId id="954" r:id="rId88"/>
    <p:sldId id="955" r:id="rId89"/>
  </p:sldIdLst>
  <p:sldSz cx="12192000" cy="6858000"/>
  <p:notesSz cx="6858000" cy="9144000"/>
  <p:custDataLst>
    <p:tags r:id="rId9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tags" Target="tags/tag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Hamilton" userId="a041aa16-9a3a-4551-87a5-de021d5327af" providerId="ADAL" clId="{6CE46176-A24C-4B09-98E1-3F8388D437A8}"/>
    <pc:docChg chg="addSld delSld modSld">
      <pc:chgData name="Joanne Hamilton" userId="a041aa16-9a3a-4551-87a5-de021d5327af" providerId="ADAL" clId="{6CE46176-A24C-4B09-98E1-3F8388D437A8}" dt="2024-10-04T14:23:46.259" v="7" actId="6549"/>
      <pc:docMkLst>
        <pc:docMk/>
      </pc:docMkLst>
      <pc:sldChg chg="modSp">
        <pc:chgData name="Joanne Hamilton" userId="a041aa16-9a3a-4551-87a5-de021d5327af" providerId="ADAL" clId="{6CE46176-A24C-4B09-98E1-3F8388D437A8}" dt="2024-10-04T13:35:32.239" v="1" actId="20577"/>
        <pc:sldMkLst>
          <pc:docMk/>
          <pc:sldMk cId="3215783305" sldId="256"/>
        </pc:sldMkLst>
        <pc:spChg chg="mod">
          <ac:chgData name="Joanne Hamilton" userId="a041aa16-9a3a-4551-87a5-de021d5327af" providerId="ADAL" clId="{6CE46176-A24C-4B09-98E1-3F8388D437A8}" dt="2024-10-04T13:35:32.239" v="1" actId="20577"/>
          <ac:spMkLst>
            <pc:docMk/>
            <pc:sldMk cId="3215783305" sldId="256"/>
            <ac:spMk id="2" creationId="{28FAAE49-970E-4C26-481A-C2623A61662B}"/>
          </ac:spMkLst>
        </pc:spChg>
      </pc:sldChg>
      <pc:sldChg chg="modSp mod">
        <pc:chgData name="Joanne Hamilton" userId="a041aa16-9a3a-4551-87a5-de021d5327af" providerId="ADAL" clId="{6CE46176-A24C-4B09-98E1-3F8388D437A8}" dt="2024-10-04T14:23:46.259" v="7" actId="6549"/>
        <pc:sldMkLst>
          <pc:docMk/>
          <pc:sldMk cId="2297641541" sldId="274"/>
        </pc:sldMkLst>
        <pc:spChg chg="mod">
          <ac:chgData name="Joanne Hamilton" userId="a041aa16-9a3a-4551-87a5-de021d5327af" providerId="ADAL" clId="{6CE46176-A24C-4B09-98E1-3F8388D437A8}" dt="2024-10-04T14:23:46.259" v="7" actId="6549"/>
          <ac:spMkLst>
            <pc:docMk/>
            <pc:sldMk cId="2297641541" sldId="274"/>
            <ac:spMk id="2" creationId="{B27A1ACB-3980-C0D5-7BE6-A98704F64CE7}"/>
          </ac:spMkLst>
        </pc:spChg>
        <pc:spChg chg="mod">
          <ac:chgData name="Joanne Hamilton" userId="a041aa16-9a3a-4551-87a5-de021d5327af" providerId="ADAL" clId="{6CE46176-A24C-4B09-98E1-3F8388D437A8}" dt="2024-10-04T14:23:39.765" v="6" actId="20577"/>
          <ac:spMkLst>
            <pc:docMk/>
            <pc:sldMk cId="2297641541" sldId="274"/>
            <ac:spMk id="3" creationId="{521BADC2-8BD3-D94A-F806-5C29693FE25D}"/>
          </ac:spMkLst>
        </pc:spChg>
      </pc:sldChg>
      <pc:sldChg chg="add del">
        <pc:chgData name="Joanne Hamilton" userId="a041aa16-9a3a-4551-87a5-de021d5327af" providerId="ADAL" clId="{6CE46176-A24C-4B09-98E1-3F8388D437A8}" dt="2024-10-04T14:03:30.817" v="3" actId="47"/>
        <pc:sldMkLst>
          <pc:docMk/>
          <pc:sldMk cId="2030515090" sldId="958"/>
        </pc:sldMkLst>
      </pc:sldChg>
      <pc:sldChg chg="add del">
        <pc:chgData name="Joanne Hamilton" userId="a041aa16-9a3a-4551-87a5-de021d5327af" providerId="ADAL" clId="{6CE46176-A24C-4B09-98E1-3F8388D437A8}" dt="2024-10-04T14:03:30.817" v="3" actId="47"/>
        <pc:sldMkLst>
          <pc:docMk/>
          <pc:sldMk cId="2657321791" sldId="959"/>
        </pc:sldMkLst>
      </pc:sldChg>
    </pc:docChg>
  </pc:docChgLst>
  <pc:docChgLst>
    <pc:chgData name="Joanne Hamilton" userId="a041aa16-9a3a-4551-87a5-de021d5327af" providerId="ADAL" clId="{B7D2330A-08DC-489E-8FC7-1A904E1E05F7}"/>
    <pc:docChg chg="undo custSel addSld delSld modSld">
      <pc:chgData name="Joanne Hamilton" userId="a041aa16-9a3a-4551-87a5-de021d5327af" providerId="ADAL" clId="{B7D2330A-08DC-489E-8FC7-1A904E1E05F7}" dt="2024-06-06T13:13:08.682" v="6" actId="1076"/>
      <pc:docMkLst>
        <pc:docMk/>
      </pc:docMkLst>
      <pc:sldChg chg="modSp add del mod">
        <pc:chgData name="Joanne Hamilton" userId="a041aa16-9a3a-4551-87a5-de021d5327af" providerId="ADAL" clId="{B7D2330A-08DC-489E-8FC7-1A904E1E05F7}" dt="2024-06-06T13:13:08.682" v="6" actId="1076"/>
        <pc:sldMkLst>
          <pc:docMk/>
          <pc:sldMk cId="3453694310" sldId="290"/>
        </pc:sldMkLst>
        <pc:spChg chg="mod">
          <ac:chgData name="Joanne Hamilton" userId="a041aa16-9a3a-4551-87a5-de021d5327af" providerId="ADAL" clId="{B7D2330A-08DC-489E-8FC7-1A904E1E05F7}" dt="2024-06-06T13:13:08.682" v="6" actId="1076"/>
          <ac:spMkLst>
            <pc:docMk/>
            <pc:sldMk cId="3453694310" sldId="290"/>
            <ac:spMk id="3" creationId="{601F61D1-F5D5-869E-FB38-54D8D9C2115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C6B49-D1B3-429E-92C6-C11D7A775E8F}"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57ABB700-E26F-4F89-A58B-ADA3E963D0E3}">
      <dgm:prSet/>
      <dgm:spPr/>
      <dgm:t>
        <a:bodyPr/>
        <a:lstStyle/>
        <a:p>
          <a:r>
            <a:rPr lang="en-CA"/>
            <a:t>HCP have same levels of implicit bias as general population</a:t>
          </a:r>
          <a:endParaRPr lang="en-US"/>
        </a:p>
      </dgm:t>
    </dgm:pt>
    <dgm:pt modelId="{B2414E87-5D33-4051-94C7-BF4245916E85}" type="parTrans" cxnId="{13E8D6D4-5835-4C30-9903-DCB16BE99C83}">
      <dgm:prSet/>
      <dgm:spPr/>
      <dgm:t>
        <a:bodyPr/>
        <a:lstStyle/>
        <a:p>
          <a:endParaRPr lang="en-US"/>
        </a:p>
      </dgm:t>
    </dgm:pt>
    <dgm:pt modelId="{267166E7-84B5-4F7C-B684-5A7BFDA5C171}" type="sibTrans" cxnId="{13E8D6D4-5835-4C30-9903-DCB16BE99C83}">
      <dgm:prSet/>
      <dgm:spPr/>
      <dgm:t>
        <a:bodyPr/>
        <a:lstStyle/>
        <a:p>
          <a:endParaRPr lang="en-US"/>
        </a:p>
      </dgm:t>
    </dgm:pt>
    <dgm:pt modelId="{18CE8E7E-E6E2-499A-9FE2-1FB889D6E8BE}">
      <dgm:prSet/>
      <dgm:spPr/>
      <dgm:t>
        <a:bodyPr/>
        <a:lstStyle/>
        <a:p>
          <a:r>
            <a:rPr lang="en-CA"/>
            <a:t>Influence diagnosis and treatment decisions</a:t>
          </a:r>
          <a:endParaRPr lang="en-US"/>
        </a:p>
      </dgm:t>
    </dgm:pt>
    <dgm:pt modelId="{04FF0F48-B7A4-4239-BD7E-1B68B4FEB0B8}" type="parTrans" cxnId="{B5E3ABC8-FE65-42AD-A028-4F84A8592EEC}">
      <dgm:prSet/>
      <dgm:spPr/>
      <dgm:t>
        <a:bodyPr/>
        <a:lstStyle/>
        <a:p>
          <a:endParaRPr lang="en-US"/>
        </a:p>
      </dgm:t>
    </dgm:pt>
    <dgm:pt modelId="{5D227516-76B3-4B04-A4AF-2B7F598B3D33}" type="sibTrans" cxnId="{B5E3ABC8-FE65-42AD-A028-4F84A8592EEC}">
      <dgm:prSet/>
      <dgm:spPr/>
      <dgm:t>
        <a:bodyPr/>
        <a:lstStyle/>
        <a:p>
          <a:endParaRPr lang="en-US"/>
        </a:p>
      </dgm:t>
    </dgm:pt>
    <dgm:pt modelId="{7E758F74-7806-4740-844F-75C0DF69049A}">
      <dgm:prSet/>
      <dgm:spPr/>
      <dgm:t>
        <a:bodyPr/>
        <a:lstStyle/>
        <a:p>
          <a:r>
            <a:rPr lang="en-CA"/>
            <a:t>Influence level of care</a:t>
          </a:r>
          <a:endParaRPr lang="en-US"/>
        </a:p>
      </dgm:t>
    </dgm:pt>
    <dgm:pt modelId="{BACAA61D-DD23-4C5C-A9C7-163AA7A2D5EB}" type="parTrans" cxnId="{205B0891-BEE5-4454-8407-12387BEA1D00}">
      <dgm:prSet/>
      <dgm:spPr/>
      <dgm:t>
        <a:bodyPr/>
        <a:lstStyle/>
        <a:p>
          <a:endParaRPr lang="en-US"/>
        </a:p>
      </dgm:t>
    </dgm:pt>
    <dgm:pt modelId="{EF1732D0-1989-4F41-8760-9BB5B9CEA0EB}" type="sibTrans" cxnId="{205B0891-BEE5-4454-8407-12387BEA1D00}">
      <dgm:prSet/>
      <dgm:spPr/>
      <dgm:t>
        <a:bodyPr/>
        <a:lstStyle/>
        <a:p>
          <a:endParaRPr lang="en-US"/>
        </a:p>
      </dgm:t>
    </dgm:pt>
    <dgm:pt modelId="{E6C5AA1A-77B2-4B90-8720-B0021CEF90C9}">
      <dgm:prSet/>
      <dgm:spPr/>
      <dgm:t>
        <a:bodyPr/>
        <a:lstStyle/>
        <a:p>
          <a:r>
            <a:rPr lang="en-CA"/>
            <a:t>Biases included:</a:t>
          </a:r>
          <a:endParaRPr lang="en-US"/>
        </a:p>
      </dgm:t>
    </dgm:pt>
    <dgm:pt modelId="{A055A0CB-699D-4B3E-B672-AE3369E70985}" type="parTrans" cxnId="{C1AB60C6-2F42-4167-A649-25E0CD0C354B}">
      <dgm:prSet/>
      <dgm:spPr/>
      <dgm:t>
        <a:bodyPr/>
        <a:lstStyle/>
        <a:p>
          <a:endParaRPr lang="en-US"/>
        </a:p>
      </dgm:t>
    </dgm:pt>
    <dgm:pt modelId="{9098AC78-F899-444A-9971-345A7690432C}" type="sibTrans" cxnId="{C1AB60C6-2F42-4167-A649-25E0CD0C354B}">
      <dgm:prSet/>
      <dgm:spPr/>
      <dgm:t>
        <a:bodyPr/>
        <a:lstStyle/>
        <a:p>
          <a:endParaRPr lang="en-US"/>
        </a:p>
      </dgm:t>
    </dgm:pt>
    <dgm:pt modelId="{1C54CF5D-A8BB-4503-90DB-A76933BCEADA}">
      <dgm:prSet/>
      <dgm:spPr/>
      <dgm:t>
        <a:bodyPr/>
        <a:lstStyle/>
        <a:p>
          <a:r>
            <a:rPr lang="en-CA"/>
            <a:t>Race/ethnicity</a:t>
          </a:r>
          <a:endParaRPr lang="en-US"/>
        </a:p>
      </dgm:t>
    </dgm:pt>
    <dgm:pt modelId="{C87D4FAB-3A52-4985-948E-C6CEE2491580}" type="parTrans" cxnId="{1DA6C9FF-B43F-45A9-A0A6-C9BB7434FB3A}">
      <dgm:prSet/>
      <dgm:spPr/>
      <dgm:t>
        <a:bodyPr/>
        <a:lstStyle/>
        <a:p>
          <a:endParaRPr lang="en-US"/>
        </a:p>
      </dgm:t>
    </dgm:pt>
    <dgm:pt modelId="{CE42C7BF-A2D3-4EF2-9AB2-AC6D545EB968}" type="sibTrans" cxnId="{1DA6C9FF-B43F-45A9-A0A6-C9BB7434FB3A}">
      <dgm:prSet/>
      <dgm:spPr/>
      <dgm:t>
        <a:bodyPr/>
        <a:lstStyle/>
        <a:p>
          <a:endParaRPr lang="en-US"/>
        </a:p>
      </dgm:t>
    </dgm:pt>
    <dgm:pt modelId="{A610F239-4452-4CFB-B21A-D34E7DCBD81A}">
      <dgm:prSet/>
      <dgm:spPr/>
      <dgm:t>
        <a:bodyPr/>
        <a:lstStyle/>
        <a:p>
          <a:r>
            <a:rPr lang="en-CA"/>
            <a:t>Gender</a:t>
          </a:r>
          <a:endParaRPr lang="en-US"/>
        </a:p>
      </dgm:t>
    </dgm:pt>
    <dgm:pt modelId="{86C77545-F006-4762-A251-F68ABF13EA0F}" type="parTrans" cxnId="{B4AC1D42-4EBD-4E19-A186-565ABC0CEB0C}">
      <dgm:prSet/>
      <dgm:spPr/>
      <dgm:t>
        <a:bodyPr/>
        <a:lstStyle/>
        <a:p>
          <a:endParaRPr lang="en-US"/>
        </a:p>
      </dgm:t>
    </dgm:pt>
    <dgm:pt modelId="{AD2EECCF-D748-40AA-A943-EA33029158FF}" type="sibTrans" cxnId="{B4AC1D42-4EBD-4E19-A186-565ABC0CEB0C}">
      <dgm:prSet/>
      <dgm:spPr/>
      <dgm:t>
        <a:bodyPr/>
        <a:lstStyle/>
        <a:p>
          <a:endParaRPr lang="en-US"/>
        </a:p>
      </dgm:t>
    </dgm:pt>
    <dgm:pt modelId="{A79E19CF-8EE7-4E43-A319-CE4D1CF43E9A}">
      <dgm:prSet/>
      <dgm:spPr/>
      <dgm:t>
        <a:bodyPr/>
        <a:lstStyle/>
        <a:p>
          <a:r>
            <a:rPr lang="en-CA"/>
            <a:t>SES</a:t>
          </a:r>
          <a:endParaRPr lang="en-US"/>
        </a:p>
      </dgm:t>
    </dgm:pt>
    <dgm:pt modelId="{1A99B56C-4868-4F96-A731-25E8AC2CC35D}" type="parTrans" cxnId="{41A82AE0-B9E9-45C5-B572-8DB7941EFF8C}">
      <dgm:prSet/>
      <dgm:spPr/>
      <dgm:t>
        <a:bodyPr/>
        <a:lstStyle/>
        <a:p>
          <a:endParaRPr lang="en-US"/>
        </a:p>
      </dgm:t>
    </dgm:pt>
    <dgm:pt modelId="{D19A7956-5FE4-4C11-BEC9-1E566DAAEE2E}" type="sibTrans" cxnId="{41A82AE0-B9E9-45C5-B572-8DB7941EFF8C}">
      <dgm:prSet/>
      <dgm:spPr/>
      <dgm:t>
        <a:bodyPr/>
        <a:lstStyle/>
        <a:p>
          <a:endParaRPr lang="en-US"/>
        </a:p>
      </dgm:t>
    </dgm:pt>
    <dgm:pt modelId="{1325964E-E9AE-4B7F-94DC-74921020EFAE}">
      <dgm:prSet/>
      <dgm:spPr/>
      <dgm:t>
        <a:bodyPr/>
        <a:lstStyle/>
        <a:p>
          <a:r>
            <a:rPr lang="en-CA"/>
            <a:t>Age</a:t>
          </a:r>
          <a:endParaRPr lang="en-US"/>
        </a:p>
      </dgm:t>
    </dgm:pt>
    <dgm:pt modelId="{EAC809EC-FC59-4208-9902-FC150C20E0D5}" type="parTrans" cxnId="{78E90968-CC29-4CD9-9E83-1D131E029080}">
      <dgm:prSet/>
      <dgm:spPr/>
      <dgm:t>
        <a:bodyPr/>
        <a:lstStyle/>
        <a:p>
          <a:endParaRPr lang="en-US"/>
        </a:p>
      </dgm:t>
    </dgm:pt>
    <dgm:pt modelId="{5E4C87D5-85F4-47CC-A9E3-6D5BD24BD5F4}" type="sibTrans" cxnId="{78E90968-CC29-4CD9-9E83-1D131E029080}">
      <dgm:prSet/>
      <dgm:spPr/>
      <dgm:t>
        <a:bodyPr/>
        <a:lstStyle/>
        <a:p>
          <a:endParaRPr lang="en-US"/>
        </a:p>
      </dgm:t>
    </dgm:pt>
    <dgm:pt modelId="{F0A96148-BDBE-42B3-B556-B5025D114B3E}">
      <dgm:prSet/>
      <dgm:spPr/>
      <dgm:t>
        <a:bodyPr/>
        <a:lstStyle/>
        <a:p>
          <a:r>
            <a:rPr lang="en-CA"/>
            <a:t>Mental Illnesses</a:t>
          </a:r>
          <a:endParaRPr lang="en-US"/>
        </a:p>
      </dgm:t>
    </dgm:pt>
    <dgm:pt modelId="{BE582F5E-CDEB-457C-822C-A5E099590765}" type="parTrans" cxnId="{6B163BC3-5689-4F6B-9C01-118A99815322}">
      <dgm:prSet/>
      <dgm:spPr/>
      <dgm:t>
        <a:bodyPr/>
        <a:lstStyle/>
        <a:p>
          <a:endParaRPr lang="en-US"/>
        </a:p>
      </dgm:t>
    </dgm:pt>
    <dgm:pt modelId="{A549232C-275A-48EA-B409-4EC3501DE840}" type="sibTrans" cxnId="{6B163BC3-5689-4F6B-9C01-118A99815322}">
      <dgm:prSet/>
      <dgm:spPr/>
      <dgm:t>
        <a:bodyPr/>
        <a:lstStyle/>
        <a:p>
          <a:endParaRPr lang="en-US"/>
        </a:p>
      </dgm:t>
    </dgm:pt>
    <dgm:pt modelId="{BAB052FB-B799-4FB5-B5EC-AE4D7EC89FB9}">
      <dgm:prSet/>
      <dgm:spPr/>
      <dgm:t>
        <a:bodyPr/>
        <a:lstStyle/>
        <a:p>
          <a:r>
            <a:rPr lang="en-CA"/>
            <a:t>Weight</a:t>
          </a:r>
          <a:endParaRPr lang="en-US"/>
        </a:p>
      </dgm:t>
    </dgm:pt>
    <dgm:pt modelId="{6BA99FC9-C355-4926-B8D9-AA8FE5D8A2FC}" type="parTrans" cxnId="{DA5AA505-22F6-45A8-8199-36B2F3EB84CE}">
      <dgm:prSet/>
      <dgm:spPr/>
      <dgm:t>
        <a:bodyPr/>
        <a:lstStyle/>
        <a:p>
          <a:endParaRPr lang="en-US"/>
        </a:p>
      </dgm:t>
    </dgm:pt>
    <dgm:pt modelId="{5176976F-44BB-4BD1-A87A-CDF3B8B613BB}" type="sibTrans" cxnId="{DA5AA505-22F6-45A8-8199-36B2F3EB84CE}">
      <dgm:prSet/>
      <dgm:spPr/>
      <dgm:t>
        <a:bodyPr/>
        <a:lstStyle/>
        <a:p>
          <a:endParaRPr lang="en-US"/>
        </a:p>
      </dgm:t>
    </dgm:pt>
    <dgm:pt modelId="{62D43F42-E544-4E72-8D53-34AD2B12753B}">
      <dgm:prSet/>
      <dgm:spPr/>
      <dgm:t>
        <a:bodyPr/>
        <a:lstStyle/>
        <a:p>
          <a:r>
            <a:rPr lang="en-CA"/>
            <a:t>Disability</a:t>
          </a:r>
          <a:endParaRPr lang="en-US"/>
        </a:p>
      </dgm:t>
    </dgm:pt>
    <dgm:pt modelId="{E91FCF36-AC58-4E0C-9DF7-FF04C99EB8F5}" type="parTrans" cxnId="{A9506CA2-904D-4380-BEC3-5DA48C4FA13A}">
      <dgm:prSet/>
      <dgm:spPr/>
      <dgm:t>
        <a:bodyPr/>
        <a:lstStyle/>
        <a:p>
          <a:endParaRPr lang="en-US"/>
        </a:p>
      </dgm:t>
    </dgm:pt>
    <dgm:pt modelId="{D43A05D6-28F2-4382-B771-6DA9F13C4F1A}" type="sibTrans" cxnId="{A9506CA2-904D-4380-BEC3-5DA48C4FA13A}">
      <dgm:prSet/>
      <dgm:spPr/>
      <dgm:t>
        <a:bodyPr/>
        <a:lstStyle/>
        <a:p>
          <a:endParaRPr lang="en-US"/>
        </a:p>
      </dgm:t>
    </dgm:pt>
    <dgm:pt modelId="{652CFEF2-5A52-4D37-931D-F3E03C868869}">
      <dgm:prSet/>
      <dgm:spPr/>
      <dgm:t>
        <a:bodyPr/>
        <a:lstStyle/>
        <a:p>
          <a:r>
            <a:rPr lang="en-US"/>
            <a:t>Influence academic medicine</a:t>
          </a:r>
        </a:p>
      </dgm:t>
    </dgm:pt>
    <dgm:pt modelId="{1A51BA7B-2D48-4BCA-8762-E567853B9928}" type="parTrans" cxnId="{CF19604E-0C90-4546-AA19-5F7AB24F00FB}">
      <dgm:prSet/>
      <dgm:spPr/>
    </dgm:pt>
    <dgm:pt modelId="{40C9FF0A-5572-4B27-9705-40660FC0BBFE}" type="sibTrans" cxnId="{CF19604E-0C90-4546-AA19-5F7AB24F00FB}">
      <dgm:prSet/>
      <dgm:spPr/>
    </dgm:pt>
    <dgm:pt modelId="{ACFFA60F-346C-4362-85AE-9EFFC628263E}" type="pres">
      <dgm:prSet presAssocID="{EFFC6B49-D1B3-429E-92C6-C11D7A775E8F}" presName="Name0" presStyleCnt="0">
        <dgm:presLayoutVars>
          <dgm:dir/>
          <dgm:resizeHandles val="exact"/>
        </dgm:presLayoutVars>
      </dgm:prSet>
      <dgm:spPr/>
    </dgm:pt>
    <dgm:pt modelId="{C5B44394-BE01-4299-8A00-D3D8BCF0EDBD}" type="pres">
      <dgm:prSet presAssocID="{57ABB700-E26F-4F89-A58B-ADA3E963D0E3}" presName="parAndChTx" presStyleLbl="node1" presStyleIdx="0" presStyleCnt="2">
        <dgm:presLayoutVars>
          <dgm:bulletEnabled val="1"/>
        </dgm:presLayoutVars>
      </dgm:prSet>
      <dgm:spPr/>
    </dgm:pt>
    <dgm:pt modelId="{CB5CDEF0-E1E0-4F75-9334-00ADC6BA54EF}" type="pres">
      <dgm:prSet presAssocID="{267166E7-84B5-4F7C-B684-5A7BFDA5C171}" presName="parAndChSpace" presStyleCnt="0"/>
      <dgm:spPr/>
    </dgm:pt>
    <dgm:pt modelId="{BB637D37-AD5B-4417-B0A0-F5FA95F6EACA}" type="pres">
      <dgm:prSet presAssocID="{E6C5AA1A-77B2-4B90-8720-B0021CEF90C9}" presName="parAndChTx" presStyleLbl="node1" presStyleIdx="1" presStyleCnt="2">
        <dgm:presLayoutVars>
          <dgm:bulletEnabled val="1"/>
        </dgm:presLayoutVars>
      </dgm:prSet>
      <dgm:spPr/>
    </dgm:pt>
  </dgm:ptLst>
  <dgm:cxnLst>
    <dgm:cxn modelId="{DA5AA505-22F6-45A8-8199-36B2F3EB84CE}" srcId="{E6C5AA1A-77B2-4B90-8720-B0021CEF90C9}" destId="{BAB052FB-B799-4FB5-B5EC-AE4D7EC89FB9}" srcOrd="5" destOrd="0" parTransId="{6BA99FC9-C355-4926-B8D9-AA8FE5D8A2FC}" sibTransId="{5176976F-44BB-4BD1-A87A-CDF3B8B613BB}"/>
    <dgm:cxn modelId="{0547DD0B-F362-428D-98F0-DECD4A3BA2CC}" type="presOf" srcId="{A610F239-4452-4CFB-B21A-D34E7DCBD81A}" destId="{BB637D37-AD5B-4417-B0A0-F5FA95F6EACA}" srcOrd="0" destOrd="2" presId="urn:microsoft.com/office/officeart/2005/8/layout/hChevron3"/>
    <dgm:cxn modelId="{AA97770D-C382-410D-95E6-58E7A13BA663}" type="presOf" srcId="{652CFEF2-5A52-4D37-931D-F3E03C868869}" destId="{C5B44394-BE01-4299-8A00-D3D8BCF0EDBD}" srcOrd="0" destOrd="3" presId="urn:microsoft.com/office/officeart/2005/8/layout/hChevron3"/>
    <dgm:cxn modelId="{05A77319-5862-414C-83FE-918B9EC1F01A}" type="presOf" srcId="{EFFC6B49-D1B3-429E-92C6-C11D7A775E8F}" destId="{ACFFA60F-346C-4362-85AE-9EFFC628263E}" srcOrd="0" destOrd="0" presId="urn:microsoft.com/office/officeart/2005/8/layout/hChevron3"/>
    <dgm:cxn modelId="{5FCF4428-F5F7-473E-AE9F-088872F7CF10}" type="presOf" srcId="{57ABB700-E26F-4F89-A58B-ADA3E963D0E3}" destId="{C5B44394-BE01-4299-8A00-D3D8BCF0EDBD}" srcOrd="0" destOrd="0" presId="urn:microsoft.com/office/officeart/2005/8/layout/hChevron3"/>
    <dgm:cxn modelId="{B4AC1D42-4EBD-4E19-A186-565ABC0CEB0C}" srcId="{E6C5AA1A-77B2-4B90-8720-B0021CEF90C9}" destId="{A610F239-4452-4CFB-B21A-D34E7DCBD81A}" srcOrd="1" destOrd="0" parTransId="{86C77545-F006-4762-A251-F68ABF13EA0F}" sibTransId="{AD2EECCF-D748-40AA-A943-EA33029158FF}"/>
    <dgm:cxn modelId="{2A417B44-5EC7-445C-91C8-A79740694567}" type="presOf" srcId="{F0A96148-BDBE-42B3-B556-B5025D114B3E}" destId="{BB637D37-AD5B-4417-B0A0-F5FA95F6EACA}" srcOrd="0" destOrd="5" presId="urn:microsoft.com/office/officeart/2005/8/layout/hChevron3"/>
    <dgm:cxn modelId="{78E90968-CC29-4CD9-9E83-1D131E029080}" srcId="{E6C5AA1A-77B2-4B90-8720-B0021CEF90C9}" destId="{1325964E-E9AE-4B7F-94DC-74921020EFAE}" srcOrd="3" destOrd="0" parTransId="{EAC809EC-FC59-4208-9902-FC150C20E0D5}" sibTransId="{5E4C87D5-85F4-47CC-A9E3-6D5BD24BD5F4}"/>
    <dgm:cxn modelId="{CF19604E-0C90-4546-AA19-5F7AB24F00FB}" srcId="{57ABB700-E26F-4F89-A58B-ADA3E963D0E3}" destId="{652CFEF2-5A52-4D37-931D-F3E03C868869}" srcOrd="2" destOrd="0" parTransId="{1A51BA7B-2D48-4BCA-8762-E567853B9928}" sibTransId="{40C9FF0A-5572-4B27-9705-40660FC0BBFE}"/>
    <dgm:cxn modelId="{9188268B-A86B-4EC4-9F9E-21D6D8791E62}" type="presOf" srcId="{7E758F74-7806-4740-844F-75C0DF69049A}" destId="{C5B44394-BE01-4299-8A00-D3D8BCF0EDBD}" srcOrd="0" destOrd="2" presId="urn:microsoft.com/office/officeart/2005/8/layout/hChevron3"/>
    <dgm:cxn modelId="{205B0891-BEE5-4454-8407-12387BEA1D00}" srcId="{57ABB700-E26F-4F89-A58B-ADA3E963D0E3}" destId="{7E758F74-7806-4740-844F-75C0DF69049A}" srcOrd="1" destOrd="0" parTransId="{BACAA61D-DD23-4C5C-A9C7-163AA7A2D5EB}" sibTransId="{EF1732D0-1989-4F41-8760-9BB5B9CEA0EB}"/>
    <dgm:cxn modelId="{347E1C97-6ACE-459A-8092-D7C4DDE52125}" type="presOf" srcId="{E6C5AA1A-77B2-4B90-8720-B0021CEF90C9}" destId="{BB637D37-AD5B-4417-B0A0-F5FA95F6EACA}" srcOrd="0" destOrd="0" presId="urn:microsoft.com/office/officeart/2005/8/layout/hChevron3"/>
    <dgm:cxn modelId="{A9506CA2-904D-4380-BEC3-5DA48C4FA13A}" srcId="{E6C5AA1A-77B2-4B90-8720-B0021CEF90C9}" destId="{62D43F42-E544-4E72-8D53-34AD2B12753B}" srcOrd="6" destOrd="0" parTransId="{E91FCF36-AC58-4E0C-9DF7-FF04C99EB8F5}" sibTransId="{D43A05D6-28F2-4382-B771-6DA9F13C4F1A}"/>
    <dgm:cxn modelId="{24B948B4-5CD0-4BDF-8488-F4F1B22131A4}" type="presOf" srcId="{1325964E-E9AE-4B7F-94DC-74921020EFAE}" destId="{BB637D37-AD5B-4417-B0A0-F5FA95F6EACA}" srcOrd="0" destOrd="4" presId="urn:microsoft.com/office/officeart/2005/8/layout/hChevron3"/>
    <dgm:cxn modelId="{6B163BC3-5689-4F6B-9C01-118A99815322}" srcId="{E6C5AA1A-77B2-4B90-8720-B0021CEF90C9}" destId="{F0A96148-BDBE-42B3-B556-B5025D114B3E}" srcOrd="4" destOrd="0" parTransId="{BE582F5E-CDEB-457C-822C-A5E099590765}" sibTransId="{A549232C-275A-48EA-B409-4EC3501DE840}"/>
    <dgm:cxn modelId="{C1AB60C6-2F42-4167-A649-25E0CD0C354B}" srcId="{EFFC6B49-D1B3-429E-92C6-C11D7A775E8F}" destId="{E6C5AA1A-77B2-4B90-8720-B0021CEF90C9}" srcOrd="1" destOrd="0" parTransId="{A055A0CB-699D-4B3E-B672-AE3369E70985}" sibTransId="{9098AC78-F899-444A-9971-345A7690432C}"/>
    <dgm:cxn modelId="{B5E3ABC8-FE65-42AD-A028-4F84A8592EEC}" srcId="{57ABB700-E26F-4F89-A58B-ADA3E963D0E3}" destId="{18CE8E7E-E6E2-499A-9FE2-1FB889D6E8BE}" srcOrd="0" destOrd="0" parTransId="{04FF0F48-B7A4-4239-BD7E-1B68B4FEB0B8}" sibTransId="{5D227516-76B3-4B04-A4AF-2B7F598B3D33}"/>
    <dgm:cxn modelId="{5AAC0CCD-691A-43EB-952E-99D20FDBEF9C}" type="presOf" srcId="{18CE8E7E-E6E2-499A-9FE2-1FB889D6E8BE}" destId="{C5B44394-BE01-4299-8A00-D3D8BCF0EDBD}" srcOrd="0" destOrd="1" presId="urn:microsoft.com/office/officeart/2005/8/layout/hChevron3"/>
    <dgm:cxn modelId="{13E8D6D4-5835-4C30-9903-DCB16BE99C83}" srcId="{EFFC6B49-D1B3-429E-92C6-C11D7A775E8F}" destId="{57ABB700-E26F-4F89-A58B-ADA3E963D0E3}" srcOrd="0" destOrd="0" parTransId="{B2414E87-5D33-4051-94C7-BF4245916E85}" sibTransId="{267166E7-84B5-4F7C-B684-5A7BFDA5C171}"/>
    <dgm:cxn modelId="{C8278FDF-CE9A-4E01-863E-25D85BFCB827}" type="presOf" srcId="{BAB052FB-B799-4FB5-B5EC-AE4D7EC89FB9}" destId="{BB637D37-AD5B-4417-B0A0-F5FA95F6EACA}" srcOrd="0" destOrd="6" presId="urn:microsoft.com/office/officeart/2005/8/layout/hChevron3"/>
    <dgm:cxn modelId="{41A82AE0-B9E9-45C5-B572-8DB7941EFF8C}" srcId="{E6C5AA1A-77B2-4B90-8720-B0021CEF90C9}" destId="{A79E19CF-8EE7-4E43-A319-CE4D1CF43E9A}" srcOrd="2" destOrd="0" parTransId="{1A99B56C-4868-4F96-A731-25E8AC2CC35D}" sibTransId="{D19A7956-5FE4-4C11-BEC9-1E566DAAEE2E}"/>
    <dgm:cxn modelId="{38DB42ED-E26F-40BA-9839-43264CABC6C9}" type="presOf" srcId="{1C54CF5D-A8BB-4503-90DB-A76933BCEADA}" destId="{BB637D37-AD5B-4417-B0A0-F5FA95F6EACA}" srcOrd="0" destOrd="1" presId="urn:microsoft.com/office/officeart/2005/8/layout/hChevron3"/>
    <dgm:cxn modelId="{14F6C8F6-809F-4C73-95B8-5DAC4E75998B}" type="presOf" srcId="{62D43F42-E544-4E72-8D53-34AD2B12753B}" destId="{BB637D37-AD5B-4417-B0A0-F5FA95F6EACA}" srcOrd="0" destOrd="7" presId="urn:microsoft.com/office/officeart/2005/8/layout/hChevron3"/>
    <dgm:cxn modelId="{8EA98BF7-85C2-492F-838B-0D2E08C1A3AF}" type="presOf" srcId="{A79E19CF-8EE7-4E43-A319-CE4D1CF43E9A}" destId="{BB637D37-AD5B-4417-B0A0-F5FA95F6EACA}" srcOrd="0" destOrd="3" presId="urn:microsoft.com/office/officeart/2005/8/layout/hChevron3"/>
    <dgm:cxn modelId="{1DA6C9FF-B43F-45A9-A0A6-C9BB7434FB3A}" srcId="{E6C5AA1A-77B2-4B90-8720-B0021CEF90C9}" destId="{1C54CF5D-A8BB-4503-90DB-A76933BCEADA}" srcOrd="0" destOrd="0" parTransId="{C87D4FAB-3A52-4985-948E-C6CEE2491580}" sibTransId="{CE42C7BF-A2D3-4EF2-9AB2-AC6D545EB968}"/>
    <dgm:cxn modelId="{407F9DB8-2561-4B72-A09C-28BF99120166}" type="presParOf" srcId="{ACFFA60F-346C-4362-85AE-9EFFC628263E}" destId="{C5B44394-BE01-4299-8A00-D3D8BCF0EDBD}" srcOrd="0" destOrd="0" presId="urn:microsoft.com/office/officeart/2005/8/layout/hChevron3"/>
    <dgm:cxn modelId="{32D93F89-9772-4356-AF13-2FCFA3E05A26}" type="presParOf" srcId="{ACFFA60F-346C-4362-85AE-9EFFC628263E}" destId="{CB5CDEF0-E1E0-4F75-9334-00ADC6BA54EF}" srcOrd="1" destOrd="0" presId="urn:microsoft.com/office/officeart/2005/8/layout/hChevron3"/>
    <dgm:cxn modelId="{8DF53A31-3EEA-4B55-9EAE-A89D4B294AA2}" type="presParOf" srcId="{ACFFA60F-346C-4362-85AE-9EFFC628263E}" destId="{BB637D37-AD5B-4417-B0A0-F5FA95F6EACA}" srcOrd="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6B10AF-C6E2-4D67-A0D4-5F0F1178AA4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41588EB-28B8-48F9-9204-B006E0C36BF0}">
      <dgm:prSet/>
      <dgm:spPr/>
      <dgm:t>
        <a:bodyPr/>
        <a:lstStyle/>
        <a:p>
          <a:r>
            <a:rPr lang="en-US" b="1" i="1"/>
            <a:t>Sex-specific care</a:t>
          </a:r>
          <a:r>
            <a:rPr lang="en-US" b="0" i="1"/>
            <a:t>:</a:t>
          </a:r>
          <a:r>
            <a:rPr lang="en-US" b="0" i="0"/>
            <a:t> Care related to health needs that are unique to women (and trans men), such as pregnancy and menopause. (biological basis?)</a:t>
          </a:r>
          <a:endParaRPr lang="en-US"/>
        </a:p>
      </dgm:t>
    </dgm:pt>
    <dgm:pt modelId="{BD1628E5-CAD3-43C6-B810-D423F5B97EA4}" type="parTrans" cxnId="{5DA5647F-FDD4-4CA6-829A-2AB3F6D51FF5}">
      <dgm:prSet/>
      <dgm:spPr/>
      <dgm:t>
        <a:bodyPr/>
        <a:lstStyle/>
        <a:p>
          <a:endParaRPr lang="en-US"/>
        </a:p>
      </dgm:t>
    </dgm:pt>
    <dgm:pt modelId="{C083934B-C4E1-4E99-9027-C9E341A69036}" type="sibTrans" cxnId="{5DA5647F-FDD4-4CA6-829A-2AB3F6D51FF5}">
      <dgm:prSet/>
      <dgm:spPr/>
      <dgm:t>
        <a:bodyPr/>
        <a:lstStyle/>
        <a:p>
          <a:endParaRPr lang="en-US"/>
        </a:p>
      </dgm:t>
    </dgm:pt>
    <dgm:pt modelId="{3F2C9357-3D37-4932-B8E8-EE4B4A78F4C2}">
      <dgm:prSet/>
      <dgm:spPr/>
      <dgm:t>
        <a:bodyPr/>
        <a:lstStyle/>
        <a:p>
          <a:r>
            <a:rPr lang="en-US" b="1" i="1"/>
            <a:t>Sex-aware care:</a:t>
          </a:r>
          <a:r>
            <a:rPr lang="en-US" b="1" i="0"/>
            <a:t> </a:t>
          </a:r>
          <a:r>
            <a:rPr lang="en-US" b="0" i="0"/>
            <a:t>Care for conditions that are diagnosed or treated differently in women (and trans men) as compared to men (and trans women), such as heart disease and neurodegenerative diseases. (biological basis?)</a:t>
          </a:r>
          <a:endParaRPr lang="en-US"/>
        </a:p>
      </dgm:t>
    </dgm:pt>
    <dgm:pt modelId="{EECC41F2-4C5F-4B1D-AC8A-1AE01135B448}" type="parTrans" cxnId="{D7CB08A6-C587-4261-B252-C2375C58AD80}">
      <dgm:prSet/>
      <dgm:spPr/>
      <dgm:t>
        <a:bodyPr/>
        <a:lstStyle/>
        <a:p>
          <a:endParaRPr lang="en-US"/>
        </a:p>
      </dgm:t>
    </dgm:pt>
    <dgm:pt modelId="{76C9AA10-1EFD-489E-B1E9-19F836D64F8C}" type="sibTrans" cxnId="{D7CB08A6-C587-4261-B252-C2375C58AD80}">
      <dgm:prSet/>
      <dgm:spPr/>
      <dgm:t>
        <a:bodyPr/>
        <a:lstStyle/>
        <a:p>
          <a:endParaRPr lang="en-US"/>
        </a:p>
      </dgm:t>
    </dgm:pt>
    <dgm:pt modelId="{E4B2CE72-E8AB-4308-B344-731FD147E70E}">
      <dgm:prSet/>
      <dgm:spPr/>
      <dgm:t>
        <a:bodyPr/>
        <a:lstStyle/>
        <a:p>
          <a:r>
            <a:rPr lang="en-US" b="1" i="1"/>
            <a:t>Gender-sensitive care:</a:t>
          </a:r>
          <a:r>
            <a:rPr lang="en-US" b="1" i="0"/>
            <a:t> </a:t>
          </a:r>
          <a:r>
            <a:rPr lang="en-US" b="0" i="0"/>
            <a:t>Care provided in ways that are inclusive of gender-specific preferences, - 2SLGBTQIA health needs (sociological basis?)</a:t>
          </a:r>
          <a:endParaRPr lang="en-US"/>
        </a:p>
      </dgm:t>
    </dgm:pt>
    <dgm:pt modelId="{F5C87D67-F8D8-43C4-99CA-326A38CFD7A4}" type="parTrans" cxnId="{C6B0E161-2FDD-441E-AF52-99A0CD32E076}">
      <dgm:prSet/>
      <dgm:spPr/>
      <dgm:t>
        <a:bodyPr/>
        <a:lstStyle/>
        <a:p>
          <a:endParaRPr lang="en-US"/>
        </a:p>
      </dgm:t>
    </dgm:pt>
    <dgm:pt modelId="{DEF1BC71-E438-4986-806D-93E0662C07FD}" type="sibTrans" cxnId="{C6B0E161-2FDD-441E-AF52-99A0CD32E076}">
      <dgm:prSet/>
      <dgm:spPr/>
      <dgm:t>
        <a:bodyPr/>
        <a:lstStyle/>
        <a:p>
          <a:endParaRPr lang="en-US"/>
        </a:p>
      </dgm:t>
    </dgm:pt>
    <dgm:pt modelId="{C719BAB4-94AA-42EA-8BA8-D5E690832915}" type="pres">
      <dgm:prSet presAssocID="{8E6B10AF-C6E2-4D67-A0D4-5F0F1178AA44}" presName="vert0" presStyleCnt="0">
        <dgm:presLayoutVars>
          <dgm:dir/>
          <dgm:animOne val="branch"/>
          <dgm:animLvl val="lvl"/>
        </dgm:presLayoutVars>
      </dgm:prSet>
      <dgm:spPr/>
    </dgm:pt>
    <dgm:pt modelId="{DCD5B193-BEB3-4E98-8DEA-CF6166CFC80E}" type="pres">
      <dgm:prSet presAssocID="{841588EB-28B8-48F9-9204-B006E0C36BF0}" presName="thickLine" presStyleLbl="alignNode1" presStyleIdx="0" presStyleCnt="3"/>
      <dgm:spPr/>
    </dgm:pt>
    <dgm:pt modelId="{BE2E07C8-84B9-4D04-8F30-238F8F464541}" type="pres">
      <dgm:prSet presAssocID="{841588EB-28B8-48F9-9204-B006E0C36BF0}" presName="horz1" presStyleCnt="0"/>
      <dgm:spPr/>
    </dgm:pt>
    <dgm:pt modelId="{BB21E560-C712-4FEB-9528-FDC5A4E3C1BB}" type="pres">
      <dgm:prSet presAssocID="{841588EB-28B8-48F9-9204-B006E0C36BF0}" presName="tx1" presStyleLbl="revTx" presStyleIdx="0" presStyleCnt="3"/>
      <dgm:spPr/>
    </dgm:pt>
    <dgm:pt modelId="{C1BAAACA-95BC-4A57-A160-C9B1785BEC6E}" type="pres">
      <dgm:prSet presAssocID="{841588EB-28B8-48F9-9204-B006E0C36BF0}" presName="vert1" presStyleCnt="0"/>
      <dgm:spPr/>
    </dgm:pt>
    <dgm:pt modelId="{85463E4F-66CD-4547-8A46-B21C0E2BC842}" type="pres">
      <dgm:prSet presAssocID="{3F2C9357-3D37-4932-B8E8-EE4B4A78F4C2}" presName="thickLine" presStyleLbl="alignNode1" presStyleIdx="1" presStyleCnt="3"/>
      <dgm:spPr/>
    </dgm:pt>
    <dgm:pt modelId="{585879FE-3D98-4715-807B-6923B2DBB2B2}" type="pres">
      <dgm:prSet presAssocID="{3F2C9357-3D37-4932-B8E8-EE4B4A78F4C2}" presName="horz1" presStyleCnt="0"/>
      <dgm:spPr/>
    </dgm:pt>
    <dgm:pt modelId="{045CF346-DC7E-4B14-98A7-0A7586BC2C0A}" type="pres">
      <dgm:prSet presAssocID="{3F2C9357-3D37-4932-B8E8-EE4B4A78F4C2}" presName="tx1" presStyleLbl="revTx" presStyleIdx="1" presStyleCnt="3"/>
      <dgm:spPr/>
    </dgm:pt>
    <dgm:pt modelId="{CA223D68-F686-497E-A7E9-EA3BB67A1075}" type="pres">
      <dgm:prSet presAssocID="{3F2C9357-3D37-4932-B8E8-EE4B4A78F4C2}" presName="vert1" presStyleCnt="0"/>
      <dgm:spPr/>
    </dgm:pt>
    <dgm:pt modelId="{6EB184F0-CDF1-473A-B00C-277EA5DEDC10}" type="pres">
      <dgm:prSet presAssocID="{E4B2CE72-E8AB-4308-B344-731FD147E70E}" presName="thickLine" presStyleLbl="alignNode1" presStyleIdx="2" presStyleCnt="3"/>
      <dgm:spPr/>
    </dgm:pt>
    <dgm:pt modelId="{CE092A20-6BB8-4C95-8B37-4E5E2F87ED89}" type="pres">
      <dgm:prSet presAssocID="{E4B2CE72-E8AB-4308-B344-731FD147E70E}" presName="horz1" presStyleCnt="0"/>
      <dgm:spPr/>
    </dgm:pt>
    <dgm:pt modelId="{626C9FFC-7BDC-49C8-A0DE-05E9066A7699}" type="pres">
      <dgm:prSet presAssocID="{E4B2CE72-E8AB-4308-B344-731FD147E70E}" presName="tx1" presStyleLbl="revTx" presStyleIdx="2" presStyleCnt="3"/>
      <dgm:spPr/>
    </dgm:pt>
    <dgm:pt modelId="{F9074226-BF3E-4FBB-85B5-1EC36D7B5526}" type="pres">
      <dgm:prSet presAssocID="{E4B2CE72-E8AB-4308-B344-731FD147E70E}" presName="vert1" presStyleCnt="0"/>
      <dgm:spPr/>
    </dgm:pt>
  </dgm:ptLst>
  <dgm:cxnLst>
    <dgm:cxn modelId="{EB31D51F-F5E6-4787-AFC9-5B4560C83D01}" type="presOf" srcId="{E4B2CE72-E8AB-4308-B344-731FD147E70E}" destId="{626C9FFC-7BDC-49C8-A0DE-05E9066A7699}" srcOrd="0" destOrd="0" presId="urn:microsoft.com/office/officeart/2008/layout/LinedList"/>
    <dgm:cxn modelId="{C6B0E161-2FDD-441E-AF52-99A0CD32E076}" srcId="{8E6B10AF-C6E2-4D67-A0D4-5F0F1178AA44}" destId="{E4B2CE72-E8AB-4308-B344-731FD147E70E}" srcOrd="2" destOrd="0" parTransId="{F5C87D67-F8D8-43C4-99CA-326A38CFD7A4}" sibTransId="{DEF1BC71-E438-4986-806D-93E0662C07FD}"/>
    <dgm:cxn modelId="{8D6ED46D-F11F-4CDD-8A25-A8758EEA3260}" type="presOf" srcId="{841588EB-28B8-48F9-9204-B006E0C36BF0}" destId="{BB21E560-C712-4FEB-9528-FDC5A4E3C1BB}" srcOrd="0" destOrd="0" presId="urn:microsoft.com/office/officeart/2008/layout/LinedList"/>
    <dgm:cxn modelId="{3A6C6071-3C26-4FF3-A902-9E9964C454FF}" type="presOf" srcId="{3F2C9357-3D37-4932-B8E8-EE4B4A78F4C2}" destId="{045CF346-DC7E-4B14-98A7-0A7586BC2C0A}" srcOrd="0" destOrd="0" presId="urn:microsoft.com/office/officeart/2008/layout/LinedList"/>
    <dgm:cxn modelId="{5DA5647F-FDD4-4CA6-829A-2AB3F6D51FF5}" srcId="{8E6B10AF-C6E2-4D67-A0D4-5F0F1178AA44}" destId="{841588EB-28B8-48F9-9204-B006E0C36BF0}" srcOrd="0" destOrd="0" parTransId="{BD1628E5-CAD3-43C6-B810-D423F5B97EA4}" sibTransId="{C083934B-C4E1-4E99-9027-C9E341A69036}"/>
    <dgm:cxn modelId="{D7CB08A6-C587-4261-B252-C2375C58AD80}" srcId="{8E6B10AF-C6E2-4D67-A0D4-5F0F1178AA44}" destId="{3F2C9357-3D37-4932-B8E8-EE4B4A78F4C2}" srcOrd="1" destOrd="0" parTransId="{EECC41F2-4C5F-4B1D-AC8A-1AE01135B448}" sibTransId="{76C9AA10-1EFD-489E-B1E9-19F836D64F8C}"/>
    <dgm:cxn modelId="{51E344D1-7327-41FB-8C3F-008CDC682FE6}" type="presOf" srcId="{8E6B10AF-C6E2-4D67-A0D4-5F0F1178AA44}" destId="{C719BAB4-94AA-42EA-8BA8-D5E690832915}" srcOrd="0" destOrd="0" presId="urn:microsoft.com/office/officeart/2008/layout/LinedList"/>
    <dgm:cxn modelId="{81C5B9FC-DB71-4EE5-A6D1-A96D14E7930F}" type="presParOf" srcId="{C719BAB4-94AA-42EA-8BA8-D5E690832915}" destId="{DCD5B193-BEB3-4E98-8DEA-CF6166CFC80E}" srcOrd="0" destOrd="0" presId="urn:microsoft.com/office/officeart/2008/layout/LinedList"/>
    <dgm:cxn modelId="{64AA22F2-85C5-49CA-999F-0A138F2BE2AC}" type="presParOf" srcId="{C719BAB4-94AA-42EA-8BA8-D5E690832915}" destId="{BE2E07C8-84B9-4D04-8F30-238F8F464541}" srcOrd="1" destOrd="0" presId="urn:microsoft.com/office/officeart/2008/layout/LinedList"/>
    <dgm:cxn modelId="{17E6768A-E033-4EDC-A846-29808AE6717F}" type="presParOf" srcId="{BE2E07C8-84B9-4D04-8F30-238F8F464541}" destId="{BB21E560-C712-4FEB-9528-FDC5A4E3C1BB}" srcOrd="0" destOrd="0" presId="urn:microsoft.com/office/officeart/2008/layout/LinedList"/>
    <dgm:cxn modelId="{B5E7A07C-2205-4979-818E-BD71DE170D38}" type="presParOf" srcId="{BE2E07C8-84B9-4D04-8F30-238F8F464541}" destId="{C1BAAACA-95BC-4A57-A160-C9B1785BEC6E}" srcOrd="1" destOrd="0" presId="urn:microsoft.com/office/officeart/2008/layout/LinedList"/>
    <dgm:cxn modelId="{87B02F2E-D952-47C1-A5B6-5F811CB810CD}" type="presParOf" srcId="{C719BAB4-94AA-42EA-8BA8-D5E690832915}" destId="{85463E4F-66CD-4547-8A46-B21C0E2BC842}" srcOrd="2" destOrd="0" presId="urn:microsoft.com/office/officeart/2008/layout/LinedList"/>
    <dgm:cxn modelId="{943374B7-8C3B-4214-AAF1-B704DC97E355}" type="presParOf" srcId="{C719BAB4-94AA-42EA-8BA8-D5E690832915}" destId="{585879FE-3D98-4715-807B-6923B2DBB2B2}" srcOrd="3" destOrd="0" presId="urn:microsoft.com/office/officeart/2008/layout/LinedList"/>
    <dgm:cxn modelId="{EF2AF0CF-8E96-44E6-9B59-D868E17841F5}" type="presParOf" srcId="{585879FE-3D98-4715-807B-6923B2DBB2B2}" destId="{045CF346-DC7E-4B14-98A7-0A7586BC2C0A}" srcOrd="0" destOrd="0" presId="urn:microsoft.com/office/officeart/2008/layout/LinedList"/>
    <dgm:cxn modelId="{C4ECD53D-6EF7-4B1B-B668-8D5EC951771A}" type="presParOf" srcId="{585879FE-3D98-4715-807B-6923B2DBB2B2}" destId="{CA223D68-F686-497E-A7E9-EA3BB67A1075}" srcOrd="1" destOrd="0" presId="urn:microsoft.com/office/officeart/2008/layout/LinedList"/>
    <dgm:cxn modelId="{606683E4-5F5D-4F4D-AAF1-EC2F22207069}" type="presParOf" srcId="{C719BAB4-94AA-42EA-8BA8-D5E690832915}" destId="{6EB184F0-CDF1-473A-B00C-277EA5DEDC10}" srcOrd="4" destOrd="0" presId="urn:microsoft.com/office/officeart/2008/layout/LinedList"/>
    <dgm:cxn modelId="{A2D08A26-20A0-4582-9053-9C1583AD0084}" type="presParOf" srcId="{C719BAB4-94AA-42EA-8BA8-D5E690832915}" destId="{CE092A20-6BB8-4C95-8B37-4E5E2F87ED89}" srcOrd="5" destOrd="0" presId="urn:microsoft.com/office/officeart/2008/layout/LinedList"/>
    <dgm:cxn modelId="{A0347EA2-898D-4E73-8487-396AF57876D2}" type="presParOf" srcId="{CE092A20-6BB8-4C95-8B37-4E5E2F87ED89}" destId="{626C9FFC-7BDC-49C8-A0DE-05E9066A7699}" srcOrd="0" destOrd="0" presId="urn:microsoft.com/office/officeart/2008/layout/LinedList"/>
    <dgm:cxn modelId="{098129CD-4B2B-49CE-AC01-6F53599AE2D5}" type="presParOf" srcId="{CE092A20-6BB8-4C95-8B37-4E5E2F87ED89}" destId="{F9074226-BF3E-4FBB-85B5-1EC36D7B552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8A6109-DB18-4B66-9B48-530A4B65630A}"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EA4AB7FD-AAC2-4C0B-8DAA-97FA4C1D0122}">
      <dgm:prSet/>
      <dgm:spPr/>
      <dgm:t>
        <a:bodyPr/>
        <a:lstStyle/>
        <a:p>
          <a:r>
            <a:rPr lang="en-US"/>
            <a:t>Gender-based bias in direct care</a:t>
          </a:r>
        </a:p>
      </dgm:t>
    </dgm:pt>
    <dgm:pt modelId="{E2691DB3-97FA-4348-A4B6-B22305258C01}" type="parTrans" cxnId="{09D52DBB-B8C5-4149-A533-D87ABC046127}">
      <dgm:prSet/>
      <dgm:spPr/>
      <dgm:t>
        <a:bodyPr/>
        <a:lstStyle/>
        <a:p>
          <a:endParaRPr lang="en-US"/>
        </a:p>
      </dgm:t>
    </dgm:pt>
    <dgm:pt modelId="{5F16DB7D-B7F3-496C-8C25-01C1332D50BC}" type="sibTrans" cxnId="{09D52DBB-B8C5-4149-A533-D87ABC046127}">
      <dgm:prSet/>
      <dgm:spPr/>
      <dgm:t>
        <a:bodyPr/>
        <a:lstStyle/>
        <a:p>
          <a:endParaRPr lang="en-US"/>
        </a:p>
      </dgm:t>
    </dgm:pt>
    <dgm:pt modelId="{D9EAAE45-C7E7-40C3-833E-0DC4EE3DA284}">
      <dgm:prSet/>
      <dgm:spPr/>
      <dgm:t>
        <a:bodyPr/>
        <a:lstStyle/>
        <a:p>
          <a:r>
            <a:rPr lang="en-US"/>
            <a:t>Gaps in Medical Research</a:t>
          </a:r>
        </a:p>
      </dgm:t>
    </dgm:pt>
    <dgm:pt modelId="{0460992D-A674-4A0A-8021-0AD48D7CDD24}" type="parTrans" cxnId="{08762F46-B3A8-467B-9DB5-F560198160B4}">
      <dgm:prSet/>
      <dgm:spPr/>
      <dgm:t>
        <a:bodyPr/>
        <a:lstStyle/>
        <a:p>
          <a:endParaRPr lang="en-US"/>
        </a:p>
      </dgm:t>
    </dgm:pt>
    <dgm:pt modelId="{F8352BEB-CF51-48E9-A8B6-1E6AF264A9DC}" type="sibTrans" cxnId="{08762F46-B3A8-467B-9DB5-F560198160B4}">
      <dgm:prSet/>
      <dgm:spPr/>
      <dgm:t>
        <a:bodyPr/>
        <a:lstStyle/>
        <a:p>
          <a:endParaRPr lang="en-US"/>
        </a:p>
      </dgm:t>
    </dgm:pt>
    <dgm:pt modelId="{7833F328-0901-4E2F-A9D4-D927CCC4CA72}">
      <dgm:prSet/>
      <dgm:spPr/>
      <dgm:t>
        <a:bodyPr/>
        <a:lstStyle/>
        <a:p>
          <a:r>
            <a:rPr lang="en-US"/>
            <a:t>Politicization of women’s health</a:t>
          </a:r>
        </a:p>
      </dgm:t>
    </dgm:pt>
    <dgm:pt modelId="{BCD2BD44-A144-4026-9249-C134060BB195}" type="parTrans" cxnId="{E894D9A0-A943-4FEE-9B89-286B2700386B}">
      <dgm:prSet/>
      <dgm:spPr/>
      <dgm:t>
        <a:bodyPr/>
        <a:lstStyle/>
        <a:p>
          <a:endParaRPr lang="en-US"/>
        </a:p>
      </dgm:t>
    </dgm:pt>
    <dgm:pt modelId="{16C8FF9E-194B-47DF-84AC-A277EAD1F8D3}" type="sibTrans" cxnId="{E894D9A0-A943-4FEE-9B89-286B2700386B}">
      <dgm:prSet/>
      <dgm:spPr/>
      <dgm:t>
        <a:bodyPr/>
        <a:lstStyle/>
        <a:p>
          <a:endParaRPr lang="en-US"/>
        </a:p>
      </dgm:t>
    </dgm:pt>
    <dgm:pt modelId="{8616C8B6-EDB7-4F55-AA23-44E18EC17DEB}">
      <dgm:prSet/>
      <dgm:spPr/>
      <dgm:t>
        <a:bodyPr/>
        <a:lstStyle/>
        <a:p>
          <a:r>
            <a:rPr lang="en-US"/>
            <a:t>Undersupply of women’s health specialists</a:t>
          </a:r>
        </a:p>
      </dgm:t>
    </dgm:pt>
    <dgm:pt modelId="{F9152C76-A520-4640-B8EA-2E0DFD0E60D3}" type="parTrans" cxnId="{03E519D3-8452-48A4-B63A-CF7929207226}">
      <dgm:prSet/>
      <dgm:spPr/>
      <dgm:t>
        <a:bodyPr/>
        <a:lstStyle/>
        <a:p>
          <a:endParaRPr lang="en-US"/>
        </a:p>
      </dgm:t>
    </dgm:pt>
    <dgm:pt modelId="{EA2B7840-5965-4C53-9C95-A0D09C747AD7}" type="sibTrans" cxnId="{03E519D3-8452-48A4-B63A-CF7929207226}">
      <dgm:prSet/>
      <dgm:spPr/>
      <dgm:t>
        <a:bodyPr/>
        <a:lstStyle/>
        <a:p>
          <a:endParaRPr lang="en-US"/>
        </a:p>
      </dgm:t>
    </dgm:pt>
    <dgm:pt modelId="{91FCE3D8-7F36-4A62-A63C-DEF9EC80D458}" type="pres">
      <dgm:prSet presAssocID="{8D8A6109-DB18-4B66-9B48-530A4B65630A}" presName="Name0" presStyleCnt="0">
        <dgm:presLayoutVars>
          <dgm:chMax val="7"/>
          <dgm:chPref val="7"/>
          <dgm:dir/>
        </dgm:presLayoutVars>
      </dgm:prSet>
      <dgm:spPr/>
    </dgm:pt>
    <dgm:pt modelId="{012B9F29-D58C-4FCD-882A-6912B345813D}" type="pres">
      <dgm:prSet presAssocID="{8D8A6109-DB18-4B66-9B48-530A4B65630A}" presName="Name1" presStyleCnt="0"/>
      <dgm:spPr/>
    </dgm:pt>
    <dgm:pt modelId="{100FDB9C-B68D-4D7D-BCEE-22E6B991783A}" type="pres">
      <dgm:prSet presAssocID="{8D8A6109-DB18-4B66-9B48-530A4B65630A}" presName="cycle" presStyleCnt="0"/>
      <dgm:spPr/>
    </dgm:pt>
    <dgm:pt modelId="{5DA52D43-07F1-4D2E-9D3D-A5446E39DF78}" type="pres">
      <dgm:prSet presAssocID="{8D8A6109-DB18-4B66-9B48-530A4B65630A}" presName="srcNode" presStyleLbl="node1" presStyleIdx="0" presStyleCnt="4"/>
      <dgm:spPr/>
    </dgm:pt>
    <dgm:pt modelId="{EB6DEB55-00B7-4288-A924-9CE2B2CB5B23}" type="pres">
      <dgm:prSet presAssocID="{8D8A6109-DB18-4B66-9B48-530A4B65630A}" presName="conn" presStyleLbl="parChTrans1D2" presStyleIdx="0" presStyleCnt="1"/>
      <dgm:spPr/>
    </dgm:pt>
    <dgm:pt modelId="{43935E15-BB6E-4CF7-B373-96E7CDB1A453}" type="pres">
      <dgm:prSet presAssocID="{8D8A6109-DB18-4B66-9B48-530A4B65630A}" presName="extraNode" presStyleLbl="node1" presStyleIdx="0" presStyleCnt="4"/>
      <dgm:spPr/>
    </dgm:pt>
    <dgm:pt modelId="{378A916F-697D-4F47-9E8B-B48F94DCF3A3}" type="pres">
      <dgm:prSet presAssocID="{8D8A6109-DB18-4B66-9B48-530A4B65630A}" presName="dstNode" presStyleLbl="node1" presStyleIdx="0" presStyleCnt="4"/>
      <dgm:spPr/>
    </dgm:pt>
    <dgm:pt modelId="{0D6219EE-76E4-4618-B89A-FCD5C794EC6F}" type="pres">
      <dgm:prSet presAssocID="{EA4AB7FD-AAC2-4C0B-8DAA-97FA4C1D0122}" presName="text_1" presStyleLbl="node1" presStyleIdx="0" presStyleCnt="4">
        <dgm:presLayoutVars>
          <dgm:bulletEnabled val="1"/>
        </dgm:presLayoutVars>
      </dgm:prSet>
      <dgm:spPr/>
    </dgm:pt>
    <dgm:pt modelId="{84A580D5-B04F-49FE-ABA5-A0E528DEE238}" type="pres">
      <dgm:prSet presAssocID="{EA4AB7FD-AAC2-4C0B-8DAA-97FA4C1D0122}" presName="accent_1" presStyleCnt="0"/>
      <dgm:spPr/>
    </dgm:pt>
    <dgm:pt modelId="{B9A9030A-0CE3-4FE7-BDCB-786DA3897E18}" type="pres">
      <dgm:prSet presAssocID="{EA4AB7FD-AAC2-4C0B-8DAA-97FA4C1D0122}" presName="accentRepeatNode" presStyleLbl="solidFgAcc1" presStyleIdx="0" presStyleCnt="4"/>
      <dgm:spPr/>
    </dgm:pt>
    <dgm:pt modelId="{0697F76A-DEE1-46E9-BF99-04E9147E2692}" type="pres">
      <dgm:prSet presAssocID="{8616C8B6-EDB7-4F55-AA23-44E18EC17DEB}" presName="text_2" presStyleLbl="node1" presStyleIdx="1" presStyleCnt="4">
        <dgm:presLayoutVars>
          <dgm:bulletEnabled val="1"/>
        </dgm:presLayoutVars>
      </dgm:prSet>
      <dgm:spPr/>
    </dgm:pt>
    <dgm:pt modelId="{1DA9C55E-D5F2-4D5E-B897-E370106BAA4F}" type="pres">
      <dgm:prSet presAssocID="{8616C8B6-EDB7-4F55-AA23-44E18EC17DEB}" presName="accent_2" presStyleCnt="0"/>
      <dgm:spPr/>
    </dgm:pt>
    <dgm:pt modelId="{E4723041-57D6-4365-8C45-0D5EB7CF1B86}" type="pres">
      <dgm:prSet presAssocID="{8616C8B6-EDB7-4F55-AA23-44E18EC17DEB}" presName="accentRepeatNode" presStyleLbl="solidFgAcc1" presStyleIdx="1" presStyleCnt="4"/>
      <dgm:spPr/>
    </dgm:pt>
    <dgm:pt modelId="{67ED989C-FF97-466B-926C-14A833A36423}" type="pres">
      <dgm:prSet presAssocID="{D9EAAE45-C7E7-40C3-833E-0DC4EE3DA284}" presName="text_3" presStyleLbl="node1" presStyleIdx="2" presStyleCnt="4">
        <dgm:presLayoutVars>
          <dgm:bulletEnabled val="1"/>
        </dgm:presLayoutVars>
      </dgm:prSet>
      <dgm:spPr/>
    </dgm:pt>
    <dgm:pt modelId="{8F66BFE3-7AC1-4EF2-842F-0A6708D4C774}" type="pres">
      <dgm:prSet presAssocID="{D9EAAE45-C7E7-40C3-833E-0DC4EE3DA284}" presName="accent_3" presStyleCnt="0"/>
      <dgm:spPr/>
    </dgm:pt>
    <dgm:pt modelId="{476363D9-A946-4F4E-94D7-6BCF906E2A38}" type="pres">
      <dgm:prSet presAssocID="{D9EAAE45-C7E7-40C3-833E-0DC4EE3DA284}" presName="accentRepeatNode" presStyleLbl="solidFgAcc1" presStyleIdx="2" presStyleCnt="4"/>
      <dgm:spPr/>
    </dgm:pt>
    <dgm:pt modelId="{6B04719C-EF61-4AE9-A078-C0D16CDA53ED}" type="pres">
      <dgm:prSet presAssocID="{7833F328-0901-4E2F-A9D4-D927CCC4CA72}" presName="text_4" presStyleLbl="node1" presStyleIdx="3" presStyleCnt="4">
        <dgm:presLayoutVars>
          <dgm:bulletEnabled val="1"/>
        </dgm:presLayoutVars>
      </dgm:prSet>
      <dgm:spPr/>
    </dgm:pt>
    <dgm:pt modelId="{67FD6BFD-6947-4AC4-BDF4-57F6CDB0FDBB}" type="pres">
      <dgm:prSet presAssocID="{7833F328-0901-4E2F-A9D4-D927CCC4CA72}" presName="accent_4" presStyleCnt="0"/>
      <dgm:spPr/>
    </dgm:pt>
    <dgm:pt modelId="{0D94476B-E8BC-48BD-9655-53595E8C28ED}" type="pres">
      <dgm:prSet presAssocID="{7833F328-0901-4E2F-A9D4-D927CCC4CA72}" presName="accentRepeatNode" presStyleLbl="solidFgAcc1" presStyleIdx="3" presStyleCnt="4"/>
      <dgm:spPr/>
    </dgm:pt>
  </dgm:ptLst>
  <dgm:cxnLst>
    <dgm:cxn modelId="{3EF4D93A-0545-4186-B651-D0DF42CBE703}" type="presOf" srcId="{7833F328-0901-4E2F-A9D4-D927CCC4CA72}" destId="{6B04719C-EF61-4AE9-A078-C0D16CDA53ED}" srcOrd="0" destOrd="0" presId="urn:microsoft.com/office/officeart/2008/layout/VerticalCurvedList"/>
    <dgm:cxn modelId="{08762F46-B3A8-467B-9DB5-F560198160B4}" srcId="{8D8A6109-DB18-4B66-9B48-530A4B65630A}" destId="{D9EAAE45-C7E7-40C3-833E-0DC4EE3DA284}" srcOrd="2" destOrd="0" parTransId="{0460992D-A674-4A0A-8021-0AD48D7CDD24}" sibTransId="{F8352BEB-CF51-48E9-A8B6-1E6AF264A9DC}"/>
    <dgm:cxn modelId="{CEA8C078-E307-4982-AC0C-6B81091A6BEB}" type="presOf" srcId="{EA4AB7FD-AAC2-4C0B-8DAA-97FA4C1D0122}" destId="{0D6219EE-76E4-4618-B89A-FCD5C794EC6F}" srcOrd="0" destOrd="0" presId="urn:microsoft.com/office/officeart/2008/layout/VerticalCurvedList"/>
    <dgm:cxn modelId="{E894D9A0-A943-4FEE-9B89-286B2700386B}" srcId="{8D8A6109-DB18-4B66-9B48-530A4B65630A}" destId="{7833F328-0901-4E2F-A9D4-D927CCC4CA72}" srcOrd="3" destOrd="0" parTransId="{BCD2BD44-A144-4026-9249-C134060BB195}" sibTransId="{16C8FF9E-194B-47DF-84AC-A277EAD1F8D3}"/>
    <dgm:cxn modelId="{ECAE72B5-B773-4521-BD2A-0E6361B5AFB0}" type="presOf" srcId="{D9EAAE45-C7E7-40C3-833E-0DC4EE3DA284}" destId="{67ED989C-FF97-466B-926C-14A833A36423}" srcOrd="0" destOrd="0" presId="urn:microsoft.com/office/officeart/2008/layout/VerticalCurvedList"/>
    <dgm:cxn modelId="{B7329FBA-1E30-4791-9495-CA1B80FCB395}" type="presOf" srcId="{8D8A6109-DB18-4B66-9B48-530A4B65630A}" destId="{91FCE3D8-7F36-4A62-A63C-DEF9EC80D458}" srcOrd="0" destOrd="0" presId="urn:microsoft.com/office/officeart/2008/layout/VerticalCurvedList"/>
    <dgm:cxn modelId="{09D52DBB-B8C5-4149-A533-D87ABC046127}" srcId="{8D8A6109-DB18-4B66-9B48-530A4B65630A}" destId="{EA4AB7FD-AAC2-4C0B-8DAA-97FA4C1D0122}" srcOrd="0" destOrd="0" parTransId="{E2691DB3-97FA-4348-A4B6-B22305258C01}" sibTransId="{5F16DB7D-B7F3-496C-8C25-01C1332D50BC}"/>
    <dgm:cxn modelId="{261914CA-D9F1-4149-99E9-2105A67D72DF}" type="presOf" srcId="{8616C8B6-EDB7-4F55-AA23-44E18EC17DEB}" destId="{0697F76A-DEE1-46E9-BF99-04E9147E2692}" srcOrd="0" destOrd="0" presId="urn:microsoft.com/office/officeart/2008/layout/VerticalCurvedList"/>
    <dgm:cxn modelId="{03E519D3-8452-48A4-B63A-CF7929207226}" srcId="{8D8A6109-DB18-4B66-9B48-530A4B65630A}" destId="{8616C8B6-EDB7-4F55-AA23-44E18EC17DEB}" srcOrd="1" destOrd="0" parTransId="{F9152C76-A520-4640-B8EA-2E0DFD0E60D3}" sibTransId="{EA2B7840-5965-4C53-9C95-A0D09C747AD7}"/>
    <dgm:cxn modelId="{A5E125E5-6A86-4B79-BCD7-B0297630600E}" type="presOf" srcId="{5F16DB7D-B7F3-496C-8C25-01C1332D50BC}" destId="{EB6DEB55-00B7-4288-A924-9CE2B2CB5B23}" srcOrd="0" destOrd="0" presId="urn:microsoft.com/office/officeart/2008/layout/VerticalCurvedList"/>
    <dgm:cxn modelId="{C331F477-4D5C-4089-8E47-3AE02578E01F}" type="presParOf" srcId="{91FCE3D8-7F36-4A62-A63C-DEF9EC80D458}" destId="{012B9F29-D58C-4FCD-882A-6912B345813D}" srcOrd="0" destOrd="0" presId="urn:microsoft.com/office/officeart/2008/layout/VerticalCurvedList"/>
    <dgm:cxn modelId="{282BFEAF-AB46-45AE-8550-2BBFB8459304}" type="presParOf" srcId="{012B9F29-D58C-4FCD-882A-6912B345813D}" destId="{100FDB9C-B68D-4D7D-BCEE-22E6B991783A}" srcOrd="0" destOrd="0" presId="urn:microsoft.com/office/officeart/2008/layout/VerticalCurvedList"/>
    <dgm:cxn modelId="{85358C7D-1958-49F9-BCD7-304D30ACF20D}" type="presParOf" srcId="{100FDB9C-B68D-4D7D-BCEE-22E6B991783A}" destId="{5DA52D43-07F1-4D2E-9D3D-A5446E39DF78}" srcOrd="0" destOrd="0" presId="urn:microsoft.com/office/officeart/2008/layout/VerticalCurvedList"/>
    <dgm:cxn modelId="{E70F567F-7008-404E-8B8C-85B56A5BB5C3}" type="presParOf" srcId="{100FDB9C-B68D-4D7D-BCEE-22E6B991783A}" destId="{EB6DEB55-00B7-4288-A924-9CE2B2CB5B23}" srcOrd="1" destOrd="0" presId="urn:microsoft.com/office/officeart/2008/layout/VerticalCurvedList"/>
    <dgm:cxn modelId="{22B15B93-1844-42E7-9EF6-8B43C04C9F84}" type="presParOf" srcId="{100FDB9C-B68D-4D7D-BCEE-22E6B991783A}" destId="{43935E15-BB6E-4CF7-B373-96E7CDB1A453}" srcOrd="2" destOrd="0" presId="urn:microsoft.com/office/officeart/2008/layout/VerticalCurvedList"/>
    <dgm:cxn modelId="{E70806FF-0219-49F3-A9C9-DC59CA564076}" type="presParOf" srcId="{100FDB9C-B68D-4D7D-BCEE-22E6B991783A}" destId="{378A916F-697D-4F47-9E8B-B48F94DCF3A3}" srcOrd="3" destOrd="0" presId="urn:microsoft.com/office/officeart/2008/layout/VerticalCurvedList"/>
    <dgm:cxn modelId="{47FC10AF-ECD7-475D-B636-686706DB66AF}" type="presParOf" srcId="{012B9F29-D58C-4FCD-882A-6912B345813D}" destId="{0D6219EE-76E4-4618-B89A-FCD5C794EC6F}" srcOrd="1" destOrd="0" presId="urn:microsoft.com/office/officeart/2008/layout/VerticalCurvedList"/>
    <dgm:cxn modelId="{9CD1EB40-AB7C-469B-815D-00EC6CF06681}" type="presParOf" srcId="{012B9F29-D58C-4FCD-882A-6912B345813D}" destId="{84A580D5-B04F-49FE-ABA5-A0E528DEE238}" srcOrd="2" destOrd="0" presId="urn:microsoft.com/office/officeart/2008/layout/VerticalCurvedList"/>
    <dgm:cxn modelId="{72479C6A-F328-4AB1-BD08-B0D02F0D9659}" type="presParOf" srcId="{84A580D5-B04F-49FE-ABA5-A0E528DEE238}" destId="{B9A9030A-0CE3-4FE7-BDCB-786DA3897E18}" srcOrd="0" destOrd="0" presId="urn:microsoft.com/office/officeart/2008/layout/VerticalCurvedList"/>
    <dgm:cxn modelId="{0EA71EFF-6E38-4F22-B337-497FD9626F21}" type="presParOf" srcId="{012B9F29-D58C-4FCD-882A-6912B345813D}" destId="{0697F76A-DEE1-46E9-BF99-04E9147E2692}" srcOrd="3" destOrd="0" presId="urn:microsoft.com/office/officeart/2008/layout/VerticalCurvedList"/>
    <dgm:cxn modelId="{94046540-4739-4509-A9A2-AB5A2715C949}" type="presParOf" srcId="{012B9F29-D58C-4FCD-882A-6912B345813D}" destId="{1DA9C55E-D5F2-4D5E-B897-E370106BAA4F}" srcOrd="4" destOrd="0" presId="urn:microsoft.com/office/officeart/2008/layout/VerticalCurvedList"/>
    <dgm:cxn modelId="{5CB7419E-2481-4D38-B9F6-83593A8FC08F}" type="presParOf" srcId="{1DA9C55E-D5F2-4D5E-B897-E370106BAA4F}" destId="{E4723041-57D6-4365-8C45-0D5EB7CF1B86}" srcOrd="0" destOrd="0" presId="urn:microsoft.com/office/officeart/2008/layout/VerticalCurvedList"/>
    <dgm:cxn modelId="{6D69BE1B-C33A-46F6-8810-76FCA99A5AD7}" type="presParOf" srcId="{012B9F29-D58C-4FCD-882A-6912B345813D}" destId="{67ED989C-FF97-466B-926C-14A833A36423}" srcOrd="5" destOrd="0" presId="urn:microsoft.com/office/officeart/2008/layout/VerticalCurvedList"/>
    <dgm:cxn modelId="{39FB31C6-CDB4-46EB-B654-0C9D5081CB70}" type="presParOf" srcId="{012B9F29-D58C-4FCD-882A-6912B345813D}" destId="{8F66BFE3-7AC1-4EF2-842F-0A6708D4C774}" srcOrd="6" destOrd="0" presId="urn:microsoft.com/office/officeart/2008/layout/VerticalCurvedList"/>
    <dgm:cxn modelId="{D5082797-3725-42D4-AE40-39962D1775F8}" type="presParOf" srcId="{8F66BFE3-7AC1-4EF2-842F-0A6708D4C774}" destId="{476363D9-A946-4F4E-94D7-6BCF906E2A38}" srcOrd="0" destOrd="0" presId="urn:microsoft.com/office/officeart/2008/layout/VerticalCurvedList"/>
    <dgm:cxn modelId="{AF9E9997-D48B-4D18-8FB0-B64D6F92792E}" type="presParOf" srcId="{012B9F29-D58C-4FCD-882A-6912B345813D}" destId="{6B04719C-EF61-4AE9-A078-C0D16CDA53ED}" srcOrd="7" destOrd="0" presId="urn:microsoft.com/office/officeart/2008/layout/VerticalCurvedList"/>
    <dgm:cxn modelId="{E3AB4EF4-0D73-47C8-88E4-43081B45749F}" type="presParOf" srcId="{012B9F29-D58C-4FCD-882A-6912B345813D}" destId="{67FD6BFD-6947-4AC4-BDF4-57F6CDB0FDBB}" srcOrd="8" destOrd="0" presId="urn:microsoft.com/office/officeart/2008/layout/VerticalCurvedList"/>
    <dgm:cxn modelId="{AA037F2A-F95F-4995-88F2-64CA83DDBA6C}" type="presParOf" srcId="{67FD6BFD-6947-4AC4-BDF4-57F6CDB0FDBB}" destId="{0D94476B-E8BC-48BD-9655-53595E8C28E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683F04-513C-4271-9F89-1ACF3045A446}"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78E7A8EB-7BEA-4315-A894-7E8EF7D4AAFD}">
      <dgm:prSet/>
      <dgm:spPr/>
      <dgm:t>
        <a:bodyPr/>
        <a:lstStyle/>
        <a:p>
          <a:r>
            <a:rPr lang="en-US"/>
            <a:t>When describing men and women with pain</a:t>
          </a:r>
        </a:p>
      </dgm:t>
    </dgm:pt>
    <dgm:pt modelId="{2E2B7AF7-6ACB-4E44-AB4F-7FC03092D5B7}" type="parTrans" cxnId="{8EFF50C9-CF95-44F2-84DD-67602184E77E}">
      <dgm:prSet/>
      <dgm:spPr/>
      <dgm:t>
        <a:bodyPr/>
        <a:lstStyle/>
        <a:p>
          <a:endParaRPr lang="en-US"/>
        </a:p>
      </dgm:t>
    </dgm:pt>
    <dgm:pt modelId="{1B7DCE2B-E4F5-46FD-BF20-1EFE79BF2F4E}" type="sibTrans" cxnId="{8EFF50C9-CF95-44F2-84DD-67602184E77E}">
      <dgm:prSet/>
      <dgm:spPr/>
      <dgm:t>
        <a:bodyPr/>
        <a:lstStyle/>
        <a:p>
          <a:endParaRPr lang="en-US"/>
        </a:p>
      </dgm:t>
    </dgm:pt>
    <dgm:pt modelId="{ABF5E7DC-C90E-4204-BC28-F174A97C9B56}">
      <dgm:prSet/>
      <dgm:spPr/>
      <dgm:t>
        <a:bodyPr/>
        <a:lstStyle/>
        <a:p>
          <a:r>
            <a:rPr lang="en-US"/>
            <a:t>Stoic men</a:t>
          </a:r>
        </a:p>
      </dgm:t>
    </dgm:pt>
    <dgm:pt modelId="{6DA2C292-71D7-43CB-A9CF-E3D01D42D5C3}" type="parTrans" cxnId="{C89D7290-BB5E-49AB-B6EF-3E13A3486FDD}">
      <dgm:prSet/>
      <dgm:spPr/>
      <dgm:t>
        <a:bodyPr/>
        <a:lstStyle/>
        <a:p>
          <a:endParaRPr lang="en-US"/>
        </a:p>
      </dgm:t>
    </dgm:pt>
    <dgm:pt modelId="{040E3B5C-54B1-4418-BED2-E1D14DEB5F0C}" type="sibTrans" cxnId="{C89D7290-BB5E-49AB-B6EF-3E13A3486FDD}">
      <dgm:prSet/>
      <dgm:spPr/>
      <dgm:t>
        <a:bodyPr/>
        <a:lstStyle/>
        <a:p>
          <a:endParaRPr lang="en-US"/>
        </a:p>
      </dgm:t>
    </dgm:pt>
    <dgm:pt modelId="{AF3684C0-C815-4258-B9BC-831A0599D530}">
      <dgm:prSet/>
      <dgm:spPr/>
      <dgm:t>
        <a:bodyPr/>
        <a:lstStyle/>
        <a:p>
          <a:r>
            <a:rPr lang="en-US"/>
            <a:t>“Brave and manly”</a:t>
          </a:r>
        </a:p>
      </dgm:t>
    </dgm:pt>
    <dgm:pt modelId="{74893F88-9B05-470A-86B3-6215068167EA}" type="parTrans" cxnId="{EFE95F06-E86D-4930-8B9B-01F9DB242E9C}">
      <dgm:prSet/>
      <dgm:spPr/>
      <dgm:t>
        <a:bodyPr/>
        <a:lstStyle/>
        <a:p>
          <a:endParaRPr lang="en-US"/>
        </a:p>
      </dgm:t>
    </dgm:pt>
    <dgm:pt modelId="{75ABE9BF-29F1-4A22-ACDA-3FEF67C6274B}" type="sibTrans" cxnId="{EFE95F06-E86D-4930-8B9B-01F9DB242E9C}">
      <dgm:prSet/>
      <dgm:spPr/>
      <dgm:t>
        <a:bodyPr/>
        <a:lstStyle/>
        <a:p>
          <a:endParaRPr lang="en-US"/>
        </a:p>
      </dgm:t>
    </dgm:pt>
    <dgm:pt modelId="{3BFE1CBB-A25F-4807-83BD-897A22BE865F}">
      <dgm:prSet/>
      <dgm:spPr/>
      <dgm:t>
        <a:bodyPr/>
        <a:lstStyle/>
        <a:p>
          <a:r>
            <a:rPr lang="en-US"/>
            <a:t>The ‘strong body’ </a:t>
          </a:r>
        </a:p>
      </dgm:t>
    </dgm:pt>
    <dgm:pt modelId="{68A40400-E29A-47B1-8F8E-F0BCF53BE291}" type="parTrans" cxnId="{0A51D5AF-A1A7-4468-AE0E-E9EA3AA72BC4}">
      <dgm:prSet/>
      <dgm:spPr/>
      <dgm:t>
        <a:bodyPr/>
        <a:lstStyle/>
        <a:p>
          <a:endParaRPr lang="en-US"/>
        </a:p>
      </dgm:t>
    </dgm:pt>
    <dgm:pt modelId="{5EF1E9FF-18C9-40C6-8C8C-0CC966AF3ABC}" type="sibTrans" cxnId="{0A51D5AF-A1A7-4468-AE0E-E9EA3AA72BC4}">
      <dgm:prSet/>
      <dgm:spPr/>
      <dgm:t>
        <a:bodyPr/>
        <a:lstStyle/>
        <a:p>
          <a:endParaRPr lang="en-US"/>
        </a:p>
      </dgm:t>
    </dgm:pt>
    <dgm:pt modelId="{B6661544-43BA-45A3-A059-0D5FDFFF0A56}">
      <dgm:prSet/>
      <dgm:spPr/>
      <dgm:t>
        <a:bodyPr/>
        <a:lstStyle/>
        <a:p>
          <a:r>
            <a:rPr lang="en-US"/>
            <a:t>Hysterical and Emotional women</a:t>
          </a:r>
        </a:p>
      </dgm:t>
    </dgm:pt>
    <dgm:pt modelId="{3412442F-AF30-4105-8CD6-F2F51F97EC08}" type="parTrans" cxnId="{47A02967-3B16-481A-A021-D13AB11A90B3}">
      <dgm:prSet/>
      <dgm:spPr/>
      <dgm:t>
        <a:bodyPr/>
        <a:lstStyle/>
        <a:p>
          <a:endParaRPr lang="en-US"/>
        </a:p>
      </dgm:t>
    </dgm:pt>
    <dgm:pt modelId="{9B1FEEE7-312A-4EF4-900B-9E1AC5D6FAF1}" type="sibTrans" cxnId="{47A02967-3B16-481A-A021-D13AB11A90B3}">
      <dgm:prSet/>
      <dgm:spPr/>
      <dgm:t>
        <a:bodyPr/>
        <a:lstStyle/>
        <a:p>
          <a:endParaRPr lang="en-US"/>
        </a:p>
      </dgm:t>
    </dgm:pt>
    <dgm:pt modelId="{83FC94EF-03B6-4CB3-A650-AC8D064F099C}">
      <dgm:prSet/>
      <dgm:spPr/>
      <dgm:t>
        <a:bodyPr/>
        <a:lstStyle/>
        <a:p>
          <a:r>
            <a:rPr lang="en-US"/>
            <a:t>“I have to learn to live with pain”</a:t>
          </a:r>
        </a:p>
      </dgm:t>
    </dgm:pt>
    <dgm:pt modelId="{E3FF478F-D660-46B2-B68C-4C513FEECEB8}" type="parTrans" cxnId="{2B71AC58-5EAE-47A9-8A63-3470533270F7}">
      <dgm:prSet/>
      <dgm:spPr/>
      <dgm:t>
        <a:bodyPr/>
        <a:lstStyle/>
        <a:p>
          <a:endParaRPr lang="en-US"/>
        </a:p>
      </dgm:t>
    </dgm:pt>
    <dgm:pt modelId="{5282B4C9-8F91-4F61-839D-4D9F186E37F4}" type="sibTrans" cxnId="{2B71AC58-5EAE-47A9-8A63-3470533270F7}">
      <dgm:prSet/>
      <dgm:spPr/>
      <dgm:t>
        <a:bodyPr/>
        <a:lstStyle/>
        <a:p>
          <a:endParaRPr lang="en-US"/>
        </a:p>
      </dgm:t>
    </dgm:pt>
    <dgm:pt modelId="{82C2F444-E375-430C-B043-8BD32C673ECF}">
      <dgm:prSet/>
      <dgm:spPr/>
      <dgm:t>
        <a:bodyPr/>
        <a:lstStyle/>
        <a:p>
          <a:r>
            <a:rPr lang="en-US"/>
            <a:t>Seen as fabricating/exaggerate pain</a:t>
          </a:r>
        </a:p>
      </dgm:t>
    </dgm:pt>
    <dgm:pt modelId="{3B033FA2-6CA5-420B-AB88-A9090283EB62}" type="parTrans" cxnId="{04826A96-0F18-4570-AD3E-E4EB662DE638}">
      <dgm:prSet/>
      <dgm:spPr/>
      <dgm:t>
        <a:bodyPr/>
        <a:lstStyle/>
        <a:p>
          <a:endParaRPr lang="en-US"/>
        </a:p>
      </dgm:t>
    </dgm:pt>
    <dgm:pt modelId="{0FB94B9B-0BC2-4697-8C2A-068EF60B2497}" type="sibTrans" cxnId="{04826A96-0F18-4570-AD3E-E4EB662DE638}">
      <dgm:prSet/>
      <dgm:spPr/>
      <dgm:t>
        <a:bodyPr/>
        <a:lstStyle/>
        <a:p>
          <a:endParaRPr lang="en-US"/>
        </a:p>
      </dgm:t>
    </dgm:pt>
    <dgm:pt modelId="{36F652D3-BAEB-4E8E-A0B4-DAEC6FEBCBA3}">
      <dgm:prSet/>
      <dgm:spPr/>
      <dgm:t>
        <a:bodyPr/>
        <a:lstStyle/>
        <a:p>
          <a:r>
            <a:rPr lang="en-US"/>
            <a:t>Gender bias in treatment of pain</a:t>
          </a:r>
        </a:p>
      </dgm:t>
    </dgm:pt>
    <dgm:pt modelId="{62FFB91D-E9DD-457E-8D4B-D64CA2235E0D}" type="parTrans" cxnId="{4B858F6D-83DF-464B-AA32-A9ADFA925116}">
      <dgm:prSet/>
      <dgm:spPr/>
      <dgm:t>
        <a:bodyPr/>
        <a:lstStyle/>
        <a:p>
          <a:endParaRPr lang="en-US"/>
        </a:p>
      </dgm:t>
    </dgm:pt>
    <dgm:pt modelId="{72064F85-2CD9-47B1-B58C-08947909E958}" type="sibTrans" cxnId="{4B858F6D-83DF-464B-AA32-A9ADFA925116}">
      <dgm:prSet/>
      <dgm:spPr/>
      <dgm:t>
        <a:bodyPr/>
        <a:lstStyle/>
        <a:p>
          <a:endParaRPr lang="en-US"/>
        </a:p>
      </dgm:t>
    </dgm:pt>
    <dgm:pt modelId="{A408EB2C-6F4E-4100-BBA5-800A9BDB4B12}">
      <dgm:prSet/>
      <dgm:spPr/>
      <dgm:t>
        <a:bodyPr/>
        <a:lstStyle/>
        <a:p>
          <a:r>
            <a:rPr lang="en-US"/>
            <a:t>Women struggle for legitimacy</a:t>
          </a:r>
        </a:p>
      </dgm:t>
    </dgm:pt>
    <dgm:pt modelId="{9B52331C-B9B3-4853-B71D-445A646CCF01}" type="parTrans" cxnId="{212FDE33-346D-44F5-A932-5121255B4DE5}">
      <dgm:prSet/>
      <dgm:spPr/>
      <dgm:t>
        <a:bodyPr/>
        <a:lstStyle/>
        <a:p>
          <a:endParaRPr lang="en-US"/>
        </a:p>
      </dgm:t>
    </dgm:pt>
    <dgm:pt modelId="{FB5ED473-E659-4702-B5F0-B42F685CE514}" type="sibTrans" cxnId="{212FDE33-346D-44F5-A932-5121255B4DE5}">
      <dgm:prSet/>
      <dgm:spPr/>
      <dgm:t>
        <a:bodyPr/>
        <a:lstStyle/>
        <a:p>
          <a:endParaRPr lang="en-US"/>
        </a:p>
      </dgm:t>
    </dgm:pt>
    <dgm:pt modelId="{5D828FDA-57D9-402A-98BC-10B9DFAE46F8}">
      <dgm:prSet/>
      <dgm:spPr/>
      <dgm:t>
        <a:bodyPr/>
        <a:lstStyle/>
        <a:p>
          <a:r>
            <a:rPr lang="en-US"/>
            <a:t>Women more often judged by appearance</a:t>
          </a:r>
        </a:p>
      </dgm:t>
    </dgm:pt>
    <dgm:pt modelId="{8B7726A0-DC81-4B7A-880E-C10435B19508}" type="parTrans" cxnId="{83E3DE02-898B-4BEE-B1DB-9A6E5FD72D7E}">
      <dgm:prSet/>
      <dgm:spPr/>
      <dgm:t>
        <a:bodyPr/>
        <a:lstStyle/>
        <a:p>
          <a:endParaRPr lang="en-US"/>
        </a:p>
      </dgm:t>
    </dgm:pt>
    <dgm:pt modelId="{E0887DC2-066E-4333-A8E2-1211D77DBFA3}" type="sibTrans" cxnId="{83E3DE02-898B-4BEE-B1DB-9A6E5FD72D7E}">
      <dgm:prSet/>
      <dgm:spPr/>
      <dgm:t>
        <a:bodyPr/>
        <a:lstStyle/>
        <a:p>
          <a:endParaRPr lang="en-US"/>
        </a:p>
      </dgm:t>
    </dgm:pt>
    <dgm:pt modelId="{C017DBD3-5EAE-4586-B46C-510590A7336F}">
      <dgm:prSet/>
      <dgm:spPr/>
      <dgm:t>
        <a:bodyPr/>
        <a:lstStyle/>
        <a:p>
          <a:r>
            <a:rPr lang="en-US"/>
            <a:t>Women received less, and less effective, pain relief (and more anti-depressants)</a:t>
          </a:r>
        </a:p>
      </dgm:t>
    </dgm:pt>
    <dgm:pt modelId="{283720DF-579F-46DE-8373-7C8816C7FC92}" type="parTrans" cxnId="{5C57465A-C76B-4559-B9BB-B6F151B7F2DA}">
      <dgm:prSet/>
      <dgm:spPr/>
      <dgm:t>
        <a:bodyPr/>
        <a:lstStyle/>
        <a:p>
          <a:endParaRPr lang="en-US"/>
        </a:p>
      </dgm:t>
    </dgm:pt>
    <dgm:pt modelId="{C3DC2723-E54A-44A6-9123-C60BB7656FBA}" type="sibTrans" cxnId="{5C57465A-C76B-4559-B9BB-B6F151B7F2DA}">
      <dgm:prSet/>
      <dgm:spPr/>
      <dgm:t>
        <a:bodyPr/>
        <a:lstStyle/>
        <a:p>
          <a:endParaRPr lang="en-US"/>
        </a:p>
      </dgm:t>
    </dgm:pt>
    <dgm:pt modelId="{E213D52A-AE33-4E2B-BF82-154FA19023FA}">
      <dgm:prSet/>
      <dgm:spPr/>
      <dgm:t>
        <a:bodyPr/>
        <a:lstStyle/>
        <a:p>
          <a:r>
            <a:rPr lang="en-US"/>
            <a:t>Bias in research writing around men and women:</a:t>
          </a:r>
        </a:p>
      </dgm:t>
    </dgm:pt>
    <dgm:pt modelId="{E9C54A17-3546-4055-8D0B-3A3B60FC5C1D}" type="sibTrans" cxnId="{B63DF753-E7CC-4E83-A82E-ECA4CBFCBD04}">
      <dgm:prSet/>
      <dgm:spPr/>
      <dgm:t>
        <a:bodyPr/>
        <a:lstStyle/>
        <a:p>
          <a:endParaRPr lang="en-US"/>
        </a:p>
      </dgm:t>
    </dgm:pt>
    <dgm:pt modelId="{4507394D-F5E6-45C3-9DA4-F71AE0E06651}" type="parTrans" cxnId="{B63DF753-E7CC-4E83-A82E-ECA4CBFCBD04}">
      <dgm:prSet/>
      <dgm:spPr/>
      <dgm:t>
        <a:bodyPr/>
        <a:lstStyle/>
        <a:p>
          <a:endParaRPr lang="en-US"/>
        </a:p>
      </dgm:t>
    </dgm:pt>
    <dgm:pt modelId="{ABF5EE34-E02B-47C4-B779-4B4F0F88FF08}" type="pres">
      <dgm:prSet presAssocID="{3B683F04-513C-4271-9F89-1ACF3045A446}" presName="linear" presStyleCnt="0">
        <dgm:presLayoutVars>
          <dgm:dir/>
          <dgm:animLvl val="lvl"/>
          <dgm:resizeHandles val="exact"/>
        </dgm:presLayoutVars>
      </dgm:prSet>
      <dgm:spPr/>
    </dgm:pt>
    <dgm:pt modelId="{19437768-AA0F-4134-A7CE-CEDCCD980693}" type="pres">
      <dgm:prSet presAssocID="{E213D52A-AE33-4E2B-BF82-154FA19023FA}" presName="parentLin" presStyleCnt="0"/>
      <dgm:spPr/>
    </dgm:pt>
    <dgm:pt modelId="{A97EA45E-E02E-4543-828B-9083FC2525A6}" type="pres">
      <dgm:prSet presAssocID="{E213D52A-AE33-4E2B-BF82-154FA19023FA}" presName="parentLeftMargin" presStyleLbl="node1" presStyleIdx="0" presStyleCnt="3"/>
      <dgm:spPr/>
    </dgm:pt>
    <dgm:pt modelId="{3FB5655B-7981-4ED9-BCA6-EA7FE447CBFE}" type="pres">
      <dgm:prSet presAssocID="{E213D52A-AE33-4E2B-BF82-154FA19023FA}" presName="parentText" presStyleLbl="node1" presStyleIdx="0" presStyleCnt="3">
        <dgm:presLayoutVars>
          <dgm:chMax val="0"/>
          <dgm:bulletEnabled val="1"/>
        </dgm:presLayoutVars>
      </dgm:prSet>
      <dgm:spPr/>
    </dgm:pt>
    <dgm:pt modelId="{84BDD5A6-D122-417E-9C54-1822771D1007}" type="pres">
      <dgm:prSet presAssocID="{E213D52A-AE33-4E2B-BF82-154FA19023FA}" presName="negativeSpace" presStyleCnt="0"/>
      <dgm:spPr/>
    </dgm:pt>
    <dgm:pt modelId="{E3DB67B7-DA4B-4D99-B0DF-CE5054A9E4A3}" type="pres">
      <dgm:prSet presAssocID="{E213D52A-AE33-4E2B-BF82-154FA19023FA}" presName="childText" presStyleLbl="conFgAcc1" presStyleIdx="0" presStyleCnt="3">
        <dgm:presLayoutVars>
          <dgm:bulletEnabled val="1"/>
        </dgm:presLayoutVars>
      </dgm:prSet>
      <dgm:spPr/>
    </dgm:pt>
    <dgm:pt modelId="{8963B309-CA61-41B5-98BE-CB8D5529AC3C}" type="pres">
      <dgm:prSet presAssocID="{E9C54A17-3546-4055-8D0B-3A3B60FC5C1D}" presName="spaceBetweenRectangles" presStyleCnt="0"/>
      <dgm:spPr/>
    </dgm:pt>
    <dgm:pt modelId="{BDA606CF-E03E-4221-84A1-C1207FF718F1}" type="pres">
      <dgm:prSet presAssocID="{78E7A8EB-7BEA-4315-A894-7E8EF7D4AAFD}" presName="parentLin" presStyleCnt="0"/>
      <dgm:spPr/>
    </dgm:pt>
    <dgm:pt modelId="{6A33FB5B-6C1D-4A74-A513-8AC447F1BA01}" type="pres">
      <dgm:prSet presAssocID="{78E7A8EB-7BEA-4315-A894-7E8EF7D4AAFD}" presName="parentLeftMargin" presStyleLbl="node1" presStyleIdx="0" presStyleCnt="3"/>
      <dgm:spPr/>
    </dgm:pt>
    <dgm:pt modelId="{5584A90A-399C-40FC-A9F3-B7D18EAEDF4C}" type="pres">
      <dgm:prSet presAssocID="{78E7A8EB-7BEA-4315-A894-7E8EF7D4AAFD}" presName="parentText" presStyleLbl="node1" presStyleIdx="1" presStyleCnt="3">
        <dgm:presLayoutVars>
          <dgm:chMax val="0"/>
          <dgm:bulletEnabled val="1"/>
        </dgm:presLayoutVars>
      </dgm:prSet>
      <dgm:spPr/>
    </dgm:pt>
    <dgm:pt modelId="{94BBE2D3-F015-410C-B0EE-D0C7B866206C}" type="pres">
      <dgm:prSet presAssocID="{78E7A8EB-7BEA-4315-A894-7E8EF7D4AAFD}" presName="negativeSpace" presStyleCnt="0"/>
      <dgm:spPr/>
    </dgm:pt>
    <dgm:pt modelId="{654E3AF4-CCFC-43D7-AAAC-00E59F0F640E}" type="pres">
      <dgm:prSet presAssocID="{78E7A8EB-7BEA-4315-A894-7E8EF7D4AAFD}" presName="childText" presStyleLbl="conFgAcc1" presStyleIdx="1" presStyleCnt="3">
        <dgm:presLayoutVars>
          <dgm:bulletEnabled val="1"/>
        </dgm:presLayoutVars>
      </dgm:prSet>
      <dgm:spPr/>
    </dgm:pt>
    <dgm:pt modelId="{EA014A1F-C4D0-4152-A7F9-C7C338152DA3}" type="pres">
      <dgm:prSet presAssocID="{1B7DCE2B-E4F5-46FD-BF20-1EFE79BF2F4E}" presName="spaceBetweenRectangles" presStyleCnt="0"/>
      <dgm:spPr/>
    </dgm:pt>
    <dgm:pt modelId="{62A32908-61A3-4792-81DB-75C5BDB355C0}" type="pres">
      <dgm:prSet presAssocID="{36F652D3-BAEB-4E8E-A0B4-DAEC6FEBCBA3}" presName="parentLin" presStyleCnt="0"/>
      <dgm:spPr/>
    </dgm:pt>
    <dgm:pt modelId="{326A2F1E-DEE2-4C3A-AEF9-E61787850149}" type="pres">
      <dgm:prSet presAssocID="{36F652D3-BAEB-4E8E-A0B4-DAEC6FEBCBA3}" presName="parentLeftMargin" presStyleLbl="node1" presStyleIdx="1" presStyleCnt="3"/>
      <dgm:spPr/>
    </dgm:pt>
    <dgm:pt modelId="{6AFB2C3D-4237-4E7D-A893-CA7CF08B336F}" type="pres">
      <dgm:prSet presAssocID="{36F652D3-BAEB-4E8E-A0B4-DAEC6FEBCBA3}" presName="parentText" presStyleLbl="node1" presStyleIdx="2" presStyleCnt="3">
        <dgm:presLayoutVars>
          <dgm:chMax val="0"/>
          <dgm:bulletEnabled val="1"/>
        </dgm:presLayoutVars>
      </dgm:prSet>
      <dgm:spPr/>
    </dgm:pt>
    <dgm:pt modelId="{537AB6B1-847C-4B7E-BD0A-7548D788C393}" type="pres">
      <dgm:prSet presAssocID="{36F652D3-BAEB-4E8E-A0B4-DAEC6FEBCBA3}" presName="negativeSpace" presStyleCnt="0"/>
      <dgm:spPr/>
    </dgm:pt>
    <dgm:pt modelId="{7BF8CA1F-A837-4C34-9CCC-7F5F93DEF391}" type="pres">
      <dgm:prSet presAssocID="{36F652D3-BAEB-4E8E-A0B4-DAEC6FEBCBA3}" presName="childText" presStyleLbl="conFgAcc1" presStyleIdx="2" presStyleCnt="3">
        <dgm:presLayoutVars>
          <dgm:bulletEnabled val="1"/>
        </dgm:presLayoutVars>
      </dgm:prSet>
      <dgm:spPr/>
    </dgm:pt>
  </dgm:ptLst>
  <dgm:cxnLst>
    <dgm:cxn modelId="{6072A602-5AB7-4A74-8272-06785CA4E74D}" type="presOf" srcId="{B6661544-43BA-45A3-A059-0D5FDFFF0A56}" destId="{654E3AF4-CCFC-43D7-AAAC-00E59F0F640E}" srcOrd="0" destOrd="3" presId="urn:microsoft.com/office/officeart/2005/8/layout/list1"/>
    <dgm:cxn modelId="{83E3DE02-898B-4BEE-B1DB-9A6E5FD72D7E}" srcId="{36F652D3-BAEB-4E8E-A0B4-DAEC6FEBCBA3}" destId="{5D828FDA-57D9-402A-98BC-10B9DFAE46F8}" srcOrd="1" destOrd="0" parTransId="{8B7726A0-DC81-4B7A-880E-C10435B19508}" sibTransId="{E0887DC2-066E-4333-A8E2-1211D77DBFA3}"/>
    <dgm:cxn modelId="{21AE1D05-273F-4A13-843C-CCAACA8188B7}" type="presOf" srcId="{36F652D3-BAEB-4E8E-A0B4-DAEC6FEBCBA3}" destId="{326A2F1E-DEE2-4C3A-AEF9-E61787850149}" srcOrd="0" destOrd="0" presId="urn:microsoft.com/office/officeart/2005/8/layout/list1"/>
    <dgm:cxn modelId="{EFE95F06-E86D-4930-8B9B-01F9DB242E9C}" srcId="{ABF5E7DC-C90E-4204-BC28-F174A97C9B56}" destId="{AF3684C0-C815-4258-B9BC-831A0599D530}" srcOrd="0" destOrd="0" parTransId="{74893F88-9B05-470A-86B3-6215068167EA}" sibTransId="{75ABE9BF-29F1-4A22-ACDA-3FEF67C6274B}"/>
    <dgm:cxn modelId="{C090A10C-DF25-4C6E-A1A9-3F864E2F7F3E}" type="presOf" srcId="{3BFE1CBB-A25F-4807-83BD-897A22BE865F}" destId="{654E3AF4-CCFC-43D7-AAAC-00E59F0F640E}" srcOrd="0" destOrd="2" presId="urn:microsoft.com/office/officeart/2005/8/layout/list1"/>
    <dgm:cxn modelId="{2703D50F-B62A-4C45-9950-06B66F78EA70}" type="presOf" srcId="{E213D52A-AE33-4E2B-BF82-154FA19023FA}" destId="{3FB5655B-7981-4ED9-BCA6-EA7FE447CBFE}" srcOrd="1" destOrd="0" presId="urn:microsoft.com/office/officeart/2005/8/layout/list1"/>
    <dgm:cxn modelId="{B6B64B14-3B4C-4123-8C6D-9DCDBA0839FB}" type="presOf" srcId="{82C2F444-E375-430C-B043-8BD32C673ECF}" destId="{654E3AF4-CCFC-43D7-AAAC-00E59F0F640E}" srcOrd="0" destOrd="5" presId="urn:microsoft.com/office/officeart/2005/8/layout/list1"/>
    <dgm:cxn modelId="{F89D682D-3824-4BFC-BF04-3F868DA12789}" type="presOf" srcId="{36F652D3-BAEB-4E8E-A0B4-DAEC6FEBCBA3}" destId="{6AFB2C3D-4237-4E7D-A893-CA7CF08B336F}" srcOrd="1" destOrd="0" presId="urn:microsoft.com/office/officeart/2005/8/layout/list1"/>
    <dgm:cxn modelId="{AA2E0D32-4E17-4642-B365-373B358E32C2}" type="presOf" srcId="{ABF5E7DC-C90E-4204-BC28-F174A97C9B56}" destId="{654E3AF4-CCFC-43D7-AAAC-00E59F0F640E}" srcOrd="0" destOrd="0" presId="urn:microsoft.com/office/officeart/2005/8/layout/list1"/>
    <dgm:cxn modelId="{212FDE33-346D-44F5-A932-5121255B4DE5}" srcId="{36F652D3-BAEB-4E8E-A0B4-DAEC6FEBCBA3}" destId="{A408EB2C-6F4E-4100-BBA5-800A9BDB4B12}" srcOrd="0" destOrd="0" parTransId="{9B52331C-B9B3-4853-B71D-445A646CCF01}" sibTransId="{FB5ED473-E659-4702-B5F0-B42F685CE514}"/>
    <dgm:cxn modelId="{47A02967-3B16-481A-A021-D13AB11A90B3}" srcId="{78E7A8EB-7BEA-4315-A894-7E8EF7D4AAFD}" destId="{B6661544-43BA-45A3-A059-0D5FDFFF0A56}" srcOrd="1" destOrd="0" parTransId="{3412442F-AF30-4105-8CD6-F2F51F97EC08}" sibTransId="{9B1FEEE7-312A-4EF4-900B-9E1AC5D6FAF1}"/>
    <dgm:cxn modelId="{6CD6A148-CAA9-48E8-A9D4-59B18E12215E}" type="presOf" srcId="{78E7A8EB-7BEA-4315-A894-7E8EF7D4AAFD}" destId="{6A33FB5B-6C1D-4A74-A513-8AC447F1BA01}" srcOrd="0" destOrd="0" presId="urn:microsoft.com/office/officeart/2005/8/layout/list1"/>
    <dgm:cxn modelId="{4B858F6D-83DF-464B-AA32-A9ADFA925116}" srcId="{3B683F04-513C-4271-9F89-1ACF3045A446}" destId="{36F652D3-BAEB-4E8E-A0B4-DAEC6FEBCBA3}" srcOrd="2" destOrd="0" parTransId="{62FFB91D-E9DD-457E-8D4B-D64CA2235E0D}" sibTransId="{72064F85-2CD9-47B1-B58C-08947909E958}"/>
    <dgm:cxn modelId="{B63DF753-E7CC-4E83-A82E-ECA4CBFCBD04}" srcId="{3B683F04-513C-4271-9F89-1ACF3045A446}" destId="{E213D52A-AE33-4E2B-BF82-154FA19023FA}" srcOrd="0" destOrd="0" parTransId="{4507394D-F5E6-45C3-9DA4-F71AE0E06651}" sibTransId="{E9C54A17-3546-4055-8D0B-3A3B60FC5C1D}"/>
    <dgm:cxn modelId="{2B71AC58-5EAE-47A9-8A63-3470533270F7}" srcId="{B6661544-43BA-45A3-A059-0D5FDFFF0A56}" destId="{83FC94EF-03B6-4CB3-A650-AC8D064F099C}" srcOrd="0" destOrd="0" parTransId="{E3FF478F-D660-46B2-B68C-4C513FEECEB8}" sibTransId="{5282B4C9-8F91-4F61-839D-4D9F186E37F4}"/>
    <dgm:cxn modelId="{5C57465A-C76B-4559-B9BB-B6F151B7F2DA}" srcId="{36F652D3-BAEB-4E8E-A0B4-DAEC6FEBCBA3}" destId="{C017DBD3-5EAE-4586-B46C-510590A7336F}" srcOrd="2" destOrd="0" parTransId="{283720DF-579F-46DE-8373-7C8816C7FC92}" sibTransId="{C3DC2723-E54A-44A6-9123-C60BB7656FBA}"/>
    <dgm:cxn modelId="{613E6981-F6F7-454E-B14E-3D4B7A33B0F2}" type="presOf" srcId="{C017DBD3-5EAE-4586-B46C-510590A7336F}" destId="{7BF8CA1F-A837-4C34-9CCC-7F5F93DEF391}" srcOrd="0" destOrd="2" presId="urn:microsoft.com/office/officeart/2005/8/layout/list1"/>
    <dgm:cxn modelId="{C89D7290-BB5E-49AB-B6EF-3E13A3486FDD}" srcId="{78E7A8EB-7BEA-4315-A894-7E8EF7D4AAFD}" destId="{ABF5E7DC-C90E-4204-BC28-F174A97C9B56}" srcOrd="0" destOrd="0" parTransId="{6DA2C292-71D7-43CB-A9CF-E3D01D42D5C3}" sibTransId="{040E3B5C-54B1-4418-BED2-E1D14DEB5F0C}"/>
    <dgm:cxn modelId="{04826A96-0F18-4570-AD3E-E4EB662DE638}" srcId="{B6661544-43BA-45A3-A059-0D5FDFFF0A56}" destId="{82C2F444-E375-430C-B043-8BD32C673ECF}" srcOrd="1" destOrd="0" parTransId="{3B033FA2-6CA5-420B-AB88-A9090283EB62}" sibTransId="{0FB94B9B-0BC2-4697-8C2A-068EF60B2497}"/>
    <dgm:cxn modelId="{F0A1C5A4-C751-4145-9FE0-3EF242648246}" type="presOf" srcId="{3B683F04-513C-4271-9F89-1ACF3045A446}" destId="{ABF5EE34-E02B-47C4-B779-4B4F0F88FF08}" srcOrd="0" destOrd="0" presId="urn:microsoft.com/office/officeart/2005/8/layout/list1"/>
    <dgm:cxn modelId="{D112DAA5-D653-4561-88FB-650AA071C6B1}" type="presOf" srcId="{AF3684C0-C815-4258-B9BC-831A0599D530}" destId="{654E3AF4-CCFC-43D7-AAAC-00E59F0F640E}" srcOrd="0" destOrd="1" presId="urn:microsoft.com/office/officeart/2005/8/layout/list1"/>
    <dgm:cxn modelId="{0A51D5AF-A1A7-4468-AE0E-E9EA3AA72BC4}" srcId="{ABF5E7DC-C90E-4204-BC28-F174A97C9B56}" destId="{3BFE1CBB-A25F-4807-83BD-897A22BE865F}" srcOrd="1" destOrd="0" parTransId="{68A40400-E29A-47B1-8F8E-F0BCF53BE291}" sibTransId="{5EF1E9FF-18C9-40C6-8C8C-0CC966AF3ABC}"/>
    <dgm:cxn modelId="{A4F822B0-2A75-4D74-8872-8F9A23C5FAB3}" type="presOf" srcId="{78E7A8EB-7BEA-4315-A894-7E8EF7D4AAFD}" destId="{5584A90A-399C-40FC-A9F3-B7D18EAEDF4C}" srcOrd="1" destOrd="0" presId="urn:microsoft.com/office/officeart/2005/8/layout/list1"/>
    <dgm:cxn modelId="{E57738B2-C2DE-4685-BBA3-94688E33358D}" type="presOf" srcId="{A408EB2C-6F4E-4100-BBA5-800A9BDB4B12}" destId="{7BF8CA1F-A837-4C34-9CCC-7F5F93DEF391}" srcOrd="0" destOrd="0" presId="urn:microsoft.com/office/officeart/2005/8/layout/list1"/>
    <dgm:cxn modelId="{8EFF50C9-CF95-44F2-84DD-67602184E77E}" srcId="{3B683F04-513C-4271-9F89-1ACF3045A446}" destId="{78E7A8EB-7BEA-4315-A894-7E8EF7D4AAFD}" srcOrd="1" destOrd="0" parTransId="{2E2B7AF7-6ACB-4E44-AB4F-7FC03092D5B7}" sibTransId="{1B7DCE2B-E4F5-46FD-BF20-1EFE79BF2F4E}"/>
    <dgm:cxn modelId="{5157DDCA-C894-40A3-AD67-4D6B0A6876D9}" type="presOf" srcId="{5D828FDA-57D9-402A-98BC-10B9DFAE46F8}" destId="{7BF8CA1F-A837-4C34-9CCC-7F5F93DEF391}" srcOrd="0" destOrd="1" presId="urn:microsoft.com/office/officeart/2005/8/layout/list1"/>
    <dgm:cxn modelId="{C190CCCB-DCC7-4436-BA79-63D0E2FF5E59}" type="presOf" srcId="{83FC94EF-03B6-4CB3-A650-AC8D064F099C}" destId="{654E3AF4-CCFC-43D7-AAAC-00E59F0F640E}" srcOrd="0" destOrd="4" presId="urn:microsoft.com/office/officeart/2005/8/layout/list1"/>
    <dgm:cxn modelId="{9E81BDFA-7567-4799-92D1-008F9C1FFFF7}" type="presOf" srcId="{E213D52A-AE33-4E2B-BF82-154FA19023FA}" destId="{A97EA45E-E02E-4543-828B-9083FC2525A6}" srcOrd="0" destOrd="0" presId="urn:microsoft.com/office/officeart/2005/8/layout/list1"/>
    <dgm:cxn modelId="{0316E9D0-3972-49A8-872E-02D201421B0A}" type="presParOf" srcId="{ABF5EE34-E02B-47C4-B779-4B4F0F88FF08}" destId="{19437768-AA0F-4134-A7CE-CEDCCD980693}" srcOrd="0" destOrd="0" presId="urn:microsoft.com/office/officeart/2005/8/layout/list1"/>
    <dgm:cxn modelId="{943D635E-C9A6-4B78-B010-713F622DE92F}" type="presParOf" srcId="{19437768-AA0F-4134-A7CE-CEDCCD980693}" destId="{A97EA45E-E02E-4543-828B-9083FC2525A6}" srcOrd="0" destOrd="0" presId="urn:microsoft.com/office/officeart/2005/8/layout/list1"/>
    <dgm:cxn modelId="{FD652D4B-A577-4A79-A361-DB45198FFEFB}" type="presParOf" srcId="{19437768-AA0F-4134-A7CE-CEDCCD980693}" destId="{3FB5655B-7981-4ED9-BCA6-EA7FE447CBFE}" srcOrd="1" destOrd="0" presId="urn:microsoft.com/office/officeart/2005/8/layout/list1"/>
    <dgm:cxn modelId="{17F5975C-7B38-4A0C-B3C7-8417F30089D0}" type="presParOf" srcId="{ABF5EE34-E02B-47C4-B779-4B4F0F88FF08}" destId="{84BDD5A6-D122-417E-9C54-1822771D1007}" srcOrd="1" destOrd="0" presId="urn:microsoft.com/office/officeart/2005/8/layout/list1"/>
    <dgm:cxn modelId="{EBA8BB9D-B7CA-4363-A4BD-703CE749EB46}" type="presParOf" srcId="{ABF5EE34-E02B-47C4-B779-4B4F0F88FF08}" destId="{E3DB67B7-DA4B-4D99-B0DF-CE5054A9E4A3}" srcOrd="2" destOrd="0" presId="urn:microsoft.com/office/officeart/2005/8/layout/list1"/>
    <dgm:cxn modelId="{97021B90-9112-4164-B640-124531FFA020}" type="presParOf" srcId="{ABF5EE34-E02B-47C4-B779-4B4F0F88FF08}" destId="{8963B309-CA61-41B5-98BE-CB8D5529AC3C}" srcOrd="3" destOrd="0" presId="urn:microsoft.com/office/officeart/2005/8/layout/list1"/>
    <dgm:cxn modelId="{7BCF552B-5B07-4ED3-90DD-CD941423494E}" type="presParOf" srcId="{ABF5EE34-E02B-47C4-B779-4B4F0F88FF08}" destId="{BDA606CF-E03E-4221-84A1-C1207FF718F1}" srcOrd="4" destOrd="0" presId="urn:microsoft.com/office/officeart/2005/8/layout/list1"/>
    <dgm:cxn modelId="{783F0DFD-1428-4E11-96ED-3A58C06B7BE5}" type="presParOf" srcId="{BDA606CF-E03E-4221-84A1-C1207FF718F1}" destId="{6A33FB5B-6C1D-4A74-A513-8AC447F1BA01}" srcOrd="0" destOrd="0" presId="urn:microsoft.com/office/officeart/2005/8/layout/list1"/>
    <dgm:cxn modelId="{5095B64C-7AAD-4336-A134-335EB9EEB733}" type="presParOf" srcId="{BDA606CF-E03E-4221-84A1-C1207FF718F1}" destId="{5584A90A-399C-40FC-A9F3-B7D18EAEDF4C}" srcOrd="1" destOrd="0" presId="urn:microsoft.com/office/officeart/2005/8/layout/list1"/>
    <dgm:cxn modelId="{32C2818E-53DD-453F-88E9-26C967FCD6B9}" type="presParOf" srcId="{ABF5EE34-E02B-47C4-B779-4B4F0F88FF08}" destId="{94BBE2D3-F015-410C-B0EE-D0C7B866206C}" srcOrd="5" destOrd="0" presId="urn:microsoft.com/office/officeart/2005/8/layout/list1"/>
    <dgm:cxn modelId="{252AEA0E-9FDB-426A-8C94-823223D08AE7}" type="presParOf" srcId="{ABF5EE34-E02B-47C4-B779-4B4F0F88FF08}" destId="{654E3AF4-CCFC-43D7-AAAC-00E59F0F640E}" srcOrd="6" destOrd="0" presId="urn:microsoft.com/office/officeart/2005/8/layout/list1"/>
    <dgm:cxn modelId="{0C6430C8-E158-4A34-86EA-53236FD56B2D}" type="presParOf" srcId="{ABF5EE34-E02B-47C4-B779-4B4F0F88FF08}" destId="{EA014A1F-C4D0-4152-A7F9-C7C338152DA3}" srcOrd="7" destOrd="0" presId="urn:microsoft.com/office/officeart/2005/8/layout/list1"/>
    <dgm:cxn modelId="{5D23020A-CB92-43DE-ADA2-2F354573B69B}" type="presParOf" srcId="{ABF5EE34-E02B-47C4-B779-4B4F0F88FF08}" destId="{62A32908-61A3-4792-81DB-75C5BDB355C0}" srcOrd="8" destOrd="0" presId="urn:microsoft.com/office/officeart/2005/8/layout/list1"/>
    <dgm:cxn modelId="{D26E9318-92AD-4FC5-BE67-C29709729F83}" type="presParOf" srcId="{62A32908-61A3-4792-81DB-75C5BDB355C0}" destId="{326A2F1E-DEE2-4C3A-AEF9-E61787850149}" srcOrd="0" destOrd="0" presId="urn:microsoft.com/office/officeart/2005/8/layout/list1"/>
    <dgm:cxn modelId="{E4B35441-8544-4EB8-9A72-A9770A1ADAB4}" type="presParOf" srcId="{62A32908-61A3-4792-81DB-75C5BDB355C0}" destId="{6AFB2C3D-4237-4E7D-A893-CA7CF08B336F}" srcOrd="1" destOrd="0" presId="urn:microsoft.com/office/officeart/2005/8/layout/list1"/>
    <dgm:cxn modelId="{2C56C61A-954F-4AF6-B76E-B290E9E9E313}" type="presParOf" srcId="{ABF5EE34-E02B-47C4-B779-4B4F0F88FF08}" destId="{537AB6B1-847C-4B7E-BD0A-7548D788C393}" srcOrd="9" destOrd="0" presId="urn:microsoft.com/office/officeart/2005/8/layout/list1"/>
    <dgm:cxn modelId="{97BD8886-886F-4983-A34E-4FF7D431D797}" type="presParOf" srcId="{ABF5EE34-E02B-47C4-B779-4B4F0F88FF08}" destId="{7BF8CA1F-A837-4C34-9CCC-7F5F93DEF391}"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4BD817-8641-413C-8355-968F20BAC627}"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CEEC93A2-7708-42F1-8A07-4052E25FEDB0}">
      <dgm:prSet/>
      <dgm:spPr/>
      <dgm:t>
        <a:bodyPr/>
        <a:lstStyle/>
        <a:p>
          <a:r>
            <a:rPr lang="en-US" b="1"/>
            <a:t>Peripheral arterial disease</a:t>
          </a:r>
          <a:endParaRPr lang="en-US"/>
        </a:p>
      </dgm:t>
    </dgm:pt>
    <dgm:pt modelId="{0B4D74A2-9297-478C-83AB-8002B7B46AF1}" type="parTrans" cxnId="{E929086E-3E14-43DE-AD1A-F712238F15B0}">
      <dgm:prSet/>
      <dgm:spPr/>
      <dgm:t>
        <a:bodyPr/>
        <a:lstStyle/>
        <a:p>
          <a:endParaRPr lang="en-US"/>
        </a:p>
      </dgm:t>
    </dgm:pt>
    <dgm:pt modelId="{7840B87C-3E77-49C2-A145-41C158487158}" type="sibTrans" cxnId="{E929086E-3E14-43DE-AD1A-F712238F15B0}">
      <dgm:prSet/>
      <dgm:spPr/>
      <dgm:t>
        <a:bodyPr/>
        <a:lstStyle/>
        <a:p>
          <a:endParaRPr lang="en-US"/>
        </a:p>
      </dgm:t>
    </dgm:pt>
    <dgm:pt modelId="{42BE0214-3995-4988-A194-2560505AB8C7}">
      <dgm:prSet/>
      <dgm:spPr/>
      <dgm:t>
        <a:bodyPr/>
        <a:lstStyle/>
        <a:p>
          <a:r>
            <a:rPr lang="en-US"/>
            <a:t>Less likely to receive anti-platelet, beta-blocker, or lipid lowering therapies for PAD or CVD. (Enriquez, 2008; Miller, 2000)</a:t>
          </a:r>
        </a:p>
      </dgm:t>
    </dgm:pt>
    <dgm:pt modelId="{AF80E230-2387-47AA-8AA3-B43DED7F8257}" type="parTrans" cxnId="{A7B5AD8E-C20E-48CA-AEFB-61CEAB506C8A}">
      <dgm:prSet/>
      <dgm:spPr/>
      <dgm:t>
        <a:bodyPr/>
        <a:lstStyle/>
        <a:p>
          <a:endParaRPr lang="en-US"/>
        </a:p>
      </dgm:t>
    </dgm:pt>
    <dgm:pt modelId="{9F84FB70-80E5-45B2-9556-B79DDB7DFD0C}" type="sibTrans" cxnId="{A7B5AD8E-C20E-48CA-AEFB-61CEAB506C8A}">
      <dgm:prSet/>
      <dgm:spPr/>
      <dgm:t>
        <a:bodyPr/>
        <a:lstStyle/>
        <a:p>
          <a:endParaRPr lang="en-US"/>
        </a:p>
      </dgm:t>
    </dgm:pt>
    <dgm:pt modelId="{3E888DDB-29AA-4478-9AF2-70B508808198}">
      <dgm:prSet/>
      <dgm:spPr/>
      <dgm:t>
        <a:bodyPr/>
        <a:lstStyle/>
        <a:p>
          <a:r>
            <a:rPr lang="en-US"/>
            <a:t>Less likely to be offered option of surgical revascularization (Poisson, 2010; Vouyouka, 2010)</a:t>
          </a:r>
        </a:p>
      </dgm:t>
    </dgm:pt>
    <dgm:pt modelId="{08CDC4D7-2D3B-43AE-A957-59190883EDA7}" type="parTrans" cxnId="{BCEC7F07-4984-4619-BD8F-2977131EC3B4}">
      <dgm:prSet/>
      <dgm:spPr/>
      <dgm:t>
        <a:bodyPr/>
        <a:lstStyle/>
        <a:p>
          <a:endParaRPr lang="en-US"/>
        </a:p>
      </dgm:t>
    </dgm:pt>
    <dgm:pt modelId="{CA635EF1-F141-48A4-8112-D3E9F376DDA3}" type="sibTrans" cxnId="{BCEC7F07-4984-4619-BD8F-2977131EC3B4}">
      <dgm:prSet/>
      <dgm:spPr/>
      <dgm:t>
        <a:bodyPr/>
        <a:lstStyle/>
        <a:p>
          <a:endParaRPr lang="en-US"/>
        </a:p>
      </dgm:t>
    </dgm:pt>
    <dgm:pt modelId="{FA599895-9BF9-4D4A-BA39-CC95F57827BF}">
      <dgm:prSet/>
      <dgm:spPr/>
      <dgm:t>
        <a:bodyPr/>
        <a:lstStyle/>
        <a:p>
          <a:r>
            <a:rPr lang="en-US" b="1"/>
            <a:t>Acute respiratory Distress syndrome (ARDS) (Lat, 2021)</a:t>
          </a:r>
          <a:endParaRPr lang="en-US"/>
        </a:p>
      </dgm:t>
    </dgm:pt>
    <dgm:pt modelId="{6E574CE2-AE5F-4014-9EF3-84619594D78F}" type="parTrans" cxnId="{A333235F-83DF-456F-A3A3-3F4777DAEE0C}">
      <dgm:prSet/>
      <dgm:spPr/>
      <dgm:t>
        <a:bodyPr/>
        <a:lstStyle/>
        <a:p>
          <a:endParaRPr lang="en-US"/>
        </a:p>
      </dgm:t>
    </dgm:pt>
    <dgm:pt modelId="{49D24764-8AA9-4177-B2DF-D9341CEB1E90}" type="sibTrans" cxnId="{A333235F-83DF-456F-A3A3-3F4777DAEE0C}">
      <dgm:prSet/>
      <dgm:spPr/>
      <dgm:t>
        <a:bodyPr/>
        <a:lstStyle/>
        <a:p>
          <a:endParaRPr lang="en-US"/>
        </a:p>
      </dgm:t>
    </dgm:pt>
    <dgm:pt modelId="{35BAECCE-FA6E-4191-9B8E-A659CAEEEE04}">
      <dgm:prSet/>
      <dgm:spPr/>
      <dgm:t>
        <a:bodyPr/>
        <a:lstStyle/>
        <a:p>
          <a:r>
            <a:rPr lang="en-US"/>
            <a:t>More likely to experience ventilator-induced lung injury</a:t>
          </a:r>
        </a:p>
      </dgm:t>
    </dgm:pt>
    <dgm:pt modelId="{19E6576D-5373-4111-BC21-1CFA44DD0899}" type="parTrans" cxnId="{BA352CED-87FE-448F-876C-835B314AE87F}">
      <dgm:prSet/>
      <dgm:spPr/>
      <dgm:t>
        <a:bodyPr/>
        <a:lstStyle/>
        <a:p>
          <a:endParaRPr lang="en-US"/>
        </a:p>
      </dgm:t>
    </dgm:pt>
    <dgm:pt modelId="{10BA9BE0-CC64-406F-8950-163F8AE277F6}" type="sibTrans" cxnId="{BA352CED-87FE-448F-876C-835B314AE87F}">
      <dgm:prSet/>
      <dgm:spPr/>
      <dgm:t>
        <a:bodyPr/>
        <a:lstStyle/>
        <a:p>
          <a:endParaRPr lang="en-US"/>
        </a:p>
      </dgm:t>
    </dgm:pt>
    <dgm:pt modelId="{753EBA76-3429-4F6A-8281-B0289ED2252B}">
      <dgm:prSet/>
      <dgm:spPr/>
      <dgm:t>
        <a:bodyPr/>
        <a:lstStyle/>
        <a:p>
          <a:r>
            <a:rPr lang="en-US"/>
            <a:t>Higher mortality rates</a:t>
          </a:r>
        </a:p>
      </dgm:t>
    </dgm:pt>
    <dgm:pt modelId="{2DAD5147-9798-4972-80AD-5A100679A9BF}" type="parTrans" cxnId="{F41A6DD8-1BC7-4ABF-BE72-ACE02D2471C6}">
      <dgm:prSet/>
      <dgm:spPr/>
      <dgm:t>
        <a:bodyPr/>
        <a:lstStyle/>
        <a:p>
          <a:endParaRPr lang="en-US"/>
        </a:p>
      </dgm:t>
    </dgm:pt>
    <dgm:pt modelId="{3B8A4402-39C8-4F8C-B068-A092219B0C18}" type="sibTrans" cxnId="{F41A6DD8-1BC7-4ABF-BE72-ACE02D2471C6}">
      <dgm:prSet/>
      <dgm:spPr/>
      <dgm:t>
        <a:bodyPr/>
        <a:lstStyle/>
        <a:p>
          <a:endParaRPr lang="en-US"/>
        </a:p>
      </dgm:t>
    </dgm:pt>
    <dgm:pt modelId="{076FD6E0-FA2D-45D1-B8E7-67EDDE25941A}">
      <dgm:prSet/>
      <dgm:spPr/>
      <dgm:t>
        <a:bodyPr/>
        <a:lstStyle/>
        <a:p>
          <a:r>
            <a:rPr lang="en-US" b="1"/>
            <a:t>Sepsis (Lat, 2021)</a:t>
          </a:r>
          <a:endParaRPr lang="en-US"/>
        </a:p>
      </dgm:t>
    </dgm:pt>
    <dgm:pt modelId="{71B2587E-116D-4E57-A137-1E49F6CF02A9}" type="parTrans" cxnId="{E8E2401C-4623-40D7-A7B1-54927C6A5708}">
      <dgm:prSet/>
      <dgm:spPr/>
      <dgm:t>
        <a:bodyPr/>
        <a:lstStyle/>
        <a:p>
          <a:endParaRPr lang="en-US"/>
        </a:p>
      </dgm:t>
    </dgm:pt>
    <dgm:pt modelId="{9597959C-162A-4BC0-9DEA-E5468CE6A6F2}" type="sibTrans" cxnId="{E8E2401C-4623-40D7-A7B1-54927C6A5708}">
      <dgm:prSet/>
      <dgm:spPr/>
      <dgm:t>
        <a:bodyPr/>
        <a:lstStyle/>
        <a:p>
          <a:endParaRPr lang="en-US"/>
        </a:p>
      </dgm:t>
    </dgm:pt>
    <dgm:pt modelId="{BA06D5BB-C1FC-497B-ADCA-15BB9069EBC3}">
      <dgm:prSet/>
      <dgm:spPr/>
      <dgm:t>
        <a:bodyPr/>
        <a:lstStyle/>
        <a:p>
          <a:r>
            <a:rPr lang="en-US"/>
            <a:t>Longer wait to initiation of antibiotics</a:t>
          </a:r>
        </a:p>
      </dgm:t>
    </dgm:pt>
    <dgm:pt modelId="{4A3948E4-19E7-4E1C-BFEA-AA68FC006C9C}" type="parTrans" cxnId="{007B4756-9146-4B48-926D-E9A7D42C2E03}">
      <dgm:prSet/>
      <dgm:spPr/>
      <dgm:t>
        <a:bodyPr/>
        <a:lstStyle/>
        <a:p>
          <a:endParaRPr lang="en-US"/>
        </a:p>
      </dgm:t>
    </dgm:pt>
    <dgm:pt modelId="{E3C8225B-D7E4-48EC-92F5-F5C007A55E5B}" type="sibTrans" cxnId="{007B4756-9146-4B48-926D-E9A7D42C2E03}">
      <dgm:prSet/>
      <dgm:spPr/>
      <dgm:t>
        <a:bodyPr/>
        <a:lstStyle/>
        <a:p>
          <a:endParaRPr lang="en-US"/>
        </a:p>
      </dgm:t>
    </dgm:pt>
    <dgm:pt modelId="{FAFB89B7-2B76-4671-B43C-C3A4F8C38D24}">
      <dgm:prSet/>
      <dgm:spPr/>
      <dgm:t>
        <a:bodyPr/>
        <a:lstStyle/>
        <a:p>
          <a:r>
            <a:rPr lang="en-US"/>
            <a:t>Septic bundles less likely to be completed</a:t>
          </a:r>
        </a:p>
      </dgm:t>
    </dgm:pt>
    <dgm:pt modelId="{76EABE43-4661-43D7-A971-26DEB4CC2938}" type="parTrans" cxnId="{F7AE248F-2394-4CE3-966A-84A993ADAD0C}">
      <dgm:prSet/>
      <dgm:spPr/>
      <dgm:t>
        <a:bodyPr/>
        <a:lstStyle/>
        <a:p>
          <a:endParaRPr lang="en-US"/>
        </a:p>
      </dgm:t>
    </dgm:pt>
    <dgm:pt modelId="{24DFBC59-3BD9-4B98-84C9-CA8964979349}" type="sibTrans" cxnId="{F7AE248F-2394-4CE3-966A-84A993ADAD0C}">
      <dgm:prSet/>
      <dgm:spPr/>
      <dgm:t>
        <a:bodyPr/>
        <a:lstStyle/>
        <a:p>
          <a:endParaRPr lang="en-US"/>
        </a:p>
      </dgm:t>
    </dgm:pt>
    <dgm:pt modelId="{EE0949F1-A75C-47C6-92CC-AE4B906364EE}">
      <dgm:prSet/>
      <dgm:spPr/>
      <dgm:t>
        <a:bodyPr/>
        <a:lstStyle/>
        <a:p>
          <a:r>
            <a:rPr lang="en-US"/>
            <a:t>Increased mortality </a:t>
          </a:r>
        </a:p>
      </dgm:t>
    </dgm:pt>
    <dgm:pt modelId="{A1A6211C-EF78-4E5B-B3C5-39E62CB88B2B}" type="parTrans" cxnId="{43FB41F1-5568-45E9-982B-BD5A5E6FC764}">
      <dgm:prSet/>
      <dgm:spPr/>
      <dgm:t>
        <a:bodyPr/>
        <a:lstStyle/>
        <a:p>
          <a:endParaRPr lang="en-US"/>
        </a:p>
      </dgm:t>
    </dgm:pt>
    <dgm:pt modelId="{D69BE1B9-5239-4D67-BD67-10A14FCB9593}" type="sibTrans" cxnId="{43FB41F1-5568-45E9-982B-BD5A5E6FC764}">
      <dgm:prSet/>
      <dgm:spPr/>
      <dgm:t>
        <a:bodyPr/>
        <a:lstStyle/>
        <a:p>
          <a:endParaRPr lang="en-US"/>
        </a:p>
      </dgm:t>
    </dgm:pt>
    <dgm:pt modelId="{102D0BCE-9C47-4DBD-A1D4-8E03623ADBC9}">
      <dgm:prSet/>
      <dgm:spPr/>
      <dgm:t>
        <a:bodyPr/>
        <a:lstStyle/>
        <a:p>
          <a:r>
            <a:rPr lang="en-US" b="1"/>
            <a:t>Diabetes</a:t>
          </a:r>
          <a:endParaRPr lang="en-US"/>
        </a:p>
      </dgm:t>
    </dgm:pt>
    <dgm:pt modelId="{CC370BBB-B03A-4514-BD52-D6C454E3E673}" type="parTrans" cxnId="{3EAEE1D2-34E0-416F-85B0-277DB52E7E87}">
      <dgm:prSet/>
      <dgm:spPr/>
      <dgm:t>
        <a:bodyPr/>
        <a:lstStyle/>
        <a:p>
          <a:endParaRPr lang="en-US"/>
        </a:p>
      </dgm:t>
    </dgm:pt>
    <dgm:pt modelId="{0217DB1B-B570-4801-9326-BCD3262DEF93}" type="sibTrans" cxnId="{3EAEE1D2-34E0-416F-85B0-277DB52E7E87}">
      <dgm:prSet/>
      <dgm:spPr/>
      <dgm:t>
        <a:bodyPr/>
        <a:lstStyle/>
        <a:p>
          <a:endParaRPr lang="en-US"/>
        </a:p>
      </dgm:t>
    </dgm:pt>
    <dgm:pt modelId="{277402F7-A532-4472-93AA-43B121DCC4B5}">
      <dgm:prSet/>
      <dgm:spPr/>
      <dgm:t>
        <a:bodyPr/>
        <a:lstStyle/>
        <a:p>
          <a:r>
            <a:rPr lang="en-US"/>
            <a:t>85% of men vs 55% of women received OHAs.  (Branstrom, 2011)</a:t>
          </a:r>
        </a:p>
      </dgm:t>
    </dgm:pt>
    <dgm:pt modelId="{651B27BE-5862-46DD-88F2-FA0CC0ACD5E9}" type="parTrans" cxnId="{1464F0C6-20DC-43E1-B87C-734E192AC96A}">
      <dgm:prSet/>
      <dgm:spPr/>
      <dgm:t>
        <a:bodyPr/>
        <a:lstStyle/>
        <a:p>
          <a:endParaRPr lang="en-US"/>
        </a:p>
      </dgm:t>
    </dgm:pt>
    <dgm:pt modelId="{789AC6B7-A77C-4897-9E4E-CFB21292952C}" type="sibTrans" cxnId="{1464F0C6-20DC-43E1-B87C-734E192AC96A}">
      <dgm:prSet/>
      <dgm:spPr/>
      <dgm:t>
        <a:bodyPr/>
        <a:lstStyle/>
        <a:p>
          <a:endParaRPr lang="en-US"/>
        </a:p>
      </dgm:t>
    </dgm:pt>
    <dgm:pt modelId="{304345E1-98EB-43C6-8CB6-ED0AF30BDA49}">
      <dgm:prSet/>
      <dgm:spPr/>
      <dgm:t>
        <a:bodyPr/>
        <a:lstStyle/>
        <a:p>
          <a:r>
            <a:rPr lang="en-US"/>
            <a:t>Trauma (Lat, 2021)</a:t>
          </a:r>
        </a:p>
      </dgm:t>
    </dgm:pt>
    <dgm:pt modelId="{D0E6397F-EA53-4973-830D-E46FCA74E0D5}" type="parTrans" cxnId="{0686DF62-F897-47EF-80CF-10BCFA54F1B8}">
      <dgm:prSet/>
      <dgm:spPr/>
      <dgm:t>
        <a:bodyPr/>
        <a:lstStyle/>
        <a:p>
          <a:endParaRPr lang="en-US"/>
        </a:p>
      </dgm:t>
    </dgm:pt>
    <dgm:pt modelId="{988DB69F-FF04-4EBC-A52B-39AF72FE977D}" type="sibTrans" cxnId="{0686DF62-F897-47EF-80CF-10BCFA54F1B8}">
      <dgm:prSet/>
      <dgm:spPr/>
      <dgm:t>
        <a:bodyPr/>
        <a:lstStyle/>
        <a:p>
          <a:endParaRPr lang="en-US"/>
        </a:p>
      </dgm:t>
    </dgm:pt>
    <dgm:pt modelId="{795D7700-1885-40A7-864C-82104E7C1DAD}">
      <dgm:prSet/>
      <dgm:spPr/>
      <dgm:t>
        <a:bodyPr/>
        <a:lstStyle/>
        <a:p>
          <a:r>
            <a:rPr lang="en-US" b="0" i="0" baseline="0"/>
            <a:t>Male trauma patients more often given priority 1, transported straight to trauma center, and allocated highest level of prehospital competence than females. Differences by sex remained after adjusting for age, type and mechanism of injury, and prehospital cardiac arrest.</a:t>
          </a:r>
          <a:endParaRPr lang="en-US"/>
        </a:p>
      </dgm:t>
    </dgm:pt>
    <dgm:pt modelId="{104ACD83-57EC-45A7-AAFD-915D9E1A8387}" type="parTrans" cxnId="{9C9B1E91-767F-4950-A4B1-8F18844C3BB4}">
      <dgm:prSet/>
      <dgm:spPr/>
      <dgm:t>
        <a:bodyPr/>
        <a:lstStyle/>
        <a:p>
          <a:endParaRPr lang="en-US"/>
        </a:p>
      </dgm:t>
    </dgm:pt>
    <dgm:pt modelId="{934DEDBE-86BC-4FCA-B645-239DAEC24091}" type="sibTrans" cxnId="{9C9B1E91-767F-4950-A4B1-8F18844C3BB4}">
      <dgm:prSet/>
      <dgm:spPr/>
      <dgm:t>
        <a:bodyPr/>
        <a:lstStyle/>
        <a:p>
          <a:endParaRPr lang="en-US"/>
        </a:p>
      </dgm:t>
    </dgm:pt>
    <dgm:pt modelId="{69A80A4D-E99C-4120-BEF7-E7B7702D54AB}" type="pres">
      <dgm:prSet presAssocID="{534BD817-8641-413C-8355-968F20BAC627}" presName="linear" presStyleCnt="0">
        <dgm:presLayoutVars>
          <dgm:dir/>
          <dgm:animLvl val="lvl"/>
          <dgm:resizeHandles val="exact"/>
        </dgm:presLayoutVars>
      </dgm:prSet>
      <dgm:spPr/>
    </dgm:pt>
    <dgm:pt modelId="{A21817D4-BF46-49EF-A446-CA444BBAD764}" type="pres">
      <dgm:prSet presAssocID="{CEEC93A2-7708-42F1-8A07-4052E25FEDB0}" presName="parentLin" presStyleCnt="0"/>
      <dgm:spPr/>
    </dgm:pt>
    <dgm:pt modelId="{47A6CD18-9889-46A0-A1E6-472FF017EE36}" type="pres">
      <dgm:prSet presAssocID="{CEEC93A2-7708-42F1-8A07-4052E25FEDB0}" presName="parentLeftMargin" presStyleLbl="node1" presStyleIdx="0" presStyleCnt="5"/>
      <dgm:spPr/>
    </dgm:pt>
    <dgm:pt modelId="{F2080186-AE5A-439F-A00A-96509EE7BCC3}" type="pres">
      <dgm:prSet presAssocID="{CEEC93A2-7708-42F1-8A07-4052E25FEDB0}" presName="parentText" presStyleLbl="node1" presStyleIdx="0" presStyleCnt="5">
        <dgm:presLayoutVars>
          <dgm:chMax val="0"/>
          <dgm:bulletEnabled val="1"/>
        </dgm:presLayoutVars>
      </dgm:prSet>
      <dgm:spPr/>
    </dgm:pt>
    <dgm:pt modelId="{95B708D8-2C39-43A3-8D50-07151A0CDCF2}" type="pres">
      <dgm:prSet presAssocID="{CEEC93A2-7708-42F1-8A07-4052E25FEDB0}" presName="negativeSpace" presStyleCnt="0"/>
      <dgm:spPr/>
    </dgm:pt>
    <dgm:pt modelId="{9CF634F4-3A0A-4FAA-82E5-FA6098BFE097}" type="pres">
      <dgm:prSet presAssocID="{CEEC93A2-7708-42F1-8A07-4052E25FEDB0}" presName="childText" presStyleLbl="conFgAcc1" presStyleIdx="0" presStyleCnt="5">
        <dgm:presLayoutVars>
          <dgm:bulletEnabled val="1"/>
        </dgm:presLayoutVars>
      </dgm:prSet>
      <dgm:spPr/>
    </dgm:pt>
    <dgm:pt modelId="{3D205815-C9EA-45F8-B993-97A88BDC8383}" type="pres">
      <dgm:prSet presAssocID="{7840B87C-3E77-49C2-A145-41C158487158}" presName="spaceBetweenRectangles" presStyleCnt="0"/>
      <dgm:spPr/>
    </dgm:pt>
    <dgm:pt modelId="{B6CC9AD5-0A6A-4231-8EC4-71A4596B8D35}" type="pres">
      <dgm:prSet presAssocID="{FA599895-9BF9-4D4A-BA39-CC95F57827BF}" presName="parentLin" presStyleCnt="0"/>
      <dgm:spPr/>
    </dgm:pt>
    <dgm:pt modelId="{9DDAE988-3CC9-4CEE-A9DD-C0B2EE9C5DCA}" type="pres">
      <dgm:prSet presAssocID="{FA599895-9BF9-4D4A-BA39-CC95F57827BF}" presName="parentLeftMargin" presStyleLbl="node1" presStyleIdx="0" presStyleCnt="5"/>
      <dgm:spPr/>
    </dgm:pt>
    <dgm:pt modelId="{2700E2BD-D0D1-48E2-BD8C-50589F5E9163}" type="pres">
      <dgm:prSet presAssocID="{FA599895-9BF9-4D4A-BA39-CC95F57827BF}" presName="parentText" presStyleLbl="node1" presStyleIdx="1" presStyleCnt="5">
        <dgm:presLayoutVars>
          <dgm:chMax val="0"/>
          <dgm:bulletEnabled val="1"/>
        </dgm:presLayoutVars>
      </dgm:prSet>
      <dgm:spPr/>
    </dgm:pt>
    <dgm:pt modelId="{AFC110E0-582C-4A6C-A403-6E7C7C65E7E1}" type="pres">
      <dgm:prSet presAssocID="{FA599895-9BF9-4D4A-BA39-CC95F57827BF}" presName="negativeSpace" presStyleCnt="0"/>
      <dgm:spPr/>
    </dgm:pt>
    <dgm:pt modelId="{539F5280-DD63-4BF2-84D8-A16ACB4E7875}" type="pres">
      <dgm:prSet presAssocID="{FA599895-9BF9-4D4A-BA39-CC95F57827BF}" presName="childText" presStyleLbl="conFgAcc1" presStyleIdx="1" presStyleCnt="5">
        <dgm:presLayoutVars>
          <dgm:bulletEnabled val="1"/>
        </dgm:presLayoutVars>
      </dgm:prSet>
      <dgm:spPr/>
    </dgm:pt>
    <dgm:pt modelId="{FBEC55F4-0991-40B0-86BD-C03C4D8A0F8A}" type="pres">
      <dgm:prSet presAssocID="{49D24764-8AA9-4177-B2DF-D9341CEB1E90}" presName="spaceBetweenRectangles" presStyleCnt="0"/>
      <dgm:spPr/>
    </dgm:pt>
    <dgm:pt modelId="{AC98B454-C736-426F-AE7B-67B8C2B656D2}" type="pres">
      <dgm:prSet presAssocID="{076FD6E0-FA2D-45D1-B8E7-67EDDE25941A}" presName="parentLin" presStyleCnt="0"/>
      <dgm:spPr/>
    </dgm:pt>
    <dgm:pt modelId="{719E8DF7-0B18-48E8-A6A6-B49753B6CCEB}" type="pres">
      <dgm:prSet presAssocID="{076FD6E0-FA2D-45D1-B8E7-67EDDE25941A}" presName="parentLeftMargin" presStyleLbl="node1" presStyleIdx="1" presStyleCnt="5"/>
      <dgm:spPr/>
    </dgm:pt>
    <dgm:pt modelId="{E8012D41-2F1F-4580-ADDF-E2AD4BC885C0}" type="pres">
      <dgm:prSet presAssocID="{076FD6E0-FA2D-45D1-B8E7-67EDDE25941A}" presName="parentText" presStyleLbl="node1" presStyleIdx="2" presStyleCnt="5">
        <dgm:presLayoutVars>
          <dgm:chMax val="0"/>
          <dgm:bulletEnabled val="1"/>
        </dgm:presLayoutVars>
      </dgm:prSet>
      <dgm:spPr/>
    </dgm:pt>
    <dgm:pt modelId="{7092FFF5-B4E4-4AC5-B17A-5399D6281325}" type="pres">
      <dgm:prSet presAssocID="{076FD6E0-FA2D-45D1-B8E7-67EDDE25941A}" presName="negativeSpace" presStyleCnt="0"/>
      <dgm:spPr/>
    </dgm:pt>
    <dgm:pt modelId="{B6281918-FF6A-42FB-9225-1606D09E2815}" type="pres">
      <dgm:prSet presAssocID="{076FD6E0-FA2D-45D1-B8E7-67EDDE25941A}" presName="childText" presStyleLbl="conFgAcc1" presStyleIdx="2" presStyleCnt="5">
        <dgm:presLayoutVars>
          <dgm:bulletEnabled val="1"/>
        </dgm:presLayoutVars>
      </dgm:prSet>
      <dgm:spPr/>
    </dgm:pt>
    <dgm:pt modelId="{789F0726-0A09-4DDD-BC8E-7D5DE78145ED}" type="pres">
      <dgm:prSet presAssocID="{9597959C-162A-4BC0-9DEA-E5468CE6A6F2}" presName="spaceBetweenRectangles" presStyleCnt="0"/>
      <dgm:spPr/>
    </dgm:pt>
    <dgm:pt modelId="{580F8DEA-416E-4E76-B283-8248D075FED3}" type="pres">
      <dgm:prSet presAssocID="{102D0BCE-9C47-4DBD-A1D4-8E03623ADBC9}" presName="parentLin" presStyleCnt="0"/>
      <dgm:spPr/>
    </dgm:pt>
    <dgm:pt modelId="{62CAB0DD-2473-4618-8291-84A53AF31D8D}" type="pres">
      <dgm:prSet presAssocID="{102D0BCE-9C47-4DBD-A1D4-8E03623ADBC9}" presName="parentLeftMargin" presStyleLbl="node1" presStyleIdx="2" presStyleCnt="5"/>
      <dgm:spPr/>
    </dgm:pt>
    <dgm:pt modelId="{B680AFD3-4160-4AC7-B772-BD20AAA12013}" type="pres">
      <dgm:prSet presAssocID="{102D0BCE-9C47-4DBD-A1D4-8E03623ADBC9}" presName="parentText" presStyleLbl="node1" presStyleIdx="3" presStyleCnt="5">
        <dgm:presLayoutVars>
          <dgm:chMax val="0"/>
          <dgm:bulletEnabled val="1"/>
        </dgm:presLayoutVars>
      </dgm:prSet>
      <dgm:spPr/>
    </dgm:pt>
    <dgm:pt modelId="{C2A928C8-129A-408E-8B93-949D22F5D0CF}" type="pres">
      <dgm:prSet presAssocID="{102D0BCE-9C47-4DBD-A1D4-8E03623ADBC9}" presName="negativeSpace" presStyleCnt="0"/>
      <dgm:spPr/>
    </dgm:pt>
    <dgm:pt modelId="{8964B641-ACD3-4955-BE18-AE8050E95C1A}" type="pres">
      <dgm:prSet presAssocID="{102D0BCE-9C47-4DBD-A1D4-8E03623ADBC9}" presName="childText" presStyleLbl="conFgAcc1" presStyleIdx="3" presStyleCnt="5">
        <dgm:presLayoutVars>
          <dgm:bulletEnabled val="1"/>
        </dgm:presLayoutVars>
      </dgm:prSet>
      <dgm:spPr/>
    </dgm:pt>
    <dgm:pt modelId="{49D5D703-57E1-41E1-B65F-1E1464A40EA6}" type="pres">
      <dgm:prSet presAssocID="{0217DB1B-B570-4801-9326-BCD3262DEF93}" presName="spaceBetweenRectangles" presStyleCnt="0"/>
      <dgm:spPr/>
    </dgm:pt>
    <dgm:pt modelId="{F33BA355-DCAB-41D3-AB21-1EBC63A81023}" type="pres">
      <dgm:prSet presAssocID="{304345E1-98EB-43C6-8CB6-ED0AF30BDA49}" presName="parentLin" presStyleCnt="0"/>
      <dgm:spPr/>
    </dgm:pt>
    <dgm:pt modelId="{85A6D8EA-9C92-4A11-AEBE-B03A91107342}" type="pres">
      <dgm:prSet presAssocID="{304345E1-98EB-43C6-8CB6-ED0AF30BDA49}" presName="parentLeftMargin" presStyleLbl="node1" presStyleIdx="3" presStyleCnt="5"/>
      <dgm:spPr/>
    </dgm:pt>
    <dgm:pt modelId="{B15CB6D9-8833-413C-8AA4-BA7153F782D0}" type="pres">
      <dgm:prSet presAssocID="{304345E1-98EB-43C6-8CB6-ED0AF30BDA49}" presName="parentText" presStyleLbl="node1" presStyleIdx="4" presStyleCnt="5">
        <dgm:presLayoutVars>
          <dgm:chMax val="0"/>
          <dgm:bulletEnabled val="1"/>
        </dgm:presLayoutVars>
      </dgm:prSet>
      <dgm:spPr/>
    </dgm:pt>
    <dgm:pt modelId="{429EF7DB-53AE-43DB-B7A9-3928448A6C59}" type="pres">
      <dgm:prSet presAssocID="{304345E1-98EB-43C6-8CB6-ED0AF30BDA49}" presName="negativeSpace" presStyleCnt="0"/>
      <dgm:spPr/>
    </dgm:pt>
    <dgm:pt modelId="{CF36B58E-A33E-422D-BB07-C73E4C613055}" type="pres">
      <dgm:prSet presAssocID="{304345E1-98EB-43C6-8CB6-ED0AF30BDA49}" presName="childText" presStyleLbl="conFgAcc1" presStyleIdx="4" presStyleCnt="5">
        <dgm:presLayoutVars>
          <dgm:bulletEnabled val="1"/>
        </dgm:presLayoutVars>
      </dgm:prSet>
      <dgm:spPr/>
    </dgm:pt>
  </dgm:ptLst>
  <dgm:cxnLst>
    <dgm:cxn modelId="{BCEC7F07-4984-4619-BD8F-2977131EC3B4}" srcId="{CEEC93A2-7708-42F1-8A07-4052E25FEDB0}" destId="{3E888DDB-29AA-4478-9AF2-70B508808198}" srcOrd="1" destOrd="0" parTransId="{08CDC4D7-2D3B-43AE-A957-59190883EDA7}" sibTransId="{CA635EF1-F141-48A4-8112-D3E9F376DDA3}"/>
    <dgm:cxn modelId="{91341013-26AA-444B-A627-09EE75DC4892}" type="presOf" srcId="{753EBA76-3429-4F6A-8281-B0289ED2252B}" destId="{539F5280-DD63-4BF2-84D8-A16ACB4E7875}" srcOrd="0" destOrd="1" presId="urn:microsoft.com/office/officeart/2005/8/layout/list1"/>
    <dgm:cxn modelId="{E8E2401C-4623-40D7-A7B1-54927C6A5708}" srcId="{534BD817-8641-413C-8355-968F20BAC627}" destId="{076FD6E0-FA2D-45D1-B8E7-67EDDE25941A}" srcOrd="2" destOrd="0" parTransId="{71B2587E-116D-4E57-A137-1E49F6CF02A9}" sibTransId="{9597959C-162A-4BC0-9DEA-E5468CE6A6F2}"/>
    <dgm:cxn modelId="{1ABC5F1D-5E14-441A-9A32-5BAADA03CF08}" type="presOf" srcId="{EE0949F1-A75C-47C6-92CC-AE4B906364EE}" destId="{B6281918-FF6A-42FB-9225-1606D09E2815}" srcOrd="0" destOrd="2" presId="urn:microsoft.com/office/officeart/2005/8/layout/list1"/>
    <dgm:cxn modelId="{DB3FD81E-B6DD-4F30-85EC-3A8F3D9E61F1}" type="presOf" srcId="{795D7700-1885-40A7-864C-82104E7C1DAD}" destId="{CF36B58E-A33E-422D-BB07-C73E4C613055}" srcOrd="0" destOrd="0" presId="urn:microsoft.com/office/officeart/2005/8/layout/list1"/>
    <dgm:cxn modelId="{50010422-3ADA-422C-8E20-BE7749832161}" type="presOf" srcId="{FA599895-9BF9-4D4A-BA39-CC95F57827BF}" destId="{9DDAE988-3CC9-4CEE-A9DD-C0B2EE9C5DCA}" srcOrd="0" destOrd="0" presId="urn:microsoft.com/office/officeart/2005/8/layout/list1"/>
    <dgm:cxn modelId="{31A06E25-F4A2-4883-BBAC-C6B10DD3EEEA}" type="presOf" srcId="{102D0BCE-9C47-4DBD-A1D4-8E03623ADBC9}" destId="{B680AFD3-4160-4AC7-B772-BD20AAA12013}" srcOrd="1" destOrd="0" presId="urn:microsoft.com/office/officeart/2005/8/layout/list1"/>
    <dgm:cxn modelId="{C7D30C38-BEF6-42A1-895F-AACA597EC75C}" type="presOf" srcId="{CEEC93A2-7708-42F1-8A07-4052E25FEDB0}" destId="{F2080186-AE5A-439F-A00A-96509EE7BCC3}" srcOrd="1" destOrd="0" presId="urn:microsoft.com/office/officeart/2005/8/layout/list1"/>
    <dgm:cxn modelId="{A333235F-83DF-456F-A3A3-3F4777DAEE0C}" srcId="{534BD817-8641-413C-8355-968F20BAC627}" destId="{FA599895-9BF9-4D4A-BA39-CC95F57827BF}" srcOrd="1" destOrd="0" parTransId="{6E574CE2-AE5F-4014-9EF3-84619594D78F}" sibTransId="{49D24764-8AA9-4177-B2DF-D9341CEB1E90}"/>
    <dgm:cxn modelId="{0686DF62-F897-47EF-80CF-10BCFA54F1B8}" srcId="{534BD817-8641-413C-8355-968F20BAC627}" destId="{304345E1-98EB-43C6-8CB6-ED0AF30BDA49}" srcOrd="4" destOrd="0" parTransId="{D0E6397F-EA53-4973-830D-E46FCA74E0D5}" sibTransId="{988DB69F-FF04-4EBC-A52B-39AF72FE977D}"/>
    <dgm:cxn modelId="{82C23E49-96C2-436F-B8DD-5BBF0FEBD2EE}" type="presOf" srcId="{277402F7-A532-4472-93AA-43B121DCC4B5}" destId="{8964B641-ACD3-4955-BE18-AE8050E95C1A}" srcOrd="0" destOrd="0" presId="urn:microsoft.com/office/officeart/2005/8/layout/list1"/>
    <dgm:cxn modelId="{1C94226C-2F03-43F7-84EE-AD7F2491C9E8}" type="presOf" srcId="{304345E1-98EB-43C6-8CB6-ED0AF30BDA49}" destId="{B15CB6D9-8833-413C-8AA4-BA7153F782D0}" srcOrd="1" destOrd="0" presId="urn:microsoft.com/office/officeart/2005/8/layout/list1"/>
    <dgm:cxn modelId="{E929086E-3E14-43DE-AD1A-F712238F15B0}" srcId="{534BD817-8641-413C-8355-968F20BAC627}" destId="{CEEC93A2-7708-42F1-8A07-4052E25FEDB0}" srcOrd="0" destOrd="0" parTransId="{0B4D74A2-9297-478C-83AB-8002B7B46AF1}" sibTransId="{7840B87C-3E77-49C2-A145-41C158487158}"/>
    <dgm:cxn modelId="{66732B71-B39A-4DDF-9381-502D827279F8}" type="presOf" srcId="{BA06D5BB-C1FC-497B-ADCA-15BB9069EBC3}" destId="{B6281918-FF6A-42FB-9225-1606D09E2815}" srcOrd="0" destOrd="0" presId="urn:microsoft.com/office/officeart/2005/8/layout/list1"/>
    <dgm:cxn modelId="{5389C573-CC5F-4F46-ACA2-81D685F61682}" type="presOf" srcId="{CEEC93A2-7708-42F1-8A07-4052E25FEDB0}" destId="{47A6CD18-9889-46A0-A1E6-472FF017EE36}" srcOrd="0" destOrd="0" presId="urn:microsoft.com/office/officeart/2005/8/layout/list1"/>
    <dgm:cxn modelId="{007B4756-9146-4B48-926D-E9A7D42C2E03}" srcId="{076FD6E0-FA2D-45D1-B8E7-67EDDE25941A}" destId="{BA06D5BB-C1FC-497B-ADCA-15BB9069EBC3}" srcOrd="0" destOrd="0" parTransId="{4A3948E4-19E7-4E1C-BFEA-AA68FC006C9C}" sibTransId="{E3C8225B-D7E4-48EC-92F5-F5C007A55E5B}"/>
    <dgm:cxn modelId="{16065282-643B-43F8-A25E-EDE77E5310BA}" type="presOf" srcId="{3E888DDB-29AA-4478-9AF2-70B508808198}" destId="{9CF634F4-3A0A-4FAA-82E5-FA6098BFE097}" srcOrd="0" destOrd="1" presId="urn:microsoft.com/office/officeart/2005/8/layout/list1"/>
    <dgm:cxn modelId="{7E37D886-175C-4C7C-9A97-D6ED9C04EE07}" type="presOf" srcId="{076FD6E0-FA2D-45D1-B8E7-67EDDE25941A}" destId="{E8012D41-2F1F-4580-ADDF-E2AD4BC885C0}" srcOrd="1" destOrd="0" presId="urn:microsoft.com/office/officeart/2005/8/layout/list1"/>
    <dgm:cxn modelId="{6206F088-1EBB-4221-BB0D-7602631CE2CF}" type="presOf" srcId="{35BAECCE-FA6E-4191-9B8E-A659CAEEEE04}" destId="{539F5280-DD63-4BF2-84D8-A16ACB4E7875}" srcOrd="0" destOrd="0" presId="urn:microsoft.com/office/officeart/2005/8/layout/list1"/>
    <dgm:cxn modelId="{A7B5AD8E-C20E-48CA-AEFB-61CEAB506C8A}" srcId="{CEEC93A2-7708-42F1-8A07-4052E25FEDB0}" destId="{42BE0214-3995-4988-A194-2560505AB8C7}" srcOrd="0" destOrd="0" parTransId="{AF80E230-2387-47AA-8AA3-B43DED7F8257}" sibTransId="{9F84FB70-80E5-45B2-9556-B79DDB7DFD0C}"/>
    <dgm:cxn modelId="{F7AE248F-2394-4CE3-966A-84A993ADAD0C}" srcId="{076FD6E0-FA2D-45D1-B8E7-67EDDE25941A}" destId="{FAFB89B7-2B76-4671-B43C-C3A4F8C38D24}" srcOrd="1" destOrd="0" parTransId="{76EABE43-4661-43D7-A971-26DEB4CC2938}" sibTransId="{24DFBC59-3BD9-4B98-84C9-CA8964979349}"/>
    <dgm:cxn modelId="{9A87CC90-279D-453A-A0DB-AE452B5AD9E0}" type="presOf" srcId="{076FD6E0-FA2D-45D1-B8E7-67EDDE25941A}" destId="{719E8DF7-0B18-48E8-A6A6-B49753B6CCEB}" srcOrd="0" destOrd="0" presId="urn:microsoft.com/office/officeart/2005/8/layout/list1"/>
    <dgm:cxn modelId="{9C9B1E91-767F-4950-A4B1-8F18844C3BB4}" srcId="{304345E1-98EB-43C6-8CB6-ED0AF30BDA49}" destId="{795D7700-1885-40A7-864C-82104E7C1DAD}" srcOrd="0" destOrd="0" parTransId="{104ACD83-57EC-45A7-AAFD-915D9E1A8387}" sibTransId="{934DEDBE-86BC-4FCA-B645-239DAEC24091}"/>
    <dgm:cxn modelId="{C65E1DA7-B342-4ABC-8814-DC85263BC8AC}" type="presOf" srcId="{42BE0214-3995-4988-A194-2560505AB8C7}" destId="{9CF634F4-3A0A-4FAA-82E5-FA6098BFE097}" srcOrd="0" destOrd="0" presId="urn:microsoft.com/office/officeart/2005/8/layout/list1"/>
    <dgm:cxn modelId="{1464F0C6-20DC-43E1-B87C-734E192AC96A}" srcId="{102D0BCE-9C47-4DBD-A1D4-8E03623ADBC9}" destId="{277402F7-A532-4472-93AA-43B121DCC4B5}" srcOrd="0" destOrd="0" parTransId="{651B27BE-5862-46DD-88F2-FA0CC0ACD5E9}" sibTransId="{789AC6B7-A77C-4897-9E4E-CFB21292952C}"/>
    <dgm:cxn modelId="{7C7D66D1-F567-43C2-A210-6E63F9906A4F}" type="presOf" srcId="{534BD817-8641-413C-8355-968F20BAC627}" destId="{69A80A4D-E99C-4120-BEF7-E7B7702D54AB}" srcOrd="0" destOrd="0" presId="urn:microsoft.com/office/officeart/2005/8/layout/list1"/>
    <dgm:cxn modelId="{3EAEE1D2-34E0-416F-85B0-277DB52E7E87}" srcId="{534BD817-8641-413C-8355-968F20BAC627}" destId="{102D0BCE-9C47-4DBD-A1D4-8E03623ADBC9}" srcOrd="3" destOrd="0" parTransId="{CC370BBB-B03A-4514-BD52-D6C454E3E673}" sibTransId="{0217DB1B-B570-4801-9326-BCD3262DEF93}"/>
    <dgm:cxn modelId="{0567E3D6-9DB3-4E3C-B346-B81F6910561B}" type="presOf" srcId="{FAFB89B7-2B76-4671-B43C-C3A4F8C38D24}" destId="{B6281918-FF6A-42FB-9225-1606D09E2815}" srcOrd="0" destOrd="1" presId="urn:microsoft.com/office/officeart/2005/8/layout/list1"/>
    <dgm:cxn modelId="{F41A6DD8-1BC7-4ABF-BE72-ACE02D2471C6}" srcId="{FA599895-9BF9-4D4A-BA39-CC95F57827BF}" destId="{753EBA76-3429-4F6A-8281-B0289ED2252B}" srcOrd="1" destOrd="0" parTransId="{2DAD5147-9798-4972-80AD-5A100679A9BF}" sibTransId="{3B8A4402-39C8-4F8C-B068-A092219B0C18}"/>
    <dgm:cxn modelId="{2BDCB6E0-FBA3-4457-9F5D-BDE91D252AD7}" type="presOf" srcId="{102D0BCE-9C47-4DBD-A1D4-8E03623ADBC9}" destId="{62CAB0DD-2473-4618-8291-84A53AF31D8D}" srcOrd="0" destOrd="0" presId="urn:microsoft.com/office/officeart/2005/8/layout/list1"/>
    <dgm:cxn modelId="{94AB6FEC-18E8-4BEA-98DD-17A69CB8D06F}" type="presOf" srcId="{FA599895-9BF9-4D4A-BA39-CC95F57827BF}" destId="{2700E2BD-D0D1-48E2-BD8C-50589F5E9163}" srcOrd="1" destOrd="0" presId="urn:microsoft.com/office/officeart/2005/8/layout/list1"/>
    <dgm:cxn modelId="{BA352CED-87FE-448F-876C-835B314AE87F}" srcId="{FA599895-9BF9-4D4A-BA39-CC95F57827BF}" destId="{35BAECCE-FA6E-4191-9B8E-A659CAEEEE04}" srcOrd="0" destOrd="0" parTransId="{19E6576D-5373-4111-BC21-1CFA44DD0899}" sibTransId="{10BA9BE0-CC64-406F-8950-163F8AE277F6}"/>
    <dgm:cxn modelId="{43FB41F1-5568-45E9-982B-BD5A5E6FC764}" srcId="{076FD6E0-FA2D-45D1-B8E7-67EDDE25941A}" destId="{EE0949F1-A75C-47C6-92CC-AE4B906364EE}" srcOrd="2" destOrd="0" parTransId="{A1A6211C-EF78-4E5B-B3C5-39E62CB88B2B}" sibTransId="{D69BE1B9-5239-4D67-BD67-10A14FCB9593}"/>
    <dgm:cxn modelId="{967F27FD-0AF8-426B-8BBE-510BEBEBE8EE}" type="presOf" srcId="{304345E1-98EB-43C6-8CB6-ED0AF30BDA49}" destId="{85A6D8EA-9C92-4A11-AEBE-B03A91107342}" srcOrd="0" destOrd="0" presId="urn:microsoft.com/office/officeart/2005/8/layout/list1"/>
    <dgm:cxn modelId="{A2EE47B6-6D4C-4598-AA46-6BB0FAB0569F}" type="presParOf" srcId="{69A80A4D-E99C-4120-BEF7-E7B7702D54AB}" destId="{A21817D4-BF46-49EF-A446-CA444BBAD764}" srcOrd="0" destOrd="0" presId="urn:microsoft.com/office/officeart/2005/8/layout/list1"/>
    <dgm:cxn modelId="{25295E82-9903-4260-904A-27BD642435C7}" type="presParOf" srcId="{A21817D4-BF46-49EF-A446-CA444BBAD764}" destId="{47A6CD18-9889-46A0-A1E6-472FF017EE36}" srcOrd="0" destOrd="0" presId="urn:microsoft.com/office/officeart/2005/8/layout/list1"/>
    <dgm:cxn modelId="{F505992B-FC78-4E32-8952-09A527887E40}" type="presParOf" srcId="{A21817D4-BF46-49EF-A446-CA444BBAD764}" destId="{F2080186-AE5A-439F-A00A-96509EE7BCC3}" srcOrd="1" destOrd="0" presId="urn:microsoft.com/office/officeart/2005/8/layout/list1"/>
    <dgm:cxn modelId="{8D9EBB11-E6EB-442E-9D2E-E5E4E143ACF9}" type="presParOf" srcId="{69A80A4D-E99C-4120-BEF7-E7B7702D54AB}" destId="{95B708D8-2C39-43A3-8D50-07151A0CDCF2}" srcOrd="1" destOrd="0" presId="urn:microsoft.com/office/officeart/2005/8/layout/list1"/>
    <dgm:cxn modelId="{87A22B1C-885F-4D17-9EED-13CB74786E5D}" type="presParOf" srcId="{69A80A4D-E99C-4120-BEF7-E7B7702D54AB}" destId="{9CF634F4-3A0A-4FAA-82E5-FA6098BFE097}" srcOrd="2" destOrd="0" presId="urn:microsoft.com/office/officeart/2005/8/layout/list1"/>
    <dgm:cxn modelId="{4310BD37-926D-4985-861D-308452A72FF6}" type="presParOf" srcId="{69A80A4D-E99C-4120-BEF7-E7B7702D54AB}" destId="{3D205815-C9EA-45F8-B993-97A88BDC8383}" srcOrd="3" destOrd="0" presId="urn:microsoft.com/office/officeart/2005/8/layout/list1"/>
    <dgm:cxn modelId="{E836B106-6194-4898-A1F7-573AC05946A1}" type="presParOf" srcId="{69A80A4D-E99C-4120-BEF7-E7B7702D54AB}" destId="{B6CC9AD5-0A6A-4231-8EC4-71A4596B8D35}" srcOrd="4" destOrd="0" presId="urn:microsoft.com/office/officeart/2005/8/layout/list1"/>
    <dgm:cxn modelId="{E476DCFA-BD42-4EE8-9AE4-2702CAF83E88}" type="presParOf" srcId="{B6CC9AD5-0A6A-4231-8EC4-71A4596B8D35}" destId="{9DDAE988-3CC9-4CEE-A9DD-C0B2EE9C5DCA}" srcOrd="0" destOrd="0" presId="urn:microsoft.com/office/officeart/2005/8/layout/list1"/>
    <dgm:cxn modelId="{C206EBA2-41EB-4760-8204-4AE135452F84}" type="presParOf" srcId="{B6CC9AD5-0A6A-4231-8EC4-71A4596B8D35}" destId="{2700E2BD-D0D1-48E2-BD8C-50589F5E9163}" srcOrd="1" destOrd="0" presId="urn:microsoft.com/office/officeart/2005/8/layout/list1"/>
    <dgm:cxn modelId="{6CD10967-C76D-4862-8F3F-2E47FCD5BB40}" type="presParOf" srcId="{69A80A4D-E99C-4120-BEF7-E7B7702D54AB}" destId="{AFC110E0-582C-4A6C-A403-6E7C7C65E7E1}" srcOrd="5" destOrd="0" presId="urn:microsoft.com/office/officeart/2005/8/layout/list1"/>
    <dgm:cxn modelId="{A0281242-CD71-4274-8681-A9C8E0217572}" type="presParOf" srcId="{69A80A4D-E99C-4120-BEF7-E7B7702D54AB}" destId="{539F5280-DD63-4BF2-84D8-A16ACB4E7875}" srcOrd="6" destOrd="0" presId="urn:microsoft.com/office/officeart/2005/8/layout/list1"/>
    <dgm:cxn modelId="{9F79D18B-CA56-4780-9AD1-7DDA5F071775}" type="presParOf" srcId="{69A80A4D-E99C-4120-BEF7-E7B7702D54AB}" destId="{FBEC55F4-0991-40B0-86BD-C03C4D8A0F8A}" srcOrd="7" destOrd="0" presId="urn:microsoft.com/office/officeart/2005/8/layout/list1"/>
    <dgm:cxn modelId="{65178502-4143-4A1E-BA02-B1F8105A05D1}" type="presParOf" srcId="{69A80A4D-E99C-4120-BEF7-E7B7702D54AB}" destId="{AC98B454-C736-426F-AE7B-67B8C2B656D2}" srcOrd="8" destOrd="0" presId="urn:microsoft.com/office/officeart/2005/8/layout/list1"/>
    <dgm:cxn modelId="{B39A8C74-6303-4ECC-B9DE-1AB97B010E94}" type="presParOf" srcId="{AC98B454-C736-426F-AE7B-67B8C2B656D2}" destId="{719E8DF7-0B18-48E8-A6A6-B49753B6CCEB}" srcOrd="0" destOrd="0" presId="urn:microsoft.com/office/officeart/2005/8/layout/list1"/>
    <dgm:cxn modelId="{55A38B88-1621-4DBE-A447-39246275B904}" type="presParOf" srcId="{AC98B454-C736-426F-AE7B-67B8C2B656D2}" destId="{E8012D41-2F1F-4580-ADDF-E2AD4BC885C0}" srcOrd="1" destOrd="0" presId="urn:microsoft.com/office/officeart/2005/8/layout/list1"/>
    <dgm:cxn modelId="{EF1F6DF2-EDBF-4EA4-830A-CF87F5337B7A}" type="presParOf" srcId="{69A80A4D-E99C-4120-BEF7-E7B7702D54AB}" destId="{7092FFF5-B4E4-4AC5-B17A-5399D6281325}" srcOrd="9" destOrd="0" presId="urn:microsoft.com/office/officeart/2005/8/layout/list1"/>
    <dgm:cxn modelId="{EF030881-51FC-41C5-8CEE-09EBA06151E2}" type="presParOf" srcId="{69A80A4D-E99C-4120-BEF7-E7B7702D54AB}" destId="{B6281918-FF6A-42FB-9225-1606D09E2815}" srcOrd="10" destOrd="0" presId="urn:microsoft.com/office/officeart/2005/8/layout/list1"/>
    <dgm:cxn modelId="{8A3697A3-DFB1-49A9-AE7A-F0BBF9F5EEBB}" type="presParOf" srcId="{69A80A4D-E99C-4120-BEF7-E7B7702D54AB}" destId="{789F0726-0A09-4DDD-BC8E-7D5DE78145ED}" srcOrd="11" destOrd="0" presId="urn:microsoft.com/office/officeart/2005/8/layout/list1"/>
    <dgm:cxn modelId="{EA82AF2B-83A7-4F1E-B5B8-ABE5F0475D5D}" type="presParOf" srcId="{69A80A4D-E99C-4120-BEF7-E7B7702D54AB}" destId="{580F8DEA-416E-4E76-B283-8248D075FED3}" srcOrd="12" destOrd="0" presId="urn:microsoft.com/office/officeart/2005/8/layout/list1"/>
    <dgm:cxn modelId="{2FC67EBE-601C-4AA1-A6F5-D2EB4382EE63}" type="presParOf" srcId="{580F8DEA-416E-4E76-B283-8248D075FED3}" destId="{62CAB0DD-2473-4618-8291-84A53AF31D8D}" srcOrd="0" destOrd="0" presId="urn:microsoft.com/office/officeart/2005/8/layout/list1"/>
    <dgm:cxn modelId="{CD62AB23-56AB-4416-B7A8-D502C5C814B2}" type="presParOf" srcId="{580F8DEA-416E-4E76-B283-8248D075FED3}" destId="{B680AFD3-4160-4AC7-B772-BD20AAA12013}" srcOrd="1" destOrd="0" presId="urn:microsoft.com/office/officeart/2005/8/layout/list1"/>
    <dgm:cxn modelId="{D515B5C2-3D1F-48E8-BC37-77A8EDC50D0E}" type="presParOf" srcId="{69A80A4D-E99C-4120-BEF7-E7B7702D54AB}" destId="{C2A928C8-129A-408E-8B93-949D22F5D0CF}" srcOrd="13" destOrd="0" presId="urn:microsoft.com/office/officeart/2005/8/layout/list1"/>
    <dgm:cxn modelId="{73B47A9C-6BD8-4669-B996-BFB4392654A7}" type="presParOf" srcId="{69A80A4D-E99C-4120-BEF7-E7B7702D54AB}" destId="{8964B641-ACD3-4955-BE18-AE8050E95C1A}" srcOrd="14" destOrd="0" presId="urn:microsoft.com/office/officeart/2005/8/layout/list1"/>
    <dgm:cxn modelId="{943CDE62-2B9D-4EB7-BEC7-E200297A5F0D}" type="presParOf" srcId="{69A80A4D-E99C-4120-BEF7-E7B7702D54AB}" destId="{49D5D703-57E1-41E1-B65F-1E1464A40EA6}" srcOrd="15" destOrd="0" presId="urn:microsoft.com/office/officeart/2005/8/layout/list1"/>
    <dgm:cxn modelId="{234B111C-54CF-4189-BB2E-7F8743B822C7}" type="presParOf" srcId="{69A80A4D-E99C-4120-BEF7-E7B7702D54AB}" destId="{F33BA355-DCAB-41D3-AB21-1EBC63A81023}" srcOrd="16" destOrd="0" presId="urn:microsoft.com/office/officeart/2005/8/layout/list1"/>
    <dgm:cxn modelId="{7EB46B15-6E34-4B94-AAF7-C17B82C386E3}" type="presParOf" srcId="{F33BA355-DCAB-41D3-AB21-1EBC63A81023}" destId="{85A6D8EA-9C92-4A11-AEBE-B03A91107342}" srcOrd="0" destOrd="0" presId="urn:microsoft.com/office/officeart/2005/8/layout/list1"/>
    <dgm:cxn modelId="{77CCECE2-B522-4C06-ADD0-482D58A15B1F}" type="presParOf" srcId="{F33BA355-DCAB-41D3-AB21-1EBC63A81023}" destId="{B15CB6D9-8833-413C-8AA4-BA7153F782D0}" srcOrd="1" destOrd="0" presId="urn:microsoft.com/office/officeart/2005/8/layout/list1"/>
    <dgm:cxn modelId="{F3B7648C-2C62-475B-9FC9-ADA2859C23F5}" type="presParOf" srcId="{69A80A4D-E99C-4120-BEF7-E7B7702D54AB}" destId="{429EF7DB-53AE-43DB-B7A9-3928448A6C59}" srcOrd="17" destOrd="0" presId="urn:microsoft.com/office/officeart/2005/8/layout/list1"/>
    <dgm:cxn modelId="{0231C8FE-E789-4B4A-9001-CC7D19C4AA21}" type="presParOf" srcId="{69A80A4D-E99C-4120-BEF7-E7B7702D54AB}" destId="{CF36B58E-A33E-422D-BB07-C73E4C613055}"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45CD84-0D46-4DF2-B749-59FD72BE10B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D8B325F8-B140-438F-9E18-DA2B6F96D4FE}">
      <dgm:prSet/>
      <dgm:spPr/>
      <dgm:t>
        <a:bodyPr/>
        <a:lstStyle/>
        <a:p>
          <a:r>
            <a:rPr lang="en-US" b="1"/>
            <a:t>Altered Health seeking behaviours</a:t>
          </a:r>
          <a:endParaRPr lang="en-US"/>
        </a:p>
      </dgm:t>
    </dgm:pt>
    <dgm:pt modelId="{F117CE03-8839-44B8-9E87-B2FBAE163D6A}" type="parTrans" cxnId="{1488B955-C405-4AE2-81DF-8790DFD8FFE1}">
      <dgm:prSet/>
      <dgm:spPr/>
      <dgm:t>
        <a:bodyPr/>
        <a:lstStyle/>
        <a:p>
          <a:endParaRPr lang="en-US"/>
        </a:p>
      </dgm:t>
    </dgm:pt>
    <dgm:pt modelId="{62712F10-F98F-47A6-9548-3DD85CD1E44B}" type="sibTrans" cxnId="{1488B955-C405-4AE2-81DF-8790DFD8FFE1}">
      <dgm:prSet/>
      <dgm:spPr/>
      <dgm:t>
        <a:bodyPr/>
        <a:lstStyle/>
        <a:p>
          <a:endParaRPr lang="en-US"/>
        </a:p>
      </dgm:t>
    </dgm:pt>
    <dgm:pt modelId="{EA74FF78-A439-4FAF-8E0B-0F624CE8A316}">
      <dgm:prSet/>
      <dgm:spPr/>
      <dgm:t>
        <a:bodyPr/>
        <a:lstStyle/>
        <a:p>
          <a:r>
            <a:rPr lang="en-US"/>
            <a:t>Avoidance of care due to lack of trust</a:t>
          </a:r>
        </a:p>
      </dgm:t>
    </dgm:pt>
    <dgm:pt modelId="{A52F6262-476B-44F0-9FDA-C34CF91D186B}" type="parTrans" cxnId="{F59A80FD-263A-44E5-849A-25973C4323D9}">
      <dgm:prSet/>
      <dgm:spPr/>
      <dgm:t>
        <a:bodyPr/>
        <a:lstStyle/>
        <a:p>
          <a:endParaRPr lang="en-US"/>
        </a:p>
      </dgm:t>
    </dgm:pt>
    <dgm:pt modelId="{AA8E4F02-CFD5-4104-B9A3-8A32C61B5DA9}" type="sibTrans" cxnId="{F59A80FD-263A-44E5-849A-25973C4323D9}">
      <dgm:prSet/>
      <dgm:spPr/>
      <dgm:t>
        <a:bodyPr/>
        <a:lstStyle/>
        <a:p>
          <a:endParaRPr lang="en-US"/>
        </a:p>
      </dgm:t>
    </dgm:pt>
    <dgm:pt modelId="{DDE74B8B-9721-4994-86D7-8CFE14C1E8FE}">
      <dgm:prSet/>
      <dgm:spPr/>
      <dgm:t>
        <a:bodyPr/>
        <a:lstStyle/>
        <a:p>
          <a:r>
            <a:rPr lang="en-US"/>
            <a:t>Consequence of Disbelief in symptoms</a:t>
          </a:r>
        </a:p>
      </dgm:t>
    </dgm:pt>
    <dgm:pt modelId="{CE5E62F5-199B-4FF0-A3AB-BC95E2DE0D11}" type="parTrans" cxnId="{E0C5EE34-E310-4098-AA74-A3B9D8DC78F2}">
      <dgm:prSet/>
      <dgm:spPr/>
      <dgm:t>
        <a:bodyPr/>
        <a:lstStyle/>
        <a:p>
          <a:endParaRPr lang="en-US"/>
        </a:p>
      </dgm:t>
    </dgm:pt>
    <dgm:pt modelId="{4F8A9004-3D20-4C8B-9771-2203CFC2FBD9}" type="sibTrans" cxnId="{E0C5EE34-E310-4098-AA74-A3B9D8DC78F2}">
      <dgm:prSet/>
      <dgm:spPr/>
      <dgm:t>
        <a:bodyPr/>
        <a:lstStyle/>
        <a:p>
          <a:endParaRPr lang="en-US"/>
        </a:p>
      </dgm:t>
    </dgm:pt>
    <dgm:pt modelId="{CE56C300-ACA0-48D2-AE15-33E926A222E5}">
      <dgm:prSet/>
      <dgm:spPr/>
      <dgm:t>
        <a:bodyPr/>
        <a:lstStyle/>
        <a:p>
          <a:r>
            <a:rPr lang="en-US" b="1"/>
            <a:t>Misdiagnosed</a:t>
          </a:r>
          <a:r>
            <a:rPr lang="en-US"/>
            <a:t>  (</a:t>
          </a:r>
          <a:r>
            <a:rPr lang="en-US" err="1"/>
            <a:t>Westergard</a:t>
          </a:r>
          <a:r>
            <a:rPr lang="en-US"/>
            <a:t>, 2019)</a:t>
          </a:r>
        </a:p>
      </dgm:t>
    </dgm:pt>
    <dgm:pt modelId="{824E082D-C5E9-4090-A07B-E2FDB13D0C59}" type="parTrans" cxnId="{5B13EDF5-5E7B-4FE4-877F-EAD266689E52}">
      <dgm:prSet/>
      <dgm:spPr/>
      <dgm:t>
        <a:bodyPr/>
        <a:lstStyle/>
        <a:p>
          <a:endParaRPr lang="en-US"/>
        </a:p>
      </dgm:t>
    </dgm:pt>
    <dgm:pt modelId="{7021F640-7DBB-4DF1-9AF8-591D77693EBE}" type="sibTrans" cxnId="{5B13EDF5-5E7B-4FE4-877F-EAD266689E52}">
      <dgm:prSet/>
      <dgm:spPr/>
      <dgm:t>
        <a:bodyPr/>
        <a:lstStyle/>
        <a:p>
          <a:endParaRPr lang="en-US"/>
        </a:p>
      </dgm:t>
    </dgm:pt>
    <dgm:pt modelId="{9616E340-D4B5-479B-85F6-F75540FD2FB5}">
      <dgm:prSet/>
      <dgm:spPr/>
      <dgm:t>
        <a:bodyPr/>
        <a:lstStyle/>
        <a:p>
          <a:r>
            <a:rPr lang="en-US"/>
            <a:t>AMI – 7x less likely to be correctly diagnosed</a:t>
          </a:r>
        </a:p>
      </dgm:t>
    </dgm:pt>
    <dgm:pt modelId="{18F525E8-444E-4606-8DFA-55D2F746A182}" type="parTrans" cxnId="{E5F40A75-88EC-4CD3-A727-F6155187316D}">
      <dgm:prSet/>
      <dgm:spPr/>
      <dgm:t>
        <a:bodyPr/>
        <a:lstStyle/>
        <a:p>
          <a:endParaRPr lang="en-US"/>
        </a:p>
      </dgm:t>
    </dgm:pt>
    <dgm:pt modelId="{8262CFDC-9462-4E3A-94E8-0DB823D60F8A}" type="sibTrans" cxnId="{E5F40A75-88EC-4CD3-A727-F6155187316D}">
      <dgm:prSet/>
      <dgm:spPr/>
      <dgm:t>
        <a:bodyPr/>
        <a:lstStyle/>
        <a:p>
          <a:endParaRPr lang="en-US"/>
        </a:p>
      </dgm:t>
    </dgm:pt>
    <dgm:pt modelId="{3509176C-0B7C-4282-8538-BDB99D662A84}">
      <dgm:prSet/>
      <dgm:spPr/>
      <dgm:t>
        <a:bodyPr/>
        <a:lstStyle/>
        <a:p>
          <a:r>
            <a:rPr lang="en-US"/>
            <a:t>RA – lag to diagnosis – waited 7 weeks longer than men</a:t>
          </a:r>
        </a:p>
      </dgm:t>
    </dgm:pt>
    <dgm:pt modelId="{257945BB-57D9-4824-B068-006BCE4FA07E}" type="parTrans" cxnId="{6D11B074-A0B4-4FB2-9F52-979191E7C925}">
      <dgm:prSet/>
      <dgm:spPr/>
      <dgm:t>
        <a:bodyPr/>
        <a:lstStyle/>
        <a:p>
          <a:endParaRPr lang="en-US"/>
        </a:p>
      </dgm:t>
    </dgm:pt>
    <dgm:pt modelId="{75B36976-8C08-4490-ACE6-E28A5543E150}" type="sibTrans" cxnId="{6D11B074-A0B4-4FB2-9F52-979191E7C925}">
      <dgm:prSet/>
      <dgm:spPr/>
      <dgm:t>
        <a:bodyPr/>
        <a:lstStyle/>
        <a:p>
          <a:endParaRPr lang="en-US"/>
        </a:p>
      </dgm:t>
    </dgm:pt>
    <dgm:pt modelId="{762FB72C-996E-4E30-8C61-D22633F381C8}">
      <dgm:prSet/>
      <dgm:spPr/>
      <dgm:t>
        <a:bodyPr/>
        <a:lstStyle/>
        <a:p>
          <a:r>
            <a:rPr lang="en-US" b="1"/>
            <a:t>Slower admission to ICU </a:t>
          </a:r>
          <a:r>
            <a:rPr lang="en-US"/>
            <a:t>(Lat, 2021)</a:t>
          </a:r>
        </a:p>
      </dgm:t>
    </dgm:pt>
    <dgm:pt modelId="{EC851B45-54BC-4EBD-B891-368248E8D7E6}" type="parTrans" cxnId="{B9D542D7-30FD-4A15-8145-F8DAACF2E725}">
      <dgm:prSet/>
      <dgm:spPr/>
      <dgm:t>
        <a:bodyPr/>
        <a:lstStyle/>
        <a:p>
          <a:endParaRPr lang="en-US"/>
        </a:p>
      </dgm:t>
    </dgm:pt>
    <dgm:pt modelId="{8D0FCE56-26A1-4C00-8009-2663A2E6F22C}" type="sibTrans" cxnId="{B9D542D7-30FD-4A15-8145-F8DAACF2E725}">
      <dgm:prSet/>
      <dgm:spPr/>
      <dgm:t>
        <a:bodyPr/>
        <a:lstStyle/>
        <a:p>
          <a:endParaRPr lang="en-US"/>
        </a:p>
      </dgm:t>
    </dgm:pt>
    <dgm:pt modelId="{023CB961-133A-4827-AF56-D007DB17330E}">
      <dgm:prSet/>
      <dgm:spPr/>
      <dgm:t>
        <a:bodyPr/>
        <a:lstStyle/>
        <a:p>
          <a:r>
            <a:rPr lang="en-US" b="1" i="0" baseline="0"/>
            <a:t>Delayed Diagnosis</a:t>
          </a:r>
          <a:endParaRPr lang="en-US" b="1"/>
        </a:p>
      </dgm:t>
    </dgm:pt>
    <dgm:pt modelId="{8F42476C-2D7A-4F95-9C26-3CBAAAFF778D}" type="parTrans" cxnId="{1AB639D7-4C0D-407A-9D93-EF36418561E7}">
      <dgm:prSet/>
      <dgm:spPr/>
      <dgm:t>
        <a:bodyPr/>
        <a:lstStyle/>
        <a:p>
          <a:endParaRPr lang="en-US"/>
        </a:p>
      </dgm:t>
    </dgm:pt>
    <dgm:pt modelId="{90C917DD-3414-41AB-A09C-8DAFD6F0E2E0}" type="sibTrans" cxnId="{1AB639D7-4C0D-407A-9D93-EF36418561E7}">
      <dgm:prSet/>
      <dgm:spPr/>
      <dgm:t>
        <a:bodyPr/>
        <a:lstStyle/>
        <a:p>
          <a:endParaRPr lang="en-US"/>
        </a:p>
      </dgm:t>
    </dgm:pt>
    <dgm:pt modelId="{913FBA21-491C-4D08-9544-93317744832E}">
      <dgm:prSet/>
      <dgm:spPr/>
      <dgm:t>
        <a:bodyPr/>
        <a:lstStyle/>
        <a:p>
          <a:r>
            <a:rPr lang="en-US"/>
            <a:t>E.g. </a:t>
          </a:r>
          <a:r>
            <a:rPr lang="en-US" b="0" i="0" baseline="0"/>
            <a:t>Female gender is independent risk factor for delayed referral and diagnosis of bladder and renal cancer.(</a:t>
          </a:r>
          <a:r>
            <a:rPr lang="en-US" b="0" i="0" baseline="0" err="1"/>
            <a:t>Lyratzopoloulus</a:t>
          </a:r>
          <a:r>
            <a:rPr lang="en-US" b="0" i="0" baseline="0"/>
            <a:t>, 2013) </a:t>
          </a:r>
          <a:endParaRPr lang="en-US"/>
        </a:p>
      </dgm:t>
    </dgm:pt>
    <dgm:pt modelId="{85E42752-DEFB-45EE-9161-86264FB47B95}" type="parTrans" cxnId="{95B37247-61DD-452A-96FD-0FDBF47F7170}">
      <dgm:prSet/>
      <dgm:spPr/>
      <dgm:t>
        <a:bodyPr/>
        <a:lstStyle/>
        <a:p>
          <a:endParaRPr lang="en-US"/>
        </a:p>
      </dgm:t>
    </dgm:pt>
    <dgm:pt modelId="{3D8799E0-732E-49F8-8C9A-4C4F62137CE8}" type="sibTrans" cxnId="{95B37247-61DD-452A-96FD-0FDBF47F7170}">
      <dgm:prSet/>
      <dgm:spPr/>
      <dgm:t>
        <a:bodyPr/>
        <a:lstStyle/>
        <a:p>
          <a:endParaRPr lang="en-US"/>
        </a:p>
      </dgm:t>
    </dgm:pt>
    <dgm:pt modelId="{FCEF04DC-68A9-41C6-9A1C-E843B3149EFC}">
      <dgm:prSet/>
      <dgm:spPr/>
      <dgm:t>
        <a:bodyPr/>
        <a:lstStyle/>
        <a:p>
          <a:r>
            <a:rPr lang="en-US" b="0" i="0"/>
            <a:t>a study </a:t>
          </a:r>
          <a:r>
            <a:rPr lang="en-US" b="0" i="0" err="1"/>
            <a:t>analysing</a:t>
          </a:r>
          <a:r>
            <a:rPr lang="en-US" b="0" i="0"/>
            <a:t> health data for almost 7 million men and women in the Danish healthcare system over a 21-year period, and showing that women were diagnosed later than men in more than 700 diseases </a:t>
          </a:r>
          <a:endParaRPr lang="en-US"/>
        </a:p>
      </dgm:t>
    </dgm:pt>
    <dgm:pt modelId="{4788643E-80FF-46F0-9FCE-40482BA50B2C}" type="parTrans" cxnId="{F272B2FD-8805-4F6F-9F79-5328C139CA1E}">
      <dgm:prSet/>
      <dgm:spPr/>
      <dgm:t>
        <a:bodyPr/>
        <a:lstStyle/>
        <a:p>
          <a:endParaRPr lang="en-US"/>
        </a:p>
      </dgm:t>
    </dgm:pt>
    <dgm:pt modelId="{6783DEC4-84DB-42E1-8736-30431D799B79}" type="sibTrans" cxnId="{F272B2FD-8805-4F6F-9F79-5328C139CA1E}">
      <dgm:prSet/>
      <dgm:spPr/>
      <dgm:t>
        <a:bodyPr/>
        <a:lstStyle/>
        <a:p>
          <a:endParaRPr lang="en-US"/>
        </a:p>
      </dgm:t>
    </dgm:pt>
    <dgm:pt modelId="{840E6A6E-4E74-4412-8A7F-DD63D52C97F1}" type="pres">
      <dgm:prSet presAssocID="{8145CD84-0D46-4DF2-B749-59FD72BE10BD}" presName="linear" presStyleCnt="0">
        <dgm:presLayoutVars>
          <dgm:dir/>
          <dgm:animLvl val="lvl"/>
          <dgm:resizeHandles val="exact"/>
        </dgm:presLayoutVars>
      </dgm:prSet>
      <dgm:spPr/>
    </dgm:pt>
    <dgm:pt modelId="{09956135-0C29-4C14-BB2E-3B4E2E799349}" type="pres">
      <dgm:prSet presAssocID="{D8B325F8-B140-438F-9E18-DA2B6F96D4FE}" presName="parentLin" presStyleCnt="0"/>
      <dgm:spPr/>
    </dgm:pt>
    <dgm:pt modelId="{0EC27770-2B01-4F20-BF10-E1EE8ED777CF}" type="pres">
      <dgm:prSet presAssocID="{D8B325F8-B140-438F-9E18-DA2B6F96D4FE}" presName="parentLeftMargin" presStyleLbl="node1" presStyleIdx="0" presStyleCnt="4"/>
      <dgm:spPr/>
    </dgm:pt>
    <dgm:pt modelId="{0A6520FF-7769-4B76-BDE0-DBB4E6B6F791}" type="pres">
      <dgm:prSet presAssocID="{D8B325F8-B140-438F-9E18-DA2B6F96D4FE}" presName="parentText" presStyleLbl="node1" presStyleIdx="0" presStyleCnt="4">
        <dgm:presLayoutVars>
          <dgm:chMax val="0"/>
          <dgm:bulletEnabled val="1"/>
        </dgm:presLayoutVars>
      </dgm:prSet>
      <dgm:spPr/>
    </dgm:pt>
    <dgm:pt modelId="{44287D6D-6EE5-47EB-943E-5EDDAC8D2B6B}" type="pres">
      <dgm:prSet presAssocID="{D8B325F8-B140-438F-9E18-DA2B6F96D4FE}" presName="negativeSpace" presStyleCnt="0"/>
      <dgm:spPr/>
    </dgm:pt>
    <dgm:pt modelId="{CCD6C93B-A0EB-49EA-8FF1-AF22780735D1}" type="pres">
      <dgm:prSet presAssocID="{D8B325F8-B140-438F-9E18-DA2B6F96D4FE}" presName="childText" presStyleLbl="conFgAcc1" presStyleIdx="0" presStyleCnt="4">
        <dgm:presLayoutVars>
          <dgm:bulletEnabled val="1"/>
        </dgm:presLayoutVars>
      </dgm:prSet>
      <dgm:spPr/>
    </dgm:pt>
    <dgm:pt modelId="{1951226C-366B-4A20-B7E3-9AE1E62BB775}" type="pres">
      <dgm:prSet presAssocID="{62712F10-F98F-47A6-9548-3DD85CD1E44B}" presName="spaceBetweenRectangles" presStyleCnt="0"/>
      <dgm:spPr/>
    </dgm:pt>
    <dgm:pt modelId="{18915B73-465C-45F4-8CE6-236A68946FC3}" type="pres">
      <dgm:prSet presAssocID="{CE56C300-ACA0-48D2-AE15-33E926A222E5}" presName="parentLin" presStyleCnt="0"/>
      <dgm:spPr/>
    </dgm:pt>
    <dgm:pt modelId="{27083B08-64FF-4D60-BDEE-A62A8E658B1F}" type="pres">
      <dgm:prSet presAssocID="{CE56C300-ACA0-48D2-AE15-33E926A222E5}" presName="parentLeftMargin" presStyleLbl="node1" presStyleIdx="0" presStyleCnt="4"/>
      <dgm:spPr/>
    </dgm:pt>
    <dgm:pt modelId="{4F657978-AB53-4665-90E3-51F8672A1E34}" type="pres">
      <dgm:prSet presAssocID="{CE56C300-ACA0-48D2-AE15-33E926A222E5}" presName="parentText" presStyleLbl="node1" presStyleIdx="1" presStyleCnt="4">
        <dgm:presLayoutVars>
          <dgm:chMax val="0"/>
          <dgm:bulletEnabled val="1"/>
        </dgm:presLayoutVars>
      </dgm:prSet>
      <dgm:spPr/>
    </dgm:pt>
    <dgm:pt modelId="{E48470D9-6787-4359-96D8-BD2B9C51B030}" type="pres">
      <dgm:prSet presAssocID="{CE56C300-ACA0-48D2-AE15-33E926A222E5}" presName="negativeSpace" presStyleCnt="0"/>
      <dgm:spPr/>
    </dgm:pt>
    <dgm:pt modelId="{CFC67426-F226-4299-B075-C57259F4673E}" type="pres">
      <dgm:prSet presAssocID="{CE56C300-ACA0-48D2-AE15-33E926A222E5}" presName="childText" presStyleLbl="conFgAcc1" presStyleIdx="1" presStyleCnt="4">
        <dgm:presLayoutVars>
          <dgm:bulletEnabled val="1"/>
        </dgm:presLayoutVars>
      </dgm:prSet>
      <dgm:spPr/>
    </dgm:pt>
    <dgm:pt modelId="{2DEDD059-F8F1-4D4F-A9FA-934251541C11}" type="pres">
      <dgm:prSet presAssocID="{7021F640-7DBB-4DF1-9AF8-591D77693EBE}" presName="spaceBetweenRectangles" presStyleCnt="0"/>
      <dgm:spPr/>
    </dgm:pt>
    <dgm:pt modelId="{FE71B95F-5429-456D-BE00-B7932AE09FD7}" type="pres">
      <dgm:prSet presAssocID="{762FB72C-996E-4E30-8C61-D22633F381C8}" presName="parentLin" presStyleCnt="0"/>
      <dgm:spPr/>
    </dgm:pt>
    <dgm:pt modelId="{AB102B3E-0F45-4160-B00D-D558E51FE67B}" type="pres">
      <dgm:prSet presAssocID="{762FB72C-996E-4E30-8C61-D22633F381C8}" presName="parentLeftMargin" presStyleLbl="node1" presStyleIdx="1" presStyleCnt="4"/>
      <dgm:spPr/>
    </dgm:pt>
    <dgm:pt modelId="{BAD20B7D-8012-4099-9744-BFC29332C3C1}" type="pres">
      <dgm:prSet presAssocID="{762FB72C-996E-4E30-8C61-D22633F381C8}" presName="parentText" presStyleLbl="node1" presStyleIdx="2" presStyleCnt="4">
        <dgm:presLayoutVars>
          <dgm:chMax val="0"/>
          <dgm:bulletEnabled val="1"/>
        </dgm:presLayoutVars>
      </dgm:prSet>
      <dgm:spPr/>
    </dgm:pt>
    <dgm:pt modelId="{3A256AEF-A8B7-4E07-B509-494D17294AB2}" type="pres">
      <dgm:prSet presAssocID="{762FB72C-996E-4E30-8C61-D22633F381C8}" presName="negativeSpace" presStyleCnt="0"/>
      <dgm:spPr/>
    </dgm:pt>
    <dgm:pt modelId="{8E3996B9-27D6-486C-903D-53ACF2916570}" type="pres">
      <dgm:prSet presAssocID="{762FB72C-996E-4E30-8C61-D22633F381C8}" presName="childText" presStyleLbl="conFgAcc1" presStyleIdx="2" presStyleCnt="4">
        <dgm:presLayoutVars>
          <dgm:bulletEnabled val="1"/>
        </dgm:presLayoutVars>
      </dgm:prSet>
      <dgm:spPr/>
    </dgm:pt>
    <dgm:pt modelId="{8DBDEB57-08BD-470E-9FCE-2B0660E3D083}" type="pres">
      <dgm:prSet presAssocID="{8D0FCE56-26A1-4C00-8009-2663A2E6F22C}" presName="spaceBetweenRectangles" presStyleCnt="0"/>
      <dgm:spPr/>
    </dgm:pt>
    <dgm:pt modelId="{DD27E724-A07F-4AA6-99CE-730056F86AD3}" type="pres">
      <dgm:prSet presAssocID="{023CB961-133A-4827-AF56-D007DB17330E}" presName="parentLin" presStyleCnt="0"/>
      <dgm:spPr/>
    </dgm:pt>
    <dgm:pt modelId="{F48C75C7-76D4-4844-9B5E-E0B5B19BE034}" type="pres">
      <dgm:prSet presAssocID="{023CB961-133A-4827-AF56-D007DB17330E}" presName="parentLeftMargin" presStyleLbl="node1" presStyleIdx="2" presStyleCnt="4"/>
      <dgm:spPr/>
    </dgm:pt>
    <dgm:pt modelId="{B5E3AFDD-7CFF-46CB-92B6-CD321E674B07}" type="pres">
      <dgm:prSet presAssocID="{023CB961-133A-4827-AF56-D007DB17330E}" presName="parentText" presStyleLbl="node1" presStyleIdx="3" presStyleCnt="4">
        <dgm:presLayoutVars>
          <dgm:chMax val="0"/>
          <dgm:bulletEnabled val="1"/>
        </dgm:presLayoutVars>
      </dgm:prSet>
      <dgm:spPr/>
    </dgm:pt>
    <dgm:pt modelId="{41E64614-B22C-4BEC-8270-CB3335688B32}" type="pres">
      <dgm:prSet presAssocID="{023CB961-133A-4827-AF56-D007DB17330E}" presName="negativeSpace" presStyleCnt="0"/>
      <dgm:spPr/>
    </dgm:pt>
    <dgm:pt modelId="{47AF297B-D913-4050-9D83-780178CC62C9}" type="pres">
      <dgm:prSet presAssocID="{023CB961-133A-4827-AF56-D007DB17330E}" presName="childText" presStyleLbl="conFgAcc1" presStyleIdx="3" presStyleCnt="4">
        <dgm:presLayoutVars>
          <dgm:bulletEnabled val="1"/>
        </dgm:presLayoutVars>
      </dgm:prSet>
      <dgm:spPr/>
    </dgm:pt>
  </dgm:ptLst>
  <dgm:cxnLst>
    <dgm:cxn modelId="{25180201-D09A-4FB7-A6E8-E96D1879BBE9}" type="presOf" srcId="{D8B325F8-B140-438F-9E18-DA2B6F96D4FE}" destId="{0A6520FF-7769-4B76-BDE0-DBB4E6B6F791}" srcOrd="1" destOrd="0" presId="urn:microsoft.com/office/officeart/2005/8/layout/list1"/>
    <dgm:cxn modelId="{7CA64605-BA8D-48FF-91F5-5EB0487F6C70}" type="presOf" srcId="{3509176C-0B7C-4282-8538-BDB99D662A84}" destId="{CFC67426-F226-4299-B075-C57259F4673E}" srcOrd="0" destOrd="1" presId="urn:microsoft.com/office/officeart/2005/8/layout/list1"/>
    <dgm:cxn modelId="{92978624-07EE-4E11-8CEC-0CEF9D3DDA04}" type="presOf" srcId="{762FB72C-996E-4E30-8C61-D22633F381C8}" destId="{BAD20B7D-8012-4099-9744-BFC29332C3C1}" srcOrd="1" destOrd="0" presId="urn:microsoft.com/office/officeart/2005/8/layout/list1"/>
    <dgm:cxn modelId="{5F127C28-D6E0-4A56-843B-31B4FB52830E}" type="presOf" srcId="{D8B325F8-B140-438F-9E18-DA2B6F96D4FE}" destId="{0EC27770-2B01-4F20-BF10-E1EE8ED777CF}" srcOrd="0" destOrd="0" presId="urn:microsoft.com/office/officeart/2005/8/layout/list1"/>
    <dgm:cxn modelId="{E0C5EE34-E310-4098-AA74-A3B9D8DC78F2}" srcId="{D8B325F8-B140-438F-9E18-DA2B6F96D4FE}" destId="{DDE74B8B-9721-4994-86D7-8CFE14C1E8FE}" srcOrd="1" destOrd="0" parTransId="{CE5E62F5-199B-4FF0-A3AB-BC95E2DE0D11}" sibTransId="{4F8A9004-3D20-4C8B-9771-2203CFC2FBD9}"/>
    <dgm:cxn modelId="{08066037-F7C0-48FB-9A35-EC68AFBE3C1C}" type="presOf" srcId="{CE56C300-ACA0-48D2-AE15-33E926A222E5}" destId="{4F657978-AB53-4665-90E3-51F8672A1E34}" srcOrd="1" destOrd="0" presId="urn:microsoft.com/office/officeart/2005/8/layout/list1"/>
    <dgm:cxn modelId="{95B37247-61DD-452A-96FD-0FDBF47F7170}" srcId="{023CB961-133A-4827-AF56-D007DB17330E}" destId="{913FBA21-491C-4D08-9544-93317744832E}" srcOrd="0" destOrd="0" parTransId="{85E42752-DEFB-45EE-9161-86264FB47B95}" sibTransId="{3D8799E0-732E-49F8-8C9A-4C4F62137CE8}"/>
    <dgm:cxn modelId="{B95A7D6F-626D-4C91-90F6-EEC5DFDDC33C}" type="presOf" srcId="{023CB961-133A-4827-AF56-D007DB17330E}" destId="{B5E3AFDD-7CFF-46CB-92B6-CD321E674B07}" srcOrd="1" destOrd="0" presId="urn:microsoft.com/office/officeart/2005/8/layout/list1"/>
    <dgm:cxn modelId="{3518F46F-CEA4-4896-B9A3-574869EBF2AE}" type="presOf" srcId="{CE56C300-ACA0-48D2-AE15-33E926A222E5}" destId="{27083B08-64FF-4D60-BDEE-A62A8E658B1F}" srcOrd="0" destOrd="0" presId="urn:microsoft.com/office/officeart/2005/8/layout/list1"/>
    <dgm:cxn modelId="{6D11B074-A0B4-4FB2-9F52-979191E7C925}" srcId="{CE56C300-ACA0-48D2-AE15-33E926A222E5}" destId="{3509176C-0B7C-4282-8538-BDB99D662A84}" srcOrd="1" destOrd="0" parTransId="{257945BB-57D9-4824-B068-006BCE4FA07E}" sibTransId="{75B36976-8C08-4490-ACE6-E28A5543E150}"/>
    <dgm:cxn modelId="{E5F40A75-88EC-4CD3-A727-F6155187316D}" srcId="{CE56C300-ACA0-48D2-AE15-33E926A222E5}" destId="{9616E340-D4B5-479B-85F6-F75540FD2FB5}" srcOrd="0" destOrd="0" parTransId="{18F525E8-444E-4606-8DFA-55D2F746A182}" sibTransId="{8262CFDC-9462-4E3A-94E8-0DB823D60F8A}"/>
    <dgm:cxn modelId="{1488B955-C405-4AE2-81DF-8790DFD8FFE1}" srcId="{8145CD84-0D46-4DF2-B749-59FD72BE10BD}" destId="{D8B325F8-B140-438F-9E18-DA2B6F96D4FE}" srcOrd="0" destOrd="0" parTransId="{F117CE03-8839-44B8-9E87-B2FBAE163D6A}" sibTransId="{62712F10-F98F-47A6-9548-3DD85CD1E44B}"/>
    <dgm:cxn modelId="{5F616F99-12CB-48ED-8D25-80A72B9633E0}" type="presOf" srcId="{762FB72C-996E-4E30-8C61-D22633F381C8}" destId="{AB102B3E-0F45-4160-B00D-D558E51FE67B}" srcOrd="0" destOrd="0" presId="urn:microsoft.com/office/officeart/2005/8/layout/list1"/>
    <dgm:cxn modelId="{C0D605A6-7AB3-44A0-B99F-C720B0B957FD}" type="presOf" srcId="{913FBA21-491C-4D08-9544-93317744832E}" destId="{47AF297B-D913-4050-9D83-780178CC62C9}" srcOrd="0" destOrd="0" presId="urn:microsoft.com/office/officeart/2005/8/layout/list1"/>
    <dgm:cxn modelId="{81186FA6-1F4D-4E22-96B1-88D182E42A73}" type="presOf" srcId="{9616E340-D4B5-479B-85F6-F75540FD2FB5}" destId="{CFC67426-F226-4299-B075-C57259F4673E}" srcOrd="0" destOrd="0" presId="urn:microsoft.com/office/officeart/2005/8/layout/list1"/>
    <dgm:cxn modelId="{F5C3E4C5-E077-4538-8CD5-D8EE00A6D57B}" type="presOf" srcId="{8145CD84-0D46-4DF2-B749-59FD72BE10BD}" destId="{840E6A6E-4E74-4412-8A7F-DD63D52C97F1}" srcOrd="0" destOrd="0" presId="urn:microsoft.com/office/officeart/2005/8/layout/list1"/>
    <dgm:cxn modelId="{ABD9FED1-DE84-4791-AF1E-568F11937890}" type="presOf" srcId="{DDE74B8B-9721-4994-86D7-8CFE14C1E8FE}" destId="{CCD6C93B-A0EB-49EA-8FF1-AF22780735D1}" srcOrd="0" destOrd="1" presId="urn:microsoft.com/office/officeart/2005/8/layout/list1"/>
    <dgm:cxn modelId="{A4F81AD6-13ED-48F3-8CE6-64D8B8BFEA76}" type="presOf" srcId="{FCEF04DC-68A9-41C6-9A1C-E843B3149EFC}" destId="{47AF297B-D913-4050-9D83-780178CC62C9}" srcOrd="0" destOrd="1" presId="urn:microsoft.com/office/officeart/2005/8/layout/list1"/>
    <dgm:cxn modelId="{F76369D6-9715-412F-829D-45578BEEEF17}" type="presOf" srcId="{EA74FF78-A439-4FAF-8E0B-0F624CE8A316}" destId="{CCD6C93B-A0EB-49EA-8FF1-AF22780735D1}" srcOrd="0" destOrd="0" presId="urn:microsoft.com/office/officeart/2005/8/layout/list1"/>
    <dgm:cxn modelId="{1AB639D7-4C0D-407A-9D93-EF36418561E7}" srcId="{8145CD84-0D46-4DF2-B749-59FD72BE10BD}" destId="{023CB961-133A-4827-AF56-D007DB17330E}" srcOrd="3" destOrd="0" parTransId="{8F42476C-2D7A-4F95-9C26-3CBAAAFF778D}" sibTransId="{90C917DD-3414-41AB-A09C-8DAFD6F0E2E0}"/>
    <dgm:cxn modelId="{B9D542D7-30FD-4A15-8145-F8DAACF2E725}" srcId="{8145CD84-0D46-4DF2-B749-59FD72BE10BD}" destId="{762FB72C-996E-4E30-8C61-D22633F381C8}" srcOrd="2" destOrd="0" parTransId="{EC851B45-54BC-4EBD-B891-368248E8D7E6}" sibTransId="{8D0FCE56-26A1-4C00-8009-2663A2E6F22C}"/>
    <dgm:cxn modelId="{7441C5DD-B5D0-441F-AD11-A086F24C9B83}" type="presOf" srcId="{023CB961-133A-4827-AF56-D007DB17330E}" destId="{F48C75C7-76D4-4844-9B5E-E0B5B19BE034}" srcOrd="0" destOrd="0" presId="urn:microsoft.com/office/officeart/2005/8/layout/list1"/>
    <dgm:cxn modelId="{5B13EDF5-5E7B-4FE4-877F-EAD266689E52}" srcId="{8145CD84-0D46-4DF2-B749-59FD72BE10BD}" destId="{CE56C300-ACA0-48D2-AE15-33E926A222E5}" srcOrd="1" destOrd="0" parTransId="{824E082D-C5E9-4090-A07B-E2FDB13D0C59}" sibTransId="{7021F640-7DBB-4DF1-9AF8-591D77693EBE}"/>
    <dgm:cxn modelId="{F59A80FD-263A-44E5-849A-25973C4323D9}" srcId="{D8B325F8-B140-438F-9E18-DA2B6F96D4FE}" destId="{EA74FF78-A439-4FAF-8E0B-0F624CE8A316}" srcOrd="0" destOrd="0" parTransId="{A52F6262-476B-44F0-9FDA-C34CF91D186B}" sibTransId="{AA8E4F02-CFD5-4104-B9A3-8A32C61B5DA9}"/>
    <dgm:cxn modelId="{F272B2FD-8805-4F6F-9F79-5328C139CA1E}" srcId="{023CB961-133A-4827-AF56-D007DB17330E}" destId="{FCEF04DC-68A9-41C6-9A1C-E843B3149EFC}" srcOrd="1" destOrd="0" parTransId="{4788643E-80FF-46F0-9FCE-40482BA50B2C}" sibTransId="{6783DEC4-84DB-42E1-8736-30431D799B79}"/>
    <dgm:cxn modelId="{510C708B-F411-4D29-AA3E-7EEA3F1D01EA}" type="presParOf" srcId="{840E6A6E-4E74-4412-8A7F-DD63D52C97F1}" destId="{09956135-0C29-4C14-BB2E-3B4E2E799349}" srcOrd="0" destOrd="0" presId="urn:microsoft.com/office/officeart/2005/8/layout/list1"/>
    <dgm:cxn modelId="{3406956A-9EA5-43C6-803F-D7F156892DB0}" type="presParOf" srcId="{09956135-0C29-4C14-BB2E-3B4E2E799349}" destId="{0EC27770-2B01-4F20-BF10-E1EE8ED777CF}" srcOrd="0" destOrd="0" presId="urn:microsoft.com/office/officeart/2005/8/layout/list1"/>
    <dgm:cxn modelId="{61F377EE-FD6B-45FF-AEE6-3309D27718A3}" type="presParOf" srcId="{09956135-0C29-4C14-BB2E-3B4E2E799349}" destId="{0A6520FF-7769-4B76-BDE0-DBB4E6B6F791}" srcOrd="1" destOrd="0" presId="urn:microsoft.com/office/officeart/2005/8/layout/list1"/>
    <dgm:cxn modelId="{67651B51-059D-4C83-A417-5267767AF954}" type="presParOf" srcId="{840E6A6E-4E74-4412-8A7F-DD63D52C97F1}" destId="{44287D6D-6EE5-47EB-943E-5EDDAC8D2B6B}" srcOrd="1" destOrd="0" presId="urn:microsoft.com/office/officeart/2005/8/layout/list1"/>
    <dgm:cxn modelId="{9682F277-CB40-4B9E-B6FD-697E7727C626}" type="presParOf" srcId="{840E6A6E-4E74-4412-8A7F-DD63D52C97F1}" destId="{CCD6C93B-A0EB-49EA-8FF1-AF22780735D1}" srcOrd="2" destOrd="0" presId="urn:microsoft.com/office/officeart/2005/8/layout/list1"/>
    <dgm:cxn modelId="{A8147680-F5A0-40B1-A377-08CE78F15539}" type="presParOf" srcId="{840E6A6E-4E74-4412-8A7F-DD63D52C97F1}" destId="{1951226C-366B-4A20-B7E3-9AE1E62BB775}" srcOrd="3" destOrd="0" presId="urn:microsoft.com/office/officeart/2005/8/layout/list1"/>
    <dgm:cxn modelId="{7AFAECFB-77F7-4FC5-9AFE-A16B4B62CEC9}" type="presParOf" srcId="{840E6A6E-4E74-4412-8A7F-DD63D52C97F1}" destId="{18915B73-465C-45F4-8CE6-236A68946FC3}" srcOrd="4" destOrd="0" presId="urn:microsoft.com/office/officeart/2005/8/layout/list1"/>
    <dgm:cxn modelId="{0FB1B091-D7EA-49EF-BE80-18F2DD21AC40}" type="presParOf" srcId="{18915B73-465C-45F4-8CE6-236A68946FC3}" destId="{27083B08-64FF-4D60-BDEE-A62A8E658B1F}" srcOrd="0" destOrd="0" presId="urn:microsoft.com/office/officeart/2005/8/layout/list1"/>
    <dgm:cxn modelId="{473D2E34-111D-4F3C-98E6-CBC8E968AD15}" type="presParOf" srcId="{18915B73-465C-45F4-8CE6-236A68946FC3}" destId="{4F657978-AB53-4665-90E3-51F8672A1E34}" srcOrd="1" destOrd="0" presId="urn:microsoft.com/office/officeart/2005/8/layout/list1"/>
    <dgm:cxn modelId="{5AA5A779-4080-4A6B-9400-5A946AFE70E1}" type="presParOf" srcId="{840E6A6E-4E74-4412-8A7F-DD63D52C97F1}" destId="{E48470D9-6787-4359-96D8-BD2B9C51B030}" srcOrd="5" destOrd="0" presId="urn:microsoft.com/office/officeart/2005/8/layout/list1"/>
    <dgm:cxn modelId="{35F31017-F9DA-42BC-ACE2-1FE48EB650D1}" type="presParOf" srcId="{840E6A6E-4E74-4412-8A7F-DD63D52C97F1}" destId="{CFC67426-F226-4299-B075-C57259F4673E}" srcOrd="6" destOrd="0" presId="urn:microsoft.com/office/officeart/2005/8/layout/list1"/>
    <dgm:cxn modelId="{4023D95D-599B-41D4-B7E7-D2FAFEEA83A8}" type="presParOf" srcId="{840E6A6E-4E74-4412-8A7F-DD63D52C97F1}" destId="{2DEDD059-F8F1-4D4F-A9FA-934251541C11}" srcOrd="7" destOrd="0" presId="urn:microsoft.com/office/officeart/2005/8/layout/list1"/>
    <dgm:cxn modelId="{A4AA1953-30F4-4388-B5F0-132D6FB8AE1F}" type="presParOf" srcId="{840E6A6E-4E74-4412-8A7F-DD63D52C97F1}" destId="{FE71B95F-5429-456D-BE00-B7932AE09FD7}" srcOrd="8" destOrd="0" presId="urn:microsoft.com/office/officeart/2005/8/layout/list1"/>
    <dgm:cxn modelId="{4687AD30-9AA8-45C5-BF2A-B68F28F82BEF}" type="presParOf" srcId="{FE71B95F-5429-456D-BE00-B7932AE09FD7}" destId="{AB102B3E-0F45-4160-B00D-D558E51FE67B}" srcOrd="0" destOrd="0" presId="urn:microsoft.com/office/officeart/2005/8/layout/list1"/>
    <dgm:cxn modelId="{5D1381EC-971F-48B2-B00A-6E7C3A4BADF5}" type="presParOf" srcId="{FE71B95F-5429-456D-BE00-B7932AE09FD7}" destId="{BAD20B7D-8012-4099-9744-BFC29332C3C1}" srcOrd="1" destOrd="0" presId="urn:microsoft.com/office/officeart/2005/8/layout/list1"/>
    <dgm:cxn modelId="{037D2816-4EF9-4779-A003-B1749CDE471D}" type="presParOf" srcId="{840E6A6E-4E74-4412-8A7F-DD63D52C97F1}" destId="{3A256AEF-A8B7-4E07-B509-494D17294AB2}" srcOrd="9" destOrd="0" presId="urn:microsoft.com/office/officeart/2005/8/layout/list1"/>
    <dgm:cxn modelId="{A9CC61EF-89AF-4541-92B8-543463980DCF}" type="presParOf" srcId="{840E6A6E-4E74-4412-8A7F-DD63D52C97F1}" destId="{8E3996B9-27D6-486C-903D-53ACF2916570}" srcOrd="10" destOrd="0" presId="urn:microsoft.com/office/officeart/2005/8/layout/list1"/>
    <dgm:cxn modelId="{1812A9A9-0E96-4C44-8B8F-CDB643A35794}" type="presParOf" srcId="{840E6A6E-4E74-4412-8A7F-DD63D52C97F1}" destId="{8DBDEB57-08BD-470E-9FCE-2B0660E3D083}" srcOrd="11" destOrd="0" presId="urn:microsoft.com/office/officeart/2005/8/layout/list1"/>
    <dgm:cxn modelId="{F54E23EF-C84C-4428-A814-858FAF1C62A4}" type="presParOf" srcId="{840E6A6E-4E74-4412-8A7F-DD63D52C97F1}" destId="{DD27E724-A07F-4AA6-99CE-730056F86AD3}" srcOrd="12" destOrd="0" presId="urn:microsoft.com/office/officeart/2005/8/layout/list1"/>
    <dgm:cxn modelId="{69A9CEB3-DDA1-450D-AF5A-63653522D468}" type="presParOf" srcId="{DD27E724-A07F-4AA6-99CE-730056F86AD3}" destId="{F48C75C7-76D4-4844-9B5E-E0B5B19BE034}" srcOrd="0" destOrd="0" presId="urn:microsoft.com/office/officeart/2005/8/layout/list1"/>
    <dgm:cxn modelId="{44A26FA5-E2B6-4D74-A645-F680FED007BE}" type="presParOf" srcId="{DD27E724-A07F-4AA6-99CE-730056F86AD3}" destId="{B5E3AFDD-7CFF-46CB-92B6-CD321E674B07}" srcOrd="1" destOrd="0" presId="urn:microsoft.com/office/officeart/2005/8/layout/list1"/>
    <dgm:cxn modelId="{B958FA62-8C9F-4FCC-ADD0-B696F47911C5}" type="presParOf" srcId="{840E6A6E-4E74-4412-8A7F-DD63D52C97F1}" destId="{41E64614-B22C-4BEC-8270-CB3335688B32}" srcOrd="13" destOrd="0" presId="urn:microsoft.com/office/officeart/2005/8/layout/list1"/>
    <dgm:cxn modelId="{093A6CA6-7279-4EF6-89E9-812A16EC4FD0}" type="presParOf" srcId="{840E6A6E-4E74-4412-8A7F-DD63D52C97F1}" destId="{47AF297B-D913-4050-9D83-780178CC62C9}"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BD458E-9742-4DB2-84F7-30D633098A2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592E6BDC-7A68-4A8E-B5F6-385B5DF47A53}">
      <dgm:prSet/>
      <dgm:spPr/>
      <dgm:t>
        <a:bodyPr/>
        <a:lstStyle/>
        <a:p>
          <a:r>
            <a:rPr lang="en-US"/>
            <a:t>E.g.  Cardiovascular disease</a:t>
          </a:r>
        </a:p>
      </dgm:t>
    </dgm:pt>
    <dgm:pt modelId="{88E70C23-AC14-4BB3-9CBE-147C2AC32BA6}" type="parTrans" cxnId="{D9916C5D-118C-4E66-8807-6358EC19E74E}">
      <dgm:prSet/>
      <dgm:spPr/>
      <dgm:t>
        <a:bodyPr/>
        <a:lstStyle/>
        <a:p>
          <a:endParaRPr lang="en-US"/>
        </a:p>
      </dgm:t>
    </dgm:pt>
    <dgm:pt modelId="{8E19DE57-92C0-4691-9BD1-9C6F485B2C6F}" type="sibTrans" cxnId="{D9916C5D-118C-4E66-8807-6358EC19E74E}">
      <dgm:prSet/>
      <dgm:spPr/>
      <dgm:t>
        <a:bodyPr/>
        <a:lstStyle/>
        <a:p>
          <a:endParaRPr lang="en-US"/>
        </a:p>
      </dgm:t>
    </dgm:pt>
    <dgm:pt modelId="{094D4852-91DE-4605-BB9F-CD9DEA2941D8}">
      <dgm:prSet/>
      <dgm:spPr/>
      <dgm:t>
        <a:bodyPr/>
        <a:lstStyle/>
        <a:p>
          <a:r>
            <a:rPr lang="en-US"/>
            <a:t>Hearts smaller, have smaller coronary artery lumens, respond differently to exercise and to cardiac drugs</a:t>
          </a:r>
        </a:p>
      </dgm:t>
    </dgm:pt>
    <dgm:pt modelId="{43B0E354-6211-4456-9B06-EB26ACD1DFAF}" type="parTrans" cxnId="{5991508B-D955-4201-9CA0-7D3C5A3E8BDF}">
      <dgm:prSet/>
      <dgm:spPr/>
      <dgm:t>
        <a:bodyPr/>
        <a:lstStyle/>
        <a:p>
          <a:endParaRPr lang="en-US"/>
        </a:p>
      </dgm:t>
    </dgm:pt>
    <dgm:pt modelId="{E8A69005-0EEC-413C-8A05-EF1215EA0C12}" type="sibTrans" cxnId="{5991508B-D955-4201-9CA0-7D3C5A3E8BDF}">
      <dgm:prSet/>
      <dgm:spPr/>
      <dgm:t>
        <a:bodyPr/>
        <a:lstStyle/>
        <a:p>
          <a:endParaRPr lang="en-US"/>
        </a:p>
      </dgm:t>
    </dgm:pt>
    <dgm:pt modelId="{30FB4749-1876-45A5-A01C-F301D40A72FF}">
      <dgm:prSet/>
      <dgm:spPr/>
      <dgm:t>
        <a:bodyPr/>
        <a:lstStyle/>
        <a:p>
          <a:r>
            <a:rPr lang="en-US"/>
            <a:t>Less than 25% present with AMI present with angina</a:t>
          </a:r>
        </a:p>
      </dgm:t>
    </dgm:pt>
    <dgm:pt modelId="{B95E9CEC-E7C6-490B-8467-179E4A874679}" type="parTrans" cxnId="{83795975-CD45-4D2A-97AB-A291BED1CE8E}">
      <dgm:prSet/>
      <dgm:spPr/>
      <dgm:t>
        <a:bodyPr/>
        <a:lstStyle/>
        <a:p>
          <a:endParaRPr lang="en-US"/>
        </a:p>
      </dgm:t>
    </dgm:pt>
    <dgm:pt modelId="{1EF015A9-024C-4EF6-80A2-2695BB8F5E53}" type="sibTrans" cxnId="{83795975-CD45-4D2A-97AB-A291BED1CE8E}">
      <dgm:prSet/>
      <dgm:spPr/>
      <dgm:t>
        <a:bodyPr/>
        <a:lstStyle/>
        <a:p>
          <a:endParaRPr lang="en-US"/>
        </a:p>
      </dgm:t>
    </dgm:pt>
    <dgm:pt modelId="{76CF034C-B626-478B-923F-7F091B5C89B4}">
      <dgm:prSet/>
      <dgm:spPr/>
      <dgm:t>
        <a:bodyPr/>
        <a:lstStyle/>
        <a:p>
          <a:r>
            <a:rPr lang="en-US"/>
            <a:t>46% present with no chest pain at all. </a:t>
          </a:r>
        </a:p>
      </dgm:t>
    </dgm:pt>
    <dgm:pt modelId="{6F80769F-3DC9-46E8-9CB5-8C40BE7B2C7A}" type="parTrans" cxnId="{ED5F0C9D-8EEC-4BF5-9597-1AC874D964F2}">
      <dgm:prSet/>
      <dgm:spPr/>
      <dgm:t>
        <a:bodyPr/>
        <a:lstStyle/>
        <a:p>
          <a:endParaRPr lang="en-US"/>
        </a:p>
      </dgm:t>
    </dgm:pt>
    <dgm:pt modelId="{7B4D7FC0-43C1-403E-9078-A3EE2DCDF73D}" type="sibTrans" cxnId="{ED5F0C9D-8EEC-4BF5-9597-1AC874D964F2}">
      <dgm:prSet/>
      <dgm:spPr/>
      <dgm:t>
        <a:bodyPr/>
        <a:lstStyle/>
        <a:p>
          <a:endParaRPr lang="en-US"/>
        </a:p>
      </dgm:t>
    </dgm:pt>
    <dgm:pt modelId="{F2479414-9232-469A-AF01-9F39B88F5B50}">
      <dgm:prSet/>
      <dgm:spPr/>
      <dgm:t>
        <a:bodyPr/>
        <a:lstStyle/>
        <a:p>
          <a:r>
            <a:rPr lang="en-US"/>
            <a:t>Yet…</a:t>
          </a:r>
        </a:p>
      </dgm:t>
    </dgm:pt>
    <dgm:pt modelId="{6689FF03-D2DF-488A-BB8D-607B7AAF5DCB}" type="parTrans" cxnId="{EFD1D8CC-5206-4073-9129-032F2EAFD748}">
      <dgm:prSet/>
      <dgm:spPr/>
      <dgm:t>
        <a:bodyPr/>
        <a:lstStyle/>
        <a:p>
          <a:endParaRPr lang="en-US"/>
        </a:p>
      </dgm:t>
    </dgm:pt>
    <dgm:pt modelId="{DE215133-1A77-4C47-AA12-53CA16C9D24F}" type="sibTrans" cxnId="{EFD1D8CC-5206-4073-9129-032F2EAFD748}">
      <dgm:prSet/>
      <dgm:spPr/>
      <dgm:t>
        <a:bodyPr/>
        <a:lstStyle/>
        <a:p>
          <a:endParaRPr lang="en-US"/>
        </a:p>
      </dgm:t>
    </dgm:pt>
    <dgm:pt modelId="{6BAF2F30-5DF1-42DE-A9DE-E5AAA176D299}">
      <dgm:prSet/>
      <dgm:spPr/>
      <dgm:t>
        <a:bodyPr/>
        <a:lstStyle/>
        <a:p>
          <a:r>
            <a:rPr lang="en-US"/>
            <a:t>Study on aspirin and CVD. </a:t>
          </a:r>
        </a:p>
      </dgm:t>
    </dgm:pt>
    <dgm:pt modelId="{C1D1BE75-33F7-4C1D-957E-EAF909AE2518}" type="parTrans" cxnId="{91248C85-316A-4B0F-8715-9FAC05C9E0AB}">
      <dgm:prSet/>
      <dgm:spPr/>
      <dgm:t>
        <a:bodyPr/>
        <a:lstStyle/>
        <a:p>
          <a:endParaRPr lang="en-US"/>
        </a:p>
      </dgm:t>
    </dgm:pt>
    <dgm:pt modelId="{42E91A7C-3495-4C35-B30B-B4F3A1DFFA50}" type="sibTrans" cxnId="{91248C85-316A-4B0F-8715-9FAC05C9E0AB}">
      <dgm:prSet/>
      <dgm:spPr/>
      <dgm:t>
        <a:bodyPr/>
        <a:lstStyle/>
        <a:p>
          <a:endParaRPr lang="en-US"/>
        </a:p>
      </dgm:t>
    </dgm:pt>
    <dgm:pt modelId="{6A985A34-E2AB-43AE-BC7D-81D5E6DCA687}">
      <dgm:prSet/>
      <dgm:spPr/>
      <dgm:t>
        <a:bodyPr/>
        <a:lstStyle/>
        <a:p>
          <a:r>
            <a:rPr lang="en-US" b="1"/>
            <a:t>22,000 participants but no women</a:t>
          </a:r>
          <a:endParaRPr lang="en-US"/>
        </a:p>
      </dgm:t>
    </dgm:pt>
    <dgm:pt modelId="{BDDF3F3B-74FE-4792-B524-426F0113A17F}" type="parTrans" cxnId="{E8836D47-BB1D-4C30-9BCE-283BE3DC665D}">
      <dgm:prSet/>
      <dgm:spPr/>
      <dgm:t>
        <a:bodyPr/>
        <a:lstStyle/>
        <a:p>
          <a:endParaRPr lang="en-US"/>
        </a:p>
      </dgm:t>
    </dgm:pt>
    <dgm:pt modelId="{4087C20D-A05C-4A7D-9FE4-DF8CFCE2F7AC}" type="sibTrans" cxnId="{E8836D47-BB1D-4C30-9BCE-283BE3DC665D}">
      <dgm:prSet/>
      <dgm:spPr/>
      <dgm:t>
        <a:bodyPr/>
        <a:lstStyle/>
        <a:p>
          <a:endParaRPr lang="en-US"/>
        </a:p>
      </dgm:t>
    </dgm:pt>
    <dgm:pt modelId="{2A96D562-36E2-4E26-9E9C-277BAEA07777}">
      <dgm:prSet/>
      <dgm:spPr/>
      <dgm:t>
        <a:bodyPr/>
        <a:lstStyle/>
        <a:p>
          <a:r>
            <a:rPr lang="en-US"/>
            <a:t>Three subsequent female cohort revealed </a:t>
          </a:r>
          <a:r>
            <a:rPr lang="en-US" err="1"/>
            <a:t>conficting</a:t>
          </a:r>
          <a:r>
            <a:rPr lang="en-US"/>
            <a:t> data about efficacy</a:t>
          </a:r>
        </a:p>
      </dgm:t>
    </dgm:pt>
    <dgm:pt modelId="{0A78E883-35A9-40D8-BF92-D6D754CD90F2}" type="parTrans" cxnId="{B6BCDF1E-4201-4121-8FA7-A26FA1CFC232}">
      <dgm:prSet/>
      <dgm:spPr/>
      <dgm:t>
        <a:bodyPr/>
        <a:lstStyle/>
        <a:p>
          <a:endParaRPr lang="en-US"/>
        </a:p>
      </dgm:t>
    </dgm:pt>
    <dgm:pt modelId="{4853E6E6-ADF6-43A4-A5FB-DC2ACF052B42}" type="sibTrans" cxnId="{B6BCDF1E-4201-4121-8FA7-A26FA1CFC232}">
      <dgm:prSet/>
      <dgm:spPr/>
      <dgm:t>
        <a:bodyPr/>
        <a:lstStyle/>
        <a:p>
          <a:endParaRPr lang="en-US"/>
        </a:p>
      </dgm:t>
    </dgm:pt>
    <dgm:pt modelId="{085410C7-D494-4FA7-AA38-CEC6493BE448}">
      <dgm:prSet/>
      <dgm:spPr/>
      <dgm:t>
        <a:bodyPr/>
        <a:lstStyle/>
        <a:p>
          <a:r>
            <a:rPr lang="en-US"/>
            <a:t>Still - Aspirin prescribed to both men and women with little evidence of its safety or efficacy in women</a:t>
          </a:r>
        </a:p>
      </dgm:t>
    </dgm:pt>
    <dgm:pt modelId="{B369A2E9-C4C3-4842-9EAE-4EB523364AB6}" type="parTrans" cxnId="{A78B4505-1361-4F03-A7F0-3202167FE678}">
      <dgm:prSet/>
      <dgm:spPr/>
      <dgm:t>
        <a:bodyPr/>
        <a:lstStyle/>
        <a:p>
          <a:endParaRPr lang="en-US"/>
        </a:p>
      </dgm:t>
    </dgm:pt>
    <dgm:pt modelId="{EC98FC3D-600E-47E9-AAF8-8E2A2A61D05E}" type="sibTrans" cxnId="{A78B4505-1361-4F03-A7F0-3202167FE678}">
      <dgm:prSet/>
      <dgm:spPr/>
      <dgm:t>
        <a:bodyPr/>
        <a:lstStyle/>
        <a:p>
          <a:endParaRPr lang="en-US"/>
        </a:p>
      </dgm:t>
    </dgm:pt>
    <dgm:pt modelId="{19CCCC29-04A1-4BE9-A84F-6DACE901A0B1}" type="pres">
      <dgm:prSet presAssocID="{8CBD458E-9742-4DB2-84F7-30D633098A26}" presName="linear" presStyleCnt="0">
        <dgm:presLayoutVars>
          <dgm:dir/>
          <dgm:animLvl val="lvl"/>
          <dgm:resizeHandles val="exact"/>
        </dgm:presLayoutVars>
      </dgm:prSet>
      <dgm:spPr/>
    </dgm:pt>
    <dgm:pt modelId="{FD28AA94-6018-464A-9955-EE1CF1DF13B8}" type="pres">
      <dgm:prSet presAssocID="{592E6BDC-7A68-4A8E-B5F6-385B5DF47A53}" presName="parentLin" presStyleCnt="0"/>
      <dgm:spPr/>
    </dgm:pt>
    <dgm:pt modelId="{EB6B04EE-E555-4F7A-8588-C4182215B518}" type="pres">
      <dgm:prSet presAssocID="{592E6BDC-7A68-4A8E-B5F6-385B5DF47A53}" presName="parentLeftMargin" presStyleLbl="node1" presStyleIdx="0" presStyleCnt="2"/>
      <dgm:spPr/>
    </dgm:pt>
    <dgm:pt modelId="{B878BE31-7C4C-4A21-89BA-71E2C9734898}" type="pres">
      <dgm:prSet presAssocID="{592E6BDC-7A68-4A8E-B5F6-385B5DF47A53}" presName="parentText" presStyleLbl="node1" presStyleIdx="0" presStyleCnt="2">
        <dgm:presLayoutVars>
          <dgm:chMax val="0"/>
          <dgm:bulletEnabled val="1"/>
        </dgm:presLayoutVars>
      </dgm:prSet>
      <dgm:spPr/>
    </dgm:pt>
    <dgm:pt modelId="{4999308B-1A94-4557-B58B-74D84656E264}" type="pres">
      <dgm:prSet presAssocID="{592E6BDC-7A68-4A8E-B5F6-385B5DF47A53}" presName="negativeSpace" presStyleCnt="0"/>
      <dgm:spPr/>
    </dgm:pt>
    <dgm:pt modelId="{37BE16C5-64EB-447A-B5DE-92C0E58D2140}" type="pres">
      <dgm:prSet presAssocID="{592E6BDC-7A68-4A8E-B5F6-385B5DF47A53}" presName="childText" presStyleLbl="conFgAcc1" presStyleIdx="0" presStyleCnt="2">
        <dgm:presLayoutVars>
          <dgm:bulletEnabled val="1"/>
        </dgm:presLayoutVars>
      </dgm:prSet>
      <dgm:spPr/>
    </dgm:pt>
    <dgm:pt modelId="{3B5660DB-E379-4869-A12A-E9E9087B7D39}" type="pres">
      <dgm:prSet presAssocID="{8E19DE57-92C0-4691-9BD1-9C6F485B2C6F}" presName="spaceBetweenRectangles" presStyleCnt="0"/>
      <dgm:spPr/>
    </dgm:pt>
    <dgm:pt modelId="{4AD19815-500E-4A24-A1D3-B468437D5A4A}" type="pres">
      <dgm:prSet presAssocID="{F2479414-9232-469A-AF01-9F39B88F5B50}" presName="parentLin" presStyleCnt="0"/>
      <dgm:spPr/>
    </dgm:pt>
    <dgm:pt modelId="{556EAE20-2E7D-43E6-8009-EB7E1842F6EC}" type="pres">
      <dgm:prSet presAssocID="{F2479414-9232-469A-AF01-9F39B88F5B50}" presName="parentLeftMargin" presStyleLbl="node1" presStyleIdx="0" presStyleCnt="2"/>
      <dgm:spPr/>
    </dgm:pt>
    <dgm:pt modelId="{E0AC5CB8-721C-4DC9-9074-E9B5779C132D}" type="pres">
      <dgm:prSet presAssocID="{F2479414-9232-469A-AF01-9F39B88F5B50}" presName="parentText" presStyleLbl="node1" presStyleIdx="1" presStyleCnt="2">
        <dgm:presLayoutVars>
          <dgm:chMax val="0"/>
          <dgm:bulletEnabled val="1"/>
        </dgm:presLayoutVars>
      </dgm:prSet>
      <dgm:spPr/>
    </dgm:pt>
    <dgm:pt modelId="{8FC64FFE-39B0-4CFF-A8D1-CFF99B83C9A9}" type="pres">
      <dgm:prSet presAssocID="{F2479414-9232-469A-AF01-9F39B88F5B50}" presName="negativeSpace" presStyleCnt="0"/>
      <dgm:spPr/>
    </dgm:pt>
    <dgm:pt modelId="{8DFDC533-A1AB-4787-AADA-7D8F38FCE974}" type="pres">
      <dgm:prSet presAssocID="{F2479414-9232-469A-AF01-9F39B88F5B50}" presName="childText" presStyleLbl="conFgAcc1" presStyleIdx="1" presStyleCnt="2">
        <dgm:presLayoutVars>
          <dgm:bulletEnabled val="1"/>
        </dgm:presLayoutVars>
      </dgm:prSet>
      <dgm:spPr/>
    </dgm:pt>
  </dgm:ptLst>
  <dgm:cxnLst>
    <dgm:cxn modelId="{A78B4505-1361-4F03-A7F0-3202167FE678}" srcId="{6BAF2F30-5DF1-42DE-A9DE-E5AAA176D299}" destId="{085410C7-D494-4FA7-AA38-CEC6493BE448}" srcOrd="2" destOrd="0" parTransId="{B369A2E9-C4C3-4842-9EAE-4EB523364AB6}" sibTransId="{EC98FC3D-600E-47E9-AAF8-8E2A2A61D05E}"/>
    <dgm:cxn modelId="{BDC2E109-3B44-4884-BC78-D5D4A94956B5}" type="presOf" srcId="{592E6BDC-7A68-4A8E-B5F6-385B5DF47A53}" destId="{B878BE31-7C4C-4A21-89BA-71E2C9734898}" srcOrd="1" destOrd="0" presId="urn:microsoft.com/office/officeart/2005/8/layout/list1"/>
    <dgm:cxn modelId="{B6BCDF1E-4201-4121-8FA7-A26FA1CFC232}" srcId="{6BAF2F30-5DF1-42DE-A9DE-E5AAA176D299}" destId="{2A96D562-36E2-4E26-9E9C-277BAEA07777}" srcOrd="1" destOrd="0" parTransId="{0A78E883-35A9-40D8-BF92-D6D754CD90F2}" sibTransId="{4853E6E6-ADF6-43A4-A5FB-DC2ACF052B42}"/>
    <dgm:cxn modelId="{C8B5F52D-86CA-408A-B27F-CA84EFEE58D2}" type="presOf" srcId="{592E6BDC-7A68-4A8E-B5F6-385B5DF47A53}" destId="{EB6B04EE-E555-4F7A-8588-C4182215B518}" srcOrd="0" destOrd="0" presId="urn:microsoft.com/office/officeart/2005/8/layout/list1"/>
    <dgm:cxn modelId="{D9916C5D-118C-4E66-8807-6358EC19E74E}" srcId="{8CBD458E-9742-4DB2-84F7-30D633098A26}" destId="{592E6BDC-7A68-4A8E-B5F6-385B5DF47A53}" srcOrd="0" destOrd="0" parTransId="{88E70C23-AC14-4BB3-9CBE-147C2AC32BA6}" sibTransId="{8E19DE57-92C0-4691-9BD1-9C6F485B2C6F}"/>
    <dgm:cxn modelId="{E8836D47-BB1D-4C30-9BCE-283BE3DC665D}" srcId="{6BAF2F30-5DF1-42DE-A9DE-E5AAA176D299}" destId="{6A985A34-E2AB-43AE-BC7D-81D5E6DCA687}" srcOrd="0" destOrd="0" parTransId="{BDDF3F3B-74FE-4792-B524-426F0113A17F}" sibTransId="{4087C20D-A05C-4A7D-9FE4-DF8CFCE2F7AC}"/>
    <dgm:cxn modelId="{26E37969-7B9D-4582-8EC1-FA27A93DBFC7}" type="presOf" srcId="{085410C7-D494-4FA7-AA38-CEC6493BE448}" destId="{8DFDC533-A1AB-4787-AADA-7D8F38FCE974}" srcOrd="0" destOrd="3" presId="urn:microsoft.com/office/officeart/2005/8/layout/list1"/>
    <dgm:cxn modelId="{1C7AFC6F-C931-4B28-A9E6-DEB77D146A45}" type="presOf" srcId="{2A96D562-36E2-4E26-9E9C-277BAEA07777}" destId="{8DFDC533-A1AB-4787-AADA-7D8F38FCE974}" srcOrd="0" destOrd="2" presId="urn:microsoft.com/office/officeart/2005/8/layout/list1"/>
    <dgm:cxn modelId="{83795975-CD45-4D2A-97AB-A291BED1CE8E}" srcId="{592E6BDC-7A68-4A8E-B5F6-385B5DF47A53}" destId="{30FB4749-1876-45A5-A01C-F301D40A72FF}" srcOrd="1" destOrd="0" parTransId="{B95E9CEC-E7C6-490B-8467-179E4A874679}" sibTransId="{1EF015A9-024C-4EF6-80A2-2695BB8F5E53}"/>
    <dgm:cxn modelId="{249AA576-24C9-4F1B-B7A7-D5B4650965F0}" type="presOf" srcId="{30FB4749-1876-45A5-A01C-F301D40A72FF}" destId="{37BE16C5-64EB-447A-B5DE-92C0E58D2140}" srcOrd="0" destOrd="1" presId="urn:microsoft.com/office/officeart/2005/8/layout/list1"/>
    <dgm:cxn modelId="{D0C63978-EC8A-4D40-BD96-588650A45556}" type="presOf" srcId="{094D4852-91DE-4605-BB9F-CD9DEA2941D8}" destId="{37BE16C5-64EB-447A-B5DE-92C0E58D2140}" srcOrd="0" destOrd="0" presId="urn:microsoft.com/office/officeart/2005/8/layout/list1"/>
    <dgm:cxn modelId="{91248C85-316A-4B0F-8715-9FAC05C9E0AB}" srcId="{F2479414-9232-469A-AF01-9F39B88F5B50}" destId="{6BAF2F30-5DF1-42DE-A9DE-E5AAA176D299}" srcOrd="0" destOrd="0" parTransId="{C1D1BE75-33F7-4C1D-957E-EAF909AE2518}" sibTransId="{42E91A7C-3495-4C35-B30B-B4F3A1DFFA50}"/>
    <dgm:cxn modelId="{5991508B-D955-4201-9CA0-7D3C5A3E8BDF}" srcId="{592E6BDC-7A68-4A8E-B5F6-385B5DF47A53}" destId="{094D4852-91DE-4605-BB9F-CD9DEA2941D8}" srcOrd="0" destOrd="0" parTransId="{43B0E354-6211-4456-9B06-EB26ACD1DFAF}" sibTransId="{E8A69005-0EEC-413C-8A05-EF1215EA0C12}"/>
    <dgm:cxn modelId="{ED5F0C9D-8EEC-4BF5-9597-1AC874D964F2}" srcId="{30FB4749-1876-45A5-A01C-F301D40A72FF}" destId="{76CF034C-B626-478B-923F-7F091B5C89B4}" srcOrd="0" destOrd="0" parTransId="{6F80769F-3DC9-46E8-9CB5-8C40BE7B2C7A}" sibTransId="{7B4D7FC0-43C1-403E-9078-A3EE2DCDF73D}"/>
    <dgm:cxn modelId="{3B2D80A4-8368-4F47-93D1-722F4ACA5995}" type="presOf" srcId="{F2479414-9232-469A-AF01-9F39B88F5B50}" destId="{556EAE20-2E7D-43E6-8009-EB7E1842F6EC}" srcOrd="0" destOrd="0" presId="urn:microsoft.com/office/officeart/2005/8/layout/list1"/>
    <dgm:cxn modelId="{41E3CAAE-8EE4-45AC-B9DE-99A132C6A26A}" type="presOf" srcId="{76CF034C-B626-478B-923F-7F091B5C89B4}" destId="{37BE16C5-64EB-447A-B5DE-92C0E58D2140}" srcOrd="0" destOrd="2" presId="urn:microsoft.com/office/officeart/2005/8/layout/list1"/>
    <dgm:cxn modelId="{878756C4-6EA8-4109-B7E5-5556CF279164}" type="presOf" srcId="{6A985A34-E2AB-43AE-BC7D-81D5E6DCA687}" destId="{8DFDC533-A1AB-4787-AADA-7D8F38FCE974}" srcOrd="0" destOrd="1" presId="urn:microsoft.com/office/officeart/2005/8/layout/list1"/>
    <dgm:cxn modelId="{EFD1D8CC-5206-4073-9129-032F2EAFD748}" srcId="{8CBD458E-9742-4DB2-84F7-30D633098A26}" destId="{F2479414-9232-469A-AF01-9F39B88F5B50}" srcOrd="1" destOrd="0" parTransId="{6689FF03-D2DF-488A-BB8D-607B7AAF5DCB}" sibTransId="{DE215133-1A77-4C47-AA12-53CA16C9D24F}"/>
    <dgm:cxn modelId="{67AA72CF-EF56-4D8B-874B-B30AC0884A21}" type="presOf" srcId="{F2479414-9232-469A-AF01-9F39B88F5B50}" destId="{E0AC5CB8-721C-4DC9-9074-E9B5779C132D}" srcOrd="1" destOrd="0" presId="urn:microsoft.com/office/officeart/2005/8/layout/list1"/>
    <dgm:cxn modelId="{C7D888DE-69DB-4340-AC79-5AD5D2EE4ACB}" type="presOf" srcId="{8CBD458E-9742-4DB2-84F7-30D633098A26}" destId="{19CCCC29-04A1-4BE9-A84F-6DACE901A0B1}" srcOrd="0" destOrd="0" presId="urn:microsoft.com/office/officeart/2005/8/layout/list1"/>
    <dgm:cxn modelId="{89B439F3-DB28-4B93-A1F5-3104222CF33F}" type="presOf" srcId="{6BAF2F30-5DF1-42DE-A9DE-E5AAA176D299}" destId="{8DFDC533-A1AB-4787-AADA-7D8F38FCE974}" srcOrd="0" destOrd="0" presId="urn:microsoft.com/office/officeart/2005/8/layout/list1"/>
    <dgm:cxn modelId="{4168DBAD-597A-49EC-BCAA-991BEE5ECCC9}" type="presParOf" srcId="{19CCCC29-04A1-4BE9-A84F-6DACE901A0B1}" destId="{FD28AA94-6018-464A-9955-EE1CF1DF13B8}" srcOrd="0" destOrd="0" presId="urn:microsoft.com/office/officeart/2005/8/layout/list1"/>
    <dgm:cxn modelId="{E4C00E8F-57A9-4563-AE93-BCBB670AEA84}" type="presParOf" srcId="{FD28AA94-6018-464A-9955-EE1CF1DF13B8}" destId="{EB6B04EE-E555-4F7A-8588-C4182215B518}" srcOrd="0" destOrd="0" presId="urn:microsoft.com/office/officeart/2005/8/layout/list1"/>
    <dgm:cxn modelId="{DC52D78D-D318-44DA-9E12-4E9E3F653BBB}" type="presParOf" srcId="{FD28AA94-6018-464A-9955-EE1CF1DF13B8}" destId="{B878BE31-7C4C-4A21-89BA-71E2C9734898}" srcOrd="1" destOrd="0" presId="urn:microsoft.com/office/officeart/2005/8/layout/list1"/>
    <dgm:cxn modelId="{9E858277-2401-444E-81B5-A764B82EBE2F}" type="presParOf" srcId="{19CCCC29-04A1-4BE9-A84F-6DACE901A0B1}" destId="{4999308B-1A94-4557-B58B-74D84656E264}" srcOrd="1" destOrd="0" presId="urn:microsoft.com/office/officeart/2005/8/layout/list1"/>
    <dgm:cxn modelId="{8EEF0228-EEBB-48C9-BCD2-637FCCE36D99}" type="presParOf" srcId="{19CCCC29-04A1-4BE9-A84F-6DACE901A0B1}" destId="{37BE16C5-64EB-447A-B5DE-92C0E58D2140}" srcOrd="2" destOrd="0" presId="urn:microsoft.com/office/officeart/2005/8/layout/list1"/>
    <dgm:cxn modelId="{371749B3-9371-4024-B136-9DF55A69605D}" type="presParOf" srcId="{19CCCC29-04A1-4BE9-A84F-6DACE901A0B1}" destId="{3B5660DB-E379-4869-A12A-E9E9087B7D39}" srcOrd="3" destOrd="0" presId="urn:microsoft.com/office/officeart/2005/8/layout/list1"/>
    <dgm:cxn modelId="{8703C7D4-4BB6-426A-83AA-D3E1B7782162}" type="presParOf" srcId="{19CCCC29-04A1-4BE9-A84F-6DACE901A0B1}" destId="{4AD19815-500E-4A24-A1D3-B468437D5A4A}" srcOrd="4" destOrd="0" presId="urn:microsoft.com/office/officeart/2005/8/layout/list1"/>
    <dgm:cxn modelId="{CC3AE266-A5DA-4B96-AA43-75E205D8E9A7}" type="presParOf" srcId="{4AD19815-500E-4A24-A1D3-B468437D5A4A}" destId="{556EAE20-2E7D-43E6-8009-EB7E1842F6EC}" srcOrd="0" destOrd="0" presId="urn:microsoft.com/office/officeart/2005/8/layout/list1"/>
    <dgm:cxn modelId="{BD39779F-C0CE-4BFE-A1DB-3D8033F99FE7}" type="presParOf" srcId="{4AD19815-500E-4A24-A1D3-B468437D5A4A}" destId="{E0AC5CB8-721C-4DC9-9074-E9B5779C132D}" srcOrd="1" destOrd="0" presId="urn:microsoft.com/office/officeart/2005/8/layout/list1"/>
    <dgm:cxn modelId="{7B1E3312-AB4C-415A-9778-2C1C283EFA13}" type="presParOf" srcId="{19CCCC29-04A1-4BE9-A84F-6DACE901A0B1}" destId="{8FC64FFE-39B0-4CFF-A8D1-CFF99B83C9A9}" srcOrd="5" destOrd="0" presId="urn:microsoft.com/office/officeart/2005/8/layout/list1"/>
    <dgm:cxn modelId="{0E203B42-D1CB-4CB1-9DFD-47690823E852}" type="presParOf" srcId="{19CCCC29-04A1-4BE9-A84F-6DACE901A0B1}" destId="{8DFDC533-A1AB-4787-AADA-7D8F38FCE974}"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38AE4A-8342-4E3E-B0D9-300A6582E0B4}" type="doc">
      <dgm:prSet loTypeId="urn:microsoft.com/office/officeart/2005/8/layout/list1" loCatId="list" qsTypeId="urn:microsoft.com/office/officeart/2005/8/quickstyle/simple5" qsCatId="simple" csTypeId="urn:microsoft.com/office/officeart/2005/8/colors/colorful2" csCatId="colorful" phldr="1"/>
      <dgm:spPr/>
      <dgm:t>
        <a:bodyPr/>
        <a:lstStyle/>
        <a:p>
          <a:endParaRPr lang="en-US"/>
        </a:p>
      </dgm:t>
    </dgm:pt>
    <dgm:pt modelId="{9FAE04AD-AF51-4D00-B328-1E1D57585B54}">
      <dgm:prSet/>
      <dgm:spPr/>
      <dgm:t>
        <a:bodyPr/>
        <a:lstStyle/>
        <a:p>
          <a:r>
            <a:rPr lang="en-US"/>
            <a:t>Pay in-equity</a:t>
          </a:r>
        </a:p>
      </dgm:t>
    </dgm:pt>
    <dgm:pt modelId="{2671894F-F280-4802-8FBC-8CFA60EA814E}" type="parTrans" cxnId="{81E5AFD6-3CBE-491C-B322-B1332A63B5CB}">
      <dgm:prSet/>
      <dgm:spPr/>
      <dgm:t>
        <a:bodyPr/>
        <a:lstStyle/>
        <a:p>
          <a:endParaRPr lang="en-US"/>
        </a:p>
      </dgm:t>
    </dgm:pt>
    <dgm:pt modelId="{1280649C-9B08-47B7-BFA8-19BDE582D739}" type="sibTrans" cxnId="{81E5AFD6-3CBE-491C-B322-B1332A63B5CB}">
      <dgm:prSet/>
      <dgm:spPr/>
      <dgm:t>
        <a:bodyPr/>
        <a:lstStyle/>
        <a:p>
          <a:endParaRPr lang="en-US"/>
        </a:p>
      </dgm:t>
    </dgm:pt>
    <dgm:pt modelId="{34560AA3-2E74-4D63-B55E-FE808D15CD29}">
      <dgm:prSet/>
      <dgm:spPr/>
      <dgm:t>
        <a:bodyPr/>
        <a:lstStyle/>
        <a:p>
          <a:r>
            <a:rPr lang="en-US"/>
            <a:t>Billing codes for male vs female procedures </a:t>
          </a:r>
        </a:p>
      </dgm:t>
    </dgm:pt>
    <dgm:pt modelId="{F1262E90-2881-41FD-96E3-491CEA0A76E9}" type="parTrans" cxnId="{FE62BBE5-9AD5-4441-904F-2CCDDA608EA4}">
      <dgm:prSet/>
      <dgm:spPr/>
      <dgm:t>
        <a:bodyPr/>
        <a:lstStyle/>
        <a:p>
          <a:endParaRPr lang="en-US"/>
        </a:p>
      </dgm:t>
    </dgm:pt>
    <dgm:pt modelId="{5E5E0EDA-6EAC-4E82-B3DC-6EEEF82AEBEB}" type="sibTrans" cxnId="{FE62BBE5-9AD5-4441-904F-2CCDDA608EA4}">
      <dgm:prSet/>
      <dgm:spPr/>
      <dgm:t>
        <a:bodyPr/>
        <a:lstStyle/>
        <a:p>
          <a:endParaRPr lang="en-US"/>
        </a:p>
      </dgm:t>
    </dgm:pt>
    <dgm:pt modelId="{C159BDEA-8AF4-4B5F-A7E3-17E281457453}">
      <dgm:prSet/>
      <dgm:spPr/>
      <dgm:t>
        <a:bodyPr/>
        <a:lstStyle/>
        <a:p>
          <a:r>
            <a:rPr lang="en-US"/>
            <a:t>Female dominated specialties paid less (Cohen, 2020, Steffler, et al., 2021)</a:t>
          </a:r>
        </a:p>
      </dgm:t>
    </dgm:pt>
    <dgm:pt modelId="{6A571BBB-D86C-4329-98ED-E2223E41C4C3}" type="parTrans" cxnId="{4BA6242A-5B05-4F25-B9A7-21EA0836DC43}">
      <dgm:prSet/>
      <dgm:spPr/>
      <dgm:t>
        <a:bodyPr/>
        <a:lstStyle/>
        <a:p>
          <a:endParaRPr lang="en-US"/>
        </a:p>
      </dgm:t>
    </dgm:pt>
    <dgm:pt modelId="{C288903D-64B6-41FD-B951-9F759C2C572A}" type="sibTrans" cxnId="{4BA6242A-5B05-4F25-B9A7-21EA0836DC43}">
      <dgm:prSet/>
      <dgm:spPr/>
      <dgm:t>
        <a:bodyPr/>
        <a:lstStyle/>
        <a:p>
          <a:endParaRPr lang="en-US"/>
        </a:p>
      </dgm:t>
    </dgm:pt>
    <dgm:pt modelId="{FA8B42B6-A967-402C-A89F-C1DEFCFD35AC}">
      <dgm:prSet/>
      <dgm:spPr/>
      <dgm:t>
        <a:bodyPr/>
        <a:lstStyle/>
        <a:p>
          <a:r>
            <a:rPr lang="en-US"/>
            <a:t>Pay gaps</a:t>
          </a:r>
        </a:p>
      </dgm:t>
    </dgm:pt>
    <dgm:pt modelId="{7995008E-2193-422B-9ADA-03B89345D637}" type="parTrans" cxnId="{4B3F9E6E-A925-4A35-BF88-B5451004AD96}">
      <dgm:prSet/>
      <dgm:spPr/>
      <dgm:t>
        <a:bodyPr/>
        <a:lstStyle/>
        <a:p>
          <a:endParaRPr lang="en-US"/>
        </a:p>
      </dgm:t>
    </dgm:pt>
    <dgm:pt modelId="{30BA7B56-D40C-4463-911E-E875B91DA268}" type="sibTrans" cxnId="{4B3F9E6E-A925-4A35-BF88-B5451004AD96}">
      <dgm:prSet/>
      <dgm:spPr/>
      <dgm:t>
        <a:bodyPr/>
        <a:lstStyle/>
        <a:p>
          <a:endParaRPr lang="en-US"/>
        </a:p>
      </dgm:t>
    </dgm:pt>
    <dgm:pt modelId="{0379C56E-0C43-4A4E-88C6-12AA1EF6E5BE}">
      <dgm:prSet/>
      <dgm:spPr/>
      <dgm:t>
        <a:bodyPr/>
        <a:lstStyle/>
        <a:p>
          <a:r>
            <a:rPr lang="en-CA"/>
            <a:t>15.6% pay gap, when accounting for hours work, when controlling for hours work, years in practice, specialty, and location (</a:t>
          </a:r>
          <a:r>
            <a:rPr lang="en-CA" err="1"/>
            <a:t>Glauser</a:t>
          </a:r>
          <a:r>
            <a:rPr lang="en-CA"/>
            <a:t> , 2020)</a:t>
          </a:r>
          <a:endParaRPr lang="en-US"/>
        </a:p>
      </dgm:t>
    </dgm:pt>
    <dgm:pt modelId="{5F26873A-59AD-4F6B-8E76-F8524BFDA805}" type="parTrans" cxnId="{06BA41E0-D657-463E-A973-E73C17332952}">
      <dgm:prSet/>
      <dgm:spPr/>
      <dgm:t>
        <a:bodyPr/>
        <a:lstStyle/>
        <a:p>
          <a:endParaRPr lang="en-US"/>
        </a:p>
      </dgm:t>
    </dgm:pt>
    <dgm:pt modelId="{9724A801-7E78-45F2-A061-589E0BB00AC8}" type="sibTrans" cxnId="{06BA41E0-D657-463E-A973-E73C17332952}">
      <dgm:prSet/>
      <dgm:spPr/>
      <dgm:t>
        <a:bodyPr/>
        <a:lstStyle/>
        <a:p>
          <a:endParaRPr lang="en-US"/>
        </a:p>
      </dgm:t>
    </dgm:pt>
    <dgm:pt modelId="{1B57943D-CFD2-465A-A567-C0038FEF55E9}">
      <dgm:prSet/>
      <dgm:spPr/>
      <dgm:t>
        <a:bodyPr/>
        <a:lstStyle/>
        <a:p>
          <a:endParaRPr lang="en-US"/>
        </a:p>
      </dgm:t>
    </dgm:pt>
    <dgm:pt modelId="{73AA6BFF-296E-4976-BFC4-86C7458942C8}" type="parTrans" cxnId="{E6BAF9A7-9543-4198-BD32-4E1957FE1562}">
      <dgm:prSet/>
      <dgm:spPr/>
      <dgm:t>
        <a:bodyPr/>
        <a:lstStyle/>
        <a:p>
          <a:endParaRPr lang="en-US"/>
        </a:p>
      </dgm:t>
    </dgm:pt>
    <dgm:pt modelId="{09B21A36-5C50-4A71-847A-73E44D68F4D0}" type="sibTrans" cxnId="{E6BAF9A7-9543-4198-BD32-4E1957FE1562}">
      <dgm:prSet/>
      <dgm:spPr/>
      <dgm:t>
        <a:bodyPr/>
        <a:lstStyle/>
        <a:p>
          <a:endParaRPr lang="en-US"/>
        </a:p>
      </dgm:t>
    </dgm:pt>
    <dgm:pt modelId="{A8DD1276-4891-4D2D-BD65-950BED36B283}">
      <dgm:prSet/>
      <dgm:spPr/>
      <dgm:t>
        <a:bodyPr/>
        <a:lstStyle/>
        <a:p>
          <a:r>
            <a:rPr lang="en-CA"/>
            <a:t>e.g. Draining vulvar abscess pays half of draining a scrotal abscess (</a:t>
          </a:r>
          <a:r>
            <a:rPr lang="en-CA" err="1"/>
            <a:t>Glauser</a:t>
          </a:r>
          <a:r>
            <a:rPr lang="en-CA"/>
            <a:t>,  2020)</a:t>
          </a:r>
          <a:endParaRPr lang="en-US"/>
        </a:p>
      </dgm:t>
    </dgm:pt>
    <dgm:pt modelId="{710C56A1-D666-45D7-A1E5-860DD1FB809E}" type="parTrans" cxnId="{0B65A27D-9D65-425C-B368-8524354D7842}">
      <dgm:prSet/>
      <dgm:spPr/>
    </dgm:pt>
    <dgm:pt modelId="{B5E3F08C-3C5F-42D2-84BB-C836C9908FDC}" type="sibTrans" cxnId="{0B65A27D-9D65-425C-B368-8524354D7842}">
      <dgm:prSet/>
      <dgm:spPr/>
    </dgm:pt>
    <dgm:pt modelId="{86F741B7-25D2-4B7C-BE27-FF23BD2F2A13}" type="pres">
      <dgm:prSet presAssocID="{4B38AE4A-8342-4E3E-B0D9-300A6582E0B4}" presName="linear" presStyleCnt="0">
        <dgm:presLayoutVars>
          <dgm:dir/>
          <dgm:animLvl val="lvl"/>
          <dgm:resizeHandles val="exact"/>
        </dgm:presLayoutVars>
      </dgm:prSet>
      <dgm:spPr/>
    </dgm:pt>
    <dgm:pt modelId="{4E71B886-F291-4C12-8829-78A01152CEEB}" type="pres">
      <dgm:prSet presAssocID="{9FAE04AD-AF51-4D00-B328-1E1D57585B54}" presName="parentLin" presStyleCnt="0"/>
      <dgm:spPr/>
    </dgm:pt>
    <dgm:pt modelId="{25CD7828-D46B-42C3-8498-34AA39E58A3A}" type="pres">
      <dgm:prSet presAssocID="{9FAE04AD-AF51-4D00-B328-1E1D57585B54}" presName="parentLeftMargin" presStyleLbl="node1" presStyleIdx="0" presStyleCnt="2"/>
      <dgm:spPr/>
    </dgm:pt>
    <dgm:pt modelId="{573DCD99-CC96-4AD7-94F6-81BB7F537308}" type="pres">
      <dgm:prSet presAssocID="{9FAE04AD-AF51-4D00-B328-1E1D57585B54}" presName="parentText" presStyleLbl="node1" presStyleIdx="0" presStyleCnt="2">
        <dgm:presLayoutVars>
          <dgm:chMax val="0"/>
          <dgm:bulletEnabled val="1"/>
        </dgm:presLayoutVars>
      </dgm:prSet>
      <dgm:spPr/>
    </dgm:pt>
    <dgm:pt modelId="{D3A55C94-6ED8-4E4D-BED3-B358D18C5827}" type="pres">
      <dgm:prSet presAssocID="{9FAE04AD-AF51-4D00-B328-1E1D57585B54}" presName="negativeSpace" presStyleCnt="0"/>
      <dgm:spPr/>
    </dgm:pt>
    <dgm:pt modelId="{2CAFF1CD-3C78-4490-AB62-CB41AFCECC33}" type="pres">
      <dgm:prSet presAssocID="{9FAE04AD-AF51-4D00-B328-1E1D57585B54}" presName="childText" presStyleLbl="conFgAcc1" presStyleIdx="0" presStyleCnt="2">
        <dgm:presLayoutVars>
          <dgm:bulletEnabled val="1"/>
        </dgm:presLayoutVars>
      </dgm:prSet>
      <dgm:spPr/>
    </dgm:pt>
    <dgm:pt modelId="{F6AA963F-4063-4F23-9E31-675A02A85BB3}" type="pres">
      <dgm:prSet presAssocID="{1280649C-9B08-47B7-BFA8-19BDE582D739}" presName="spaceBetweenRectangles" presStyleCnt="0"/>
      <dgm:spPr/>
    </dgm:pt>
    <dgm:pt modelId="{AD738382-18F3-4E0A-A1F3-38EBA7A26A0F}" type="pres">
      <dgm:prSet presAssocID="{FA8B42B6-A967-402C-A89F-C1DEFCFD35AC}" presName="parentLin" presStyleCnt="0"/>
      <dgm:spPr/>
    </dgm:pt>
    <dgm:pt modelId="{93398FF3-8F60-47BA-986E-8304E63B7BBD}" type="pres">
      <dgm:prSet presAssocID="{FA8B42B6-A967-402C-A89F-C1DEFCFD35AC}" presName="parentLeftMargin" presStyleLbl="node1" presStyleIdx="0" presStyleCnt="2"/>
      <dgm:spPr/>
    </dgm:pt>
    <dgm:pt modelId="{EE41406E-6898-46F2-AAD2-B78B16B470C8}" type="pres">
      <dgm:prSet presAssocID="{FA8B42B6-A967-402C-A89F-C1DEFCFD35AC}" presName="parentText" presStyleLbl="node1" presStyleIdx="1" presStyleCnt="2">
        <dgm:presLayoutVars>
          <dgm:chMax val="0"/>
          <dgm:bulletEnabled val="1"/>
        </dgm:presLayoutVars>
      </dgm:prSet>
      <dgm:spPr/>
    </dgm:pt>
    <dgm:pt modelId="{B0E6C602-1F01-40D6-8C90-B435492D9EFF}" type="pres">
      <dgm:prSet presAssocID="{FA8B42B6-A967-402C-A89F-C1DEFCFD35AC}" presName="negativeSpace" presStyleCnt="0"/>
      <dgm:spPr/>
    </dgm:pt>
    <dgm:pt modelId="{2B9B69CA-CC8F-44F6-911D-167DA70A0E39}" type="pres">
      <dgm:prSet presAssocID="{FA8B42B6-A967-402C-A89F-C1DEFCFD35AC}" presName="childText" presStyleLbl="conFgAcc1" presStyleIdx="1" presStyleCnt="2">
        <dgm:presLayoutVars>
          <dgm:bulletEnabled val="1"/>
        </dgm:presLayoutVars>
      </dgm:prSet>
      <dgm:spPr/>
    </dgm:pt>
  </dgm:ptLst>
  <dgm:cxnLst>
    <dgm:cxn modelId="{C9636D14-3C7A-469D-80D1-EB0A37AA3D9F}" type="presOf" srcId="{4B38AE4A-8342-4E3E-B0D9-300A6582E0B4}" destId="{86F741B7-25D2-4B7C-BE27-FF23BD2F2A13}" srcOrd="0" destOrd="0" presId="urn:microsoft.com/office/officeart/2005/8/layout/list1"/>
    <dgm:cxn modelId="{4BA6242A-5B05-4F25-B9A7-21EA0836DC43}" srcId="{9FAE04AD-AF51-4D00-B328-1E1D57585B54}" destId="{C159BDEA-8AF4-4B5F-A7E3-17E281457453}" srcOrd="1" destOrd="0" parTransId="{6A571BBB-D86C-4329-98ED-E2223E41C4C3}" sibTransId="{C288903D-64B6-41FD-B951-9F759C2C572A}"/>
    <dgm:cxn modelId="{DC7AB92A-73E3-458A-BCD9-1682B8B509E6}" type="presOf" srcId="{34560AA3-2E74-4D63-B55E-FE808D15CD29}" destId="{2CAFF1CD-3C78-4490-AB62-CB41AFCECC33}" srcOrd="0" destOrd="0" presId="urn:microsoft.com/office/officeart/2005/8/layout/list1"/>
    <dgm:cxn modelId="{86EE6E38-3355-4C00-8A8B-D7D6B63A32CB}" type="presOf" srcId="{FA8B42B6-A967-402C-A89F-C1DEFCFD35AC}" destId="{93398FF3-8F60-47BA-986E-8304E63B7BBD}" srcOrd="0" destOrd="0" presId="urn:microsoft.com/office/officeart/2005/8/layout/list1"/>
    <dgm:cxn modelId="{283DD041-92CF-4860-A11C-6B591A2CD1B9}" type="presOf" srcId="{A8DD1276-4891-4D2D-BD65-950BED36B283}" destId="{2CAFF1CD-3C78-4490-AB62-CB41AFCECC33}" srcOrd="0" destOrd="1" presId="urn:microsoft.com/office/officeart/2005/8/layout/list1"/>
    <dgm:cxn modelId="{4A824E66-5A97-4240-A4FD-8E26DB927FC0}" type="presOf" srcId="{9FAE04AD-AF51-4D00-B328-1E1D57585B54}" destId="{573DCD99-CC96-4AD7-94F6-81BB7F537308}" srcOrd="1" destOrd="0" presId="urn:microsoft.com/office/officeart/2005/8/layout/list1"/>
    <dgm:cxn modelId="{4B3F9E6E-A925-4A35-BF88-B5451004AD96}" srcId="{4B38AE4A-8342-4E3E-B0D9-300A6582E0B4}" destId="{FA8B42B6-A967-402C-A89F-C1DEFCFD35AC}" srcOrd="1" destOrd="0" parTransId="{7995008E-2193-422B-9ADA-03B89345D637}" sibTransId="{30BA7B56-D40C-4463-911E-E875B91DA268}"/>
    <dgm:cxn modelId="{36D23A74-217F-4C9D-AB60-970CFFBA585C}" type="presOf" srcId="{FA8B42B6-A967-402C-A89F-C1DEFCFD35AC}" destId="{EE41406E-6898-46F2-AAD2-B78B16B470C8}" srcOrd="1" destOrd="0" presId="urn:microsoft.com/office/officeart/2005/8/layout/list1"/>
    <dgm:cxn modelId="{CB02AC59-C0D6-44B8-AF93-1C6180227602}" type="presOf" srcId="{0379C56E-0C43-4A4E-88C6-12AA1EF6E5BE}" destId="{2B9B69CA-CC8F-44F6-911D-167DA70A0E39}" srcOrd="0" destOrd="1" presId="urn:microsoft.com/office/officeart/2005/8/layout/list1"/>
    <dgm:cxn modelId="{0B65A27D-9D65-425C-B368-8524354D7842}" srcId="{34560AA3-2E74-4D63-B55E-FE808D15CD29}" destId="{A8DD1276-4891-4D2D-BD65-950BED36B283}" srcOrd="0" destOrd="0" parTransId="{710C56A1-D666-45D7-A1E5-860DD1FB809E}" sibTransId="{B5E3F08C-3C5F-42D2-84BB-C836C9908FDC}"/>
    <dgm:cxn modelId="{E9E5067E-4F31-45D0-B730-D246BD0A23CA}" type="presOf" srcId="{9FAE04AD-AF51-4D00-B328-1E1D57585B54}" destId="{25CD7828-D46B-42C3-8498-34AA39E58A3A}" srcOrd="0" destOrd="0" presId="urn:microsoft.com/office/officeart/2005/8/layout/list1"/>
    <dgm:cxn modelId="{69D3048A-3375-438C-9C6E-8B464D83E96F}" type="presOf" srcId="{C159BDEA-8AF4-4B5F-A7E3-17E281457453}" destId="{2CAFF1CD-3C78-4490-AB62-CB41AFCECC33}" srcOrd="0" destOrd="2" presId="urn:microsoft.com/office/officeart/2005/8/layout/list1"/>
    <dgm:cxn modelId="{A127ED8A-F6C7-4A1F-8F8A-B4D1602E59FB}" type="presOf" srcId="{1B57943D-CFD2-465A-A567-C0038FEF55E9}" destId="{2B9B69CA-CC8F-44F6-911D-167DA70A0E39}" srcOrd="0" destOrd="0" presId="urn:microsoft.com/office/officeart/2005/8/layout/list1"/>
    <dgm:cxn modelId="{E6BAF9A7-9543-4198-BD32-4E1957FE1562}" srcId="{FA8B42B6-A967-402C-A89F-C1DEFCFD35AC}" destId="{1B57943D-CFD2-465A-A567-C0038FEF55E9}" srcOrd="0" destOrd="0" parTransId="{73AA6BFF-296E-4976-BFC4-86C7458942C8}" sibTransId="{09B21A36-5C50-4A71-847A-73E44D68F4D0}"/>
    <dgm:cxn modelId="{81E5AFD6-3CBE-491C-B322-B1332A63B5CB}" srcId="{4B38AE4A-8342-4E3E-B0D9-300A6582E0B4}" destId="{9FAE04AD-AF51-4D00-B328-1E1D57585B54}" srcOrd="0" destOrd="0" parTransId="{2671894F-F280-4802-8FBC-8CFA60EA814E}" sibTransId="{1280649C-9B08-47B7-BFA8-19BDE582D739}"/>
    <dgm:cxn modelId="{06BA41E0-D657-463E-A973-E73C17332952}" srcId="{FA8B42B6-A967-402C-A89F-C1DEFCFD35AC}" destId="{0379C56E-0C43-4A4E-88C6-12AA1EF6E5BE}" srcOrd="1" destOrd="0" parTransId="{5F26873A-59AD-4F6B-8E76-F8524BFDA805}" sibTransId="{9724A801-7E78-45F2-A061-589E0BB00AC8}"/>
    <dgm:cxn modelId="{FE62BBE5-9AD5-4441-904F-2CCDDA608EA4}" srcId="{9FAE04AD-AF51-4D00-B328-1E1D57585B54}" destId="{34560AA3-2E74-4D63-B55E-FE808D15CD29}" srcOrd="0" destOrd="0" parTransId="{F1262E90-2881-41FD-96E3-491CEA0A76E9}" sibTransId="{5E5E0EDA-6EAC-4E82-B3DC-6EEEF82AEBEB}"/>
    <dgm:cxn modelId="{B0A9B470-467D-4594-857D-56BAA29EA63F}" type="presParOf" srcId="{86F741B7-25D2-4B7C-BE27-FF23BD2F2A13}" destId="{4E71B886-F291-4C12-8829-78A01152CEEB}" srcOrd="0" destOrd="0" presId="urn:microsoft.com/office/officeart/2005/8/layout/list1"/>
    <dgm:cxn modelId="{8DB11DB7-6062-47D0-BC8A-9952827F9093}" type="presParOf" srcId="{4E71B886-F291-4C12-8829-78A01152CEEB}" destId="{25CD7828-D46B-42C3-8498-34AA39E58A3A}" srcOrd="0" destOrd="0" presId="urn:microsoft.com/office/officeart/2005/8/layout/list1"/>
    <dgm:cxn modelId="{F3BD004D-8092-4E8D-8F99-FF19ADE45972}" type="presParOf" srcId="{4E71B886-F291-4C12-8829-78A01152CEEB}" destId="{573DCD99-CC96-4AD7-94F6-81BB7F537308}" srcOrd="1" destOrd="0" presId="urn:microsoft.com/office/officeart/2005/8/layout/list1"/>
    <dgm:cxn modelId="{807FDAF9-627D-42D5-AA5B-E0DD1DCBE5D9}" type="presParOf" srcId="{86F741B7-25D2-4B7C-BE27-FF23BD2F2A13}" destId="{D3A55C94-6ED8-4E4D-BED3-B358D18C5827}" srcOrd="1" destOrd="0" presId="urn:microsoft.com/office/officeart/2005/8/layout/list1"/>
    <dgm:cxn modelId="{EDCD19B1-1096-4969-BE82-67C71B906F76}" type="presParOf" srcId="{86F741B7-25D2-4B7C-BE27-FF23BD2F2A13}" destId="{2CAFF1CD-3C78-4490-AB62-CB41AFCECC33}" srcOrd="2" destOrd="0" presId="urn:microsoft.com/office/officeart/2005/8/layout/list1"/>
    <dgm:cxn modelId="{81FBAF7A-816B-4D77-AF6E-32E0607244F4}" type="presParOf" srcId="{86F741B7-25D2-4B7C-BE27-FF23BD2F2A13}" destId="{F6AA963F-4063-4F23-9E31-675A02A85BB3}" srcOrd="3" destOrd="0" presId="urn:microsoft.com/office/officeart/2005/8/layout/list1"/>
    <dgm:cxn modelId="{F0CA14DF-70FE-42EB-9811-C51F53D573F7}" type="presParOf" srcId="{86F741B7-25D2-4B7C-BE27-FF23BD2F2A13}" destId="{AD738382-18F3-4E0A-A1F3-38EBA7A26A0F}" srcOrd="4" destOrd="0" presId="urn:microsoft.com/office/officeart/2005/8/layout/list1"/>
    <dgm:cxn modelId="{4781610F-895D-48D2-B705-E6F4196FDA35}" type="presParOf" srcId="{AD738382-18F3-4E0A-A1F3-38EBA7A26A0F}" destId="{93398FF3-8F60-47BA-986E-8304E63B7BBD}" srcOrd="0" destOrd="0" presId="urn:microsoft.com/office/officeart/2005/8/layout/list1"/>
    <dgm:cxn modelId="{EC1C01DF-B892-4078-9AE7-4D8CFD8B3370}" type="presParOf" srcId="{AD738382-18F3-4E0A-A1F3-38EBA7A26A0F}" destId="{EE41406E-6898-46F2-AAD2-B78B16B470C8}" srcOrd="1" destOrd="0" presId="urn:microsoft.com/office/officeart/2005/8/layout/list1"/>
    <dgm:cxn modelId="{6033F066-E0DB-4CBD-BF1A-42CA0E205D24}" type="presParOf" srcId="{86F741B7-25D2-4B7C-BE27-FF23BD2F2A13}" destId="{B0E6C602-1F01-40D6-8C90-B435492D9EFF}" srcOrd="5" destOrd="0" presId="urn:microsoft.com/office/officeart/2005/8/layout/list1"/>
    <dgm:cxn modelId="{871DD5D0-135E-4A53-BD65-316CBEECB5DA}" type="presParOf" srcId="{86F741B7-25D2-4B7C-BE27-FF23BD2F2A13}" destId="{2B9B69CA-CC8F-44F6-911D-167DA70A0E39}"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44394-BE01-4299-8A00-D3D8BCF0EDBD}">
      <dsp:nvSpPr>
        <dsp:cNvPr id="0" name=""/>
        <dsp:cNvSpPr/>
      </dsp:nvSpPr>
      <dsp:spPr>
        <a:xfrm>
          <a:off x="8215" y="0"/>
          <a:ext cx="5832871" cy="3948876"/>
        </a:xfrm>
        <a:prstGeom prst="homePlate">
          <a:avLst>
            <a:gd name="adj" fmla="val 25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71" tIns="88900" rIns="823083" bIns="88900" numCol="1" spcCol="1270" anchor="t" anchorCtr="0">
          <a:noAutofit/>
        </a:bodyPr>
        <a:lstStyle/>
        <a:p>
          <a:pPr marL="0" lvl="0" indent="0" algn="l" defTabSz="1555750">
            <a:lnSpc>
              <a:spcPct val="90000"/>
            </a:lnSpc>
            <a:spcBef>
              <a:spcPct val="0"/>
            </a:spcBef>
            <a:spcAft>
              <a:spcPct val="35000"/>
            </a:spcAft>
            <a:buNone/>
          </a:pPr>
          <a:r>
            <a:rPr lang="en-CA" sz="3500" kern="1200"/>
            <a:t>HCP have same levels of implicit bias as general population</a:t>
          </a:r>
          <a:endParaRPr lang="en-US" sz="3500" kern="1200"/>
        </a:p>
        <a:p>
          <a:pPr marL="228600" lvl="1" indent="-228600" algn="l" defTabSz="1200150">
            <a:lnSpc>
              <a:spcPct val="90000"/>
            </a:lnSpc>
            <a:spcBef>
              <a:spcPct val="0"/>
            </a:spcBef>
            <a:spcAft>
              <a:spcPct val="15000"/>
            </a:spcAft>
            <a:buChar char="•"/>
          </a:pPr>
          <a:r>
            <a:rPr lang="en-CA" sz="2700" kern="1200"/>
            <a:t>Influence diagnosis and treatment decisions</a:t>
          </a:r>
          <a:endParaRPr lang="en-US" sz="2700" kern="1200"/>
        </a:p>
        <a:p>
          <a:pPr marL="228600" lvl="1" indent="-228600" algn="l" defTabSz="1200150">
            <a:lnSpc>
              <a:spcPct val="90000"/>
            </a:lnSpc>
            <a:spcBef>
              <a:spcPct val="0"/>
            </a:spcBef>
            <a:spcAft>
              <a:spcPct val="15000"/>
            </a:spcAft>
            <a:buChar char="•"/>
          </a:pPr>
          <a:r>
            <a:rPr lang="en-CA" sz="2700" kern="1200"/>
            <a:t>Influence level of care</a:t>
          </a:r>
          <a:endParaRPr lang="en-US" sz="2700" kern="1200"/>
        </a:p>
        <a:p>
          <a:pPr marL="228600" lvl="1" indent="-228600" algn="l" defTabSz="1200150">
            <a:lnSpc>
              <a:spcPct val="90000"/>
            </a:lnSpc>
            <a:spcBef>
              <a:spcPct val="0"/>
            </a:spcBef>
            <a:spcAft>
              <a:spcPct val="15000"/>
            </a:spcAft>
            <a:buChar char="•"/>
          </a:pPr>
          <a:r>
            <a:rPr lang="en-US" sz="2700" kern="1200"/>
            <a:t>Influence academic medicine</a:t>
          </a:r>
        </a:p>
      </dsp:txBody>
      <dsp:txXfrm>
        <a:off x="8215" y="0"/>
        <a:ext cx="5339262" cy="3948876"/>
      </dsp:txXfrm>
    </dsp:sp>
    <dsp:sp modelId="{BB637D37-AD5B-4417-B0A0-F5FA95F6EACA}">
      <dsp:nvSpPr>
        <dsp:cNvPr id="0" name=""/>
        <dsp:cNvSpPr/>
      </dsp:nvSpPr>
      <dsp:spPr>
        <a:xfrm>
          <a:off x="4674512" y="0"/>
          <a:ext cx="5832871" cy="3948876"/>
        </a:xfrm>
        <a:prstGeom prst="chevron">
          <a:avLst>
            <a:gd name="adj" fmla="val 25000"/>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71" tIns="88900" rIns="205771" bIns="88900" numCol="1" spcCol="1270" anchor="t" anchorCtr="0">
          <a:noAutofit/>
        </a:bodyPr>
        <a:lstStyle/>
        <a:p>
          <a:pPr marL="0" lvl="0" indent="0" algn="l" defTabSz="1555750">
            <a:lnSpc>
              <a:spcPct val="90000"/>
            </a:lnSpc>
            <a:spcBef>
              <a:spcPct val="0"/>
            </a:spcBef>
            <a:spcAft>
              <a:spcPct val="35000"/>
            </a:spcAft>
            <a:buNone/>
          </a:pPr>
          <a:r>
            <a:rPr lang="en-CA" sz="3500" kern="1200"/>
            <a:t>Biases included:</a:t>
          </a:r>
          <a:endParaRPr lang="en-US" sz="3500" kern="1200"/>
        </a:p>
        <a:p>
          <a:pPr marL="228600" lvl="1" indent="-228600" algn="l" defTabSz="1200150">
            <a:lnSpc>
              <a:spcPct val="90000"/>
            </a:lnSpc>
            <a:spcBef>
              <a:spcPct val="0"/>
            </a:spcBef>
            <a:spcAft>
              <a:spcPct val="15000"/>
            </a:spcAft>
            <a:buChar char="•"/>
          </a:pPr>
          <a:r>
            <a:rPr lang="en-CA" sz="2700" kern="1200"/>
            <a:t>Race/ethnicity</a:t>
          </a:r>
          <a:endParaRPr lang="en-US" sz="2700" kern="1200"/>
        </a:p>
        <a:p>
          <a:pPr marL="228600" lvl="1" indent="-228600" algn="l" defTabSz="1200150">
            <a:lnSpc>
              <a:spcPct val="90000"/>
            </a:lnSpc>
            <a:spcBef>
              <a:spcPct val="0"/>
            </a:spcBef>
            <a:spcAft>
              <a:spcPct val="15000"/>
            </a:spcAft>
            <a:buChar char="•"/>
          </a:pPr>
          <a:r>
            <a:rPr lang="en-CA" sz="2700" kern="1200"/>
            <a:t>Gender</a:t>
          </a:r>
          <a:endParaRPr lang="en-US" sz="2700" kern="1200"/>
        </a:p>
        <a:p>
          <a:pPr marL="228600" lvl="1" indent="-228600" algn="l" defTabSz="1200150">
            <a:lnSpc>
              <a:spcPct val="90000"/>
            </a:lnSpc>
            <a:spcBef>
              <a:spcPct val="0"/>
            </a:spcBef>
            <a:spcAft>
              <a:spcPct val="15000"/>
            </a:spcAft>
            <a:buChar char="•"/>
          </a:pPr>
          <a:r>
            <a:rPr lang="en-CA" sz="2700" kern="1200"/>
            <a:t>SES</a:t>
          </a:r>
          <a:endParaRPr lang="en-US" sz="2700" kern="1200"/>
        </a:p>
        <a:p>
          <a:pPr marL="228600" lvl="1" indent="-228600" algn="l" defTabSz="1200150">
            <a:lnSpc>
              <a:spcPct val="90000"/>
            </a:lnSpc>
            <a:spcBef>
              <a:spcPct val="0"/>
            </a:spcBef>
            <a:spcAft>
              <a:spcPct val="15000"/>
            </a:spcAft>
            <a:buChar char="•"/>
          </a:pPr>
          <a:r>
            <a:rPr lang="en-CA" sz="2700" kern="1200"/>
            <a:t>Age</a:t>
          </a:r>
          <a:endParaRPr lang="en-US" sz="2700" kern="1200"/>
        </a:p>
        <a:p>
          <a:pPr marL="228600" lvl="1" indent="-228600" algn="l" defTabSz="1200150">
            <a:lnSpc>
              <a:spcPct val="90000"/>
            </a:lnSpc>
            <a:spcBef>
              <a:spcPct val="0"/>
            </a:spcBef>
            <a:spcAft>
              <a:spcPct val="15000"/>
            </a:spcAft>
            <a:buChar char="•"/>
          </a:pPr>
          <a:r>
            <a:rPr lang="en-CA" sz="2700" kern="1200"/>
            <a:t>Mental Illnesses</a:t>
          </a:r>
          <a:endParaRPr lang="en-US" sz="2700" kern="1200"/>
        </a:p>
        <a:p>
          <a:pPr marL="228600" lvl="1" indent="-228600" algn="l" defTabSz="1200150">
            <a:lnSpc>
              <a:spcPct val="90000"/>
            </a:lnSpc>
            <a:spcBef>
              <a:spcPct val="0"/>
            </a:spcBef>
            <a:spcAft>
              <a:spcPct val="15000"/>
            </a:spcAft>
            <a:buChar char="•"/>
          </a:pPr>
          <a:r>
            <a:rPr lang="en-CA" sz="2700" kern="1200"/>
            <a:t>Weight</a:t>
          </a:r>
          <a:endParaRPr lang="en-US" sz="2700" kern="1200"/>
        </a:p>
        <a:p>
          <a:pPr marL="228600" lvl="1" indent="-228600" algn="l" defTabSz="1200150">
            <a:lnSpc>
              <a:spcPct val="90000"/>
            </a:lnSpc>
            <a:spcBef>
              <a:spcPct val="0"/>
            </a:spcBef>
            <a:spcAft>
              <a:spcPct val="15000"/>
            </a:spcAft>
            <a:buChar char="•"/>
          </a:pPr>
          <a:r>
            <a:rPr lang="en-CA" sz="2700" kern="1200"/>
            <a:t>Disability</a:t>
          </a:r>
          <a:endParaRPr lang="en-US" sz="2700" kern="1200"/>
        </a:p>
      </dsp:txBody>
      <dsp:txXfrm>
        <a:off x="5661731" y="0"/>
        <a:ext cx="3858433" cy="39488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5B193-BEB3-4E98-8DEA-CF6166CFC80E}">
      <dsp:nvSpPr>
        <dsp:cNvPr id="0" name=""/>
        <dsp:cNvSpPr/>
      </dsp:nvSpPr>
      <dsp:spPr>
        <a:xfrm>
          <a:off x="0" y="2011"/>
          <a:ext cx="1047932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21E560-C712-4FEB-9528-FDC5A4E3C1BB}">
      <dsp:nvSpPr>
        <dsp:cNvPr id="0" name=""/>
        <dsp:cNvSpPr/>
      </dsp:nvSpPr>
      <dsp:spPr>
        <a:xfrm>
          <a:off x="0" y="2011"/>
          <a:ext cx="10479329"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kern="1200"/>
            <a:t>Sex-specific care</a:t>
          </a:r>
          <a:r>
            <a:rPr lang="en-US" sz="2400" b="0" i="1" kern="1200"/>
            <a:t>:</a:t>
          </a:r>
          <a:r>
            <a:rPr lang="en-US" sz="2400" b="0" i="0" kern="1200"/>
            <a:t> Care related to health needs that are unique to women (and trans men), such as pregnancy and menopause. (biological basis?)</a:t>
          </a:r>
          <a:endParaRPr lang="en-US" sz="2400" kern="1200"/>
        </a:p>
      </dsp:txBody>
      <dsp:txXfrm>
        <a:off x="0" y="2011"/>
        <a:ext cx="10479329" cy="1371716"/>
      </dsp:txXfrm>
    </dsp:sp>
    <dsp:sp modelId="{85463E4F-66CD-4547-8A46-B21C0E2BC842}">
      <dsp:nvSpPr>
        <dsp:cNvPr id="0" name=""/>
        <dsp:cNvSpPr/>
      </dsp:nvSpPr>
      <dsp:spPr>
        <a:xfrm>
          <a:off x="0" y="1373727"/>
          <a:ext cx="10479329" cy="0"/>
        </a:xfrm>
        <a:prstGeom prst="line">
          <a:avLst/>
        </a:prstGeom>
        <a:solidFill>
          <a:schemeClr val="accent2">
            <a:hueOff val="-173103"/>
            <a:satOff val="-5942"/>
            <a:lumOff val="2549"/>
            <a:alphaOff val="0"/>
          </a:schemeClr>
        </a:solidFill>
        <a:ln w="19050" cap="flat" cmpd="sng" algn="ctr">
          <a:solidFill>
            <a:schemeClr val="accent2">
              <a:hueOff val="-173103"/>
              <a:satOff val="-5942"/>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5CF346-DC7E-4B14-98A7-0A7586BC2C0A}">
      <dsp:nvSpPr>
        <dsp:cNvPr id="0" name=""/>
        <dsp:cNvSpPr/>
      </dsp:nvSpPr>
      <dsp:spPr>
        <a:xfrm>
          <a:off x="0" y="1373727"/>
          <a:ext cx="10479329"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kern="1200"/>
            <a:t>Sex-aware care:</a:t>
          </a:r>
          <a:r>
            <a:rPr lang="en-US" sz="2400" b="1" i="0" kern="1200"/>
            <a:t> </a:t>
          </a:r>
          <a:r>
            <a:rPr lang="en-US" sz="2400" b="0" i="0" kern="1200"/>
            <a:t>Care for conditions that are diagnosed or treated differently in women (and trans men) as compared to men (and trans women), such as heart disease and neurodegenerative diseases. (biological basis?)</a:t>
          </a:r>
          <a:endParaRPr lang="en-US" sz="2400" kern="1200"/>
        </a:p>
      </dsp:txBody>
      <dsp:txXfrm>
        <a:off x="0" y="1373727"/>
        <a:ext cx="10479329" cy="1371716"/>
      </dsp:txXfrm>
    </dsp:sp>
    <dsp:sp modelId="{6EB184F0-CDF1-473A-B00C-277EA5DEDC10}">
      <dsp:nvSpPr>
        <dsp:cNvPr id="0" name=""/>
        <dsp:cNvSpPr/>
      </dsp:nvSpPr>
      <dsp:spPr>
        <a:xfrm>
          <a:off x="0" y="2745444"/>
          <a:ext cx="10479329" cy="0"/>
        </a:xfrm>
        <a:prstGeom prst="line">
          <a:avLst/>
        </a:prstGeom>
        <a:solidFill>
          <a:schemeClr val="accent2">
            <a:hueOff val="-346206"/>
            <a:satOff val="-11885"/>
            <a:lumOff val="5098"/>
            <a:alphaOff val="0"/>
          </a:schemeClr>
        </a:solidFill>
        <a:ln w="19050" cap="flat" cmpd="sng" algn="ctr">
          <a:solidFill>
            <a:schemeClr val="accent2">
              <a:hueOff val="-346206"/>
              <a:satOff val="-11885"/>
              <a:lumOff val="50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C9FFC-7BDC-49C8-A0DE-05E9066A7699}">
      <dsp:nvSpPr>
        <dsp:cNvPr id="0" name=""/>
        <dsp:cNvSpPr/>
      </dsp:nvSpPr>
      <dsp:spPr>
        <a:xfrm>
          <a:off x="0" y="2745444"/>
          <a:ext cx="10479329"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1" kern="1200"/>
            <a:t>Gender-sensitive care:</a:t>
          </a:r>
          <a:r>
            <a:rPr lang="en-US" sz="2400" b="1" i="0" kern="1200"/>
            <a:t> </a:t>
          </a:r>
          <a:r>
            <a:rPr lang="en-US" sz="2400" b="0" i="0" kern="1200"/>
            <a:t>Care provided in ways that are inclusive of gender-specific preferences, - 2SLGBTQIA health needs (sociological basis?)</a:t>
          </a:r>
          <a:endParaRPr lang="en-US" sz="2400" kern="1200"/>
        </a:p>
      </dsp:txBody>
      <dsp:txXfrm>
        <a:off x="0" y="2745444"/>
        <a:ext cx="10479329" cy="1371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DEB55-00B7-4288-A924-9CE2B2CB5B23}">
      <dsp:nvSpPr>
        <dsp:cNvPr id="0" name=""/>
        <dsp:cNvSpPr/>
      </dsp:nvSpPr>
      <dsp:spPr>
        <a:xfrm>
          <a:off x="-6259889" y="-957616"/>
          <a:ext cx="7451373" cy="7451373"/>
        </a:xfrm>
        <a:prstGeom prst="blockArc">
          <a:avLst>
            <a:gd name="adj1" fmla="val 18900000"/>
            <a:gd name="adj2" fmla="val 2700000"/>
            <a:gd name="adj3" fmla="val 290"/>
          </a:avLst>
        </a:prstGeom>
        <a:noFill/>
        <a:ln w="1905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6219EE-76E4-4618-B89A-FCD5C794EC6F}">
      <dsp:nvSpPr>
        <dsp:cNvPr id="0" name=""/>
        <dsp:cNvSpPr/>
      </dsp:nvSpPr>
      <dsp:spPr>
        <a:xfrm>
          <a:off x="623545" y="425618"/>
          <a:ext cx="6198529" cy="85167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t>Gender-based bias in direct care</a:t>
          </a:r>
        </a:p>
      </dsp:txBody>
      <dsp:txXfrm>
        <a:off x="623545" y="425618"/>
        <a:ext cx="6198529" cy="851679"/>
      </dsp:txXfrm>
    </dsp:sp>
    <dsp:sp modelId="{B9A9030A-0CE3-4FE7-BDCB-786DA3897E18}">
      <dsp:nvSpPr>
        <dsp:cNvPr id="0" name=""/>
        <dsp:cNvSpPr/>
      </dsp:nvSpPr>
      <dsp:spPr>
        <a:xfrm>
          <a:off x="91245" y="319158"/>
          <a:ext cx="1064599" cy="106459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97F76A-DEE1-46E9-BF99-04E9147E2692}">
      <dsp:nvSpPr>
        <dsp:cNvPr id="0" name=""/>
        <dsp:cNvSpPr/>
      </dsp:nvSpPr>
      <dsp:spPr>
        <a:xfrm>
          <a:off x="1111832" y="1703359"/>
          <a:ext cx="5710241" cy="85167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t>Undersupply of women’s health specialists</a:t>
          </a:r>
        </a:p>
      </dsp:txBody>
      <dsp:txXfrm>
        <a:off x="1111832" y="1703359"/>
        <a:ext cx="5710241" cy="851679"/>
      </dsp:txXfrm>
    </dsp:sp>
    <dsp:sp modelId="{E4723041-57D6-4365-8C45-0D5EB7CF1B86}">
      <dsp:nvSpPr>
        <dsp:cNvPr id="0" name=""/>
        <dsp:cNvSpPr/>
      </dsp:nvSpPr>
      <dsp:spPr>
        <a:xfrm>
          <a:off x="579532" y="1596899"/>
          <a:ext cx="1064599" cy="106459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ED989C-FF97-466B-926C-14A833A36423}">
      <dsp:nvSpPr>
        <dsp:cNvPr id="0" name=""/>
        <dsp:cNvSpPr/>
      </dsp:nvSpPr>
      <dsp:spPr>
        <a:xfrm>
          <a:off x="1111832" y="2981101"/>
          <a:ext cx="5710241" cy="85167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t>Gaps in Medical Research</a:t>
          </a:r>
        </a:p>
      </dsp:txBody>
      <dsp:txXfrm>
        <a:off x="1111832" y="2981101"/>
        <a:ext cx="5710241" cy="851679"/>
      </dsp:txXfrm>
    </dsp:sp>
    <dsp:sp modelId="{476363D9-A946-4F4E-94D7-6BCF906E2A38}">
      <dsp:nvSpPr>
        <dsp:cNvPr id="0" name=""/>
        <dsp:cNvSpPr/>
      </dsp:nvSpPr>
      <dsp:spPr>
        <a:xfrm>
          <a:off x="579532" y="2874641"/>
          <a:ext cx="1064599" cy="106459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04719C-EF61-4AE9-A078-C0D16CDA53ED}">
      <dsp:nvSpPr>
        <dsp:cNvPr id="0" name=""/>
        <dsp:cNvSpPr/>
      </dsp:nvSpPr>
      <dsp:spPr>
        <a:xfrm>
          <a:off x="623545" y="4258842"/>
          <a:ext cx="6198529" cy="85167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a:t>Politicization of women’s health</a:t>
          </a:r>
        </a:p>
      </dsp:txBody>
      <dsp:txXfrm>
        <a:off x="623545" y="4258842"/>
        <a:ext cx="6198529" cy="851679"/>
      </dsp:txXfrm>
    </dsp:sp>
    <dsp:sp modelId="{0D94476B-E8BC-48BD-9655-53595E8C28ED}">
      <dsp:nvSpPr>
        <dsp:cNvPr id="0" name=""/>
        <dsp:cNvSpPr/>
      </dsp:nvSpPr>
      <dsp:spPr>
        <a:xfrm>
          <a:off x="91245" y="4152382"/>
          <a:ext cx="1064599" cy="106459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B67B7-DA4B-4D99-B0DF-CE5054A9E4A3}">
      <dsp:nvSpPr>
        <dsp:cNvPr id="0" name=""/>
        <dsp:cNvSpPr/>
      </dsp:nvSpPr>
      <dsp:spPr>
        <a:xfrm>
          <a:off x="0" y="1310870"/>
          <a:ext cx="7702686"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FB5655B-7981-4ED9-BCA6-EA7FE447CBFE}">
      <dsp:nvSpPr>
        <dsp:cNvPr id="0" name=""/>
        <dsp:cNvSpPr/>
      </dsp:nvSpPr>
      <dsp:spPr>
        <a:xfrm>
          <a:off x="385134" y="1045190"/>
          <a:ext cx="5391880" cy="5313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800" tIns="0" rIns="203800" bIns="0" numCol="1" spcCol="1270" anchor="ctr" anchorCtr="0">
          <a:noAutofit/>
        </a:bodyPr>
        <a:lstStyle/>
        <a:p>
          <a:pPr marL="0" lvl="0" indent="0" algn="l" defTabSz="800100">
            <a:lnSpc>
              <a:spcPct val="90000"/>
            </a:lnSpc>
            <a:spcBef>
              <a:spcPct val="0"/>
            </a:spcBef>
            <a:spcAft>
              <a:spcPct val="35000"/>
            </a:spcAft>
            <a:buNone/>
          </a:pPr>
          <a:r>
            <a:rPr lang="en-US" sz="1800" kern="1200"/>
            <a:t>Bias in research writing around men and women:</a:t>
          </a:r>
        </a:p>
      </dsp:txBody>
      <dsp:txXfrm>
        <a:off x="411073" y="1071129"/>
        <a:ext cx="5340002" cy="479482"/>
      </dsp:txXfrm>
    </dsp:sp>
    <dsp:sp modelId="{654E3AF4-CCFC-43D7-AAAC-00E59F0F640E}">
      <dsp:nvSpPr>
        <dsp:cNvPr id="0" name=""/>
        <dsp:cNvSpPr/>
      </dsp:nvSpPr>
      <dsp:spPr>
        <a:xfrm>
          <a:off x="0" y="2127350"/>
          <a:ext cx="7702686" cy="2268000"/>
        </a:xfrm>
        <a:prstGeom prst="rect">
          <a:avLst/>
        </a:prstGeom>
        <a:solidFill>
          <a:schemeClr val="lt1">
            <a:alpha val="90000"/>
            <a:hueOff val="0"/>
            <a:satOff val="0"/>
            <a:lumOff val="0"/>
            <a:alphaOff val="0"/>
          </a:schemeClr>
        </a:solidFill>
        <a:ln w="12700" cap="flat" cmpd="sng" algn="ctr">
          <a:solidFill>
            <a:schemeClr val="accent2">
              <a:hueOff val="-173103"/>
              <a:satOff val="-5942"/>
              <a:lumOff val="254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7814" tIns="374904" rIns="59781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Stoic men</a:t>
          </a:r>
        </a:p>
        <a:p>
          <a:pPr marL="342900" lvl="2" indent="-171450" algn="l" defTabSz="800100">
            <a:lnSpc>
              <a:spcPct val="90000"/>
            </a:lnSpc>
            <a:spcBef>
              <a:spcPct val="0"/>
            </a:spcBef>
            <a:spcAft>
              <a:spcPct val="15000"/>
            </a:spcAft>
            <a:buChar char="•"/>
          </a:pPr>
          <a:r>
            <a:rPr lang="en-US" sz="1800" kern="1200"/>
            <a:t>“Brave and manly”</a:t>
          </a:r>
        </a:p>
        <a:p>
          <a:pPr marL="342900" lvl="2" indent="-171450" algn="l" defTabSz="800100">
            <a:lnSpc>
              <a:spcPct val="90000"/>
            </a:lnSpc>
            <a:spcBef>
              <a:spcPct val="0"/>
            </a:spcBef>
            <a:spcAft>
              <a:spcPct val="15000"/>
            </a:spcAft>
            <a:buChar char="•"/>
          </a:pPr>
          <a:r>
            <a:rPr lang="en-US" sz="1800" kern="1200"/>
            <a:t>The ‘strong body’ </a:t>
          </a:r>
        </a:p>
        <a:p>
          <a:pPr marL="171450" lvl="1" indent="-171450" algn="l" defTabSz="800100">
            <a:lnSpc>
              <a:spcPct val="90000"/>
            </a:lnSpc>
            <a:spcBef>
              <a:spcPct val="0"/>
            </a:spcBef>
            <a:spcAft>
              <a:spcPct val="15000"/>
            </a:spcAft>
            <a:buChar char="•"/>
          </a:pPr>
          <a:r>
            <a:rPr lang="en-US" sz="1800" kern="1200"/>
            <a:t>Hysterical and Emotional women</a:t>
          </a:r>
        </a:p>
        <a:p>
          <a:pPr marL="342900" lvl="2" indent="-171450" algn="l" defTabSz="800100">
            <a:lnSpc>
              <a:spcPct val="90000"/>
            </a:lnSpc>
            <a:spcBef>
              <a:spcPct val="0"/>
            </a:spcBef>
            <a:spcAft>
              <a:spcPct val="15000"/>
            </a:spcAft>
            <a:buChar char="•"/>
          </a:pPr>
          <a:r>
            <a:rPr lang="en-US" sz="1800" kern="1200"/>
            <a:t>“I have to learn to live with pain”</a:t>
          </a:r>
        </a:p>
        <a:p>
          <a:pPr marL="342900" lvl="2" indent="-171450" algn="l" defTabSz="800100">
            <a:lnSpc>
              <a:spcPct val="90000"/>
            </a:lnSpc>
            <a:spcBef>
              <a:spcPct val="0"/>
            </a:spcBef>
            <a:spcAft>
              <a:spcPct val="15000"/>
            </a:spcAft>
            <a:buChar char="•"/>
          </a:pPr>
          <a:r>
            <a:rPr lang="en-US" sz="1800" kern="1200"/>
            <a:t>Seen as fabricating/exaggerate pain</a:t>
          </a:r>
        </a:p>
      </dsp:txBody>
      <dsp:txXfrm>
        <a:off x="0" y="2127350"/>
        <a:ext cx="7702686" cy="2268000"/>
      </dsp:txXfrm>
    </dsp:sp>
    <dsp:sp modelId="{5584A90A-399C-40FC-A9F3-B7D18EAEDF4C}">
      <dsp:nvSpPr>
        <dsp:cNvPr id="0" name=""/>
        <dsp:cNvSpPr/>
      </dsp:nvSpPr>
      <dsp:spPr>
        <a:xfrm>
          <a:off x="385134" y="1861671"/>
          <a:ext cx="5391880" cy="531360"/>
        </a:xfrm>
        <a:prstGeom prst="roundRect">
          <a:avLst/>
        </a:prstGeom>
        <a:gradFill rotWithShape="0">
          <a:gsLst>
            <a:gs pos="0">
              <a:schemeClr val="accent2">
                <a:hueOff val="-173103"/>
                <a:satOff val="-5942"/>
                <a:lumOff val="2549"/>
                <a:alphaOff val="0"/>
                <a:satMod val="103000"/>
                <a:lumMod val="102000"/>
                <a:tint val="94000"/>
              </a:schemeClr>
            </a:gs>
            <a:gs pos="50000">
              <a:schemeClr val="accent2">
                <a:hueOff val="-173103"/>
                <a:satOff val="-5942"/>
                <a:lumOff val="2549"/>
                <a:alphaOff val="0"/>
                <a:satMod val="110000"/>
                <a:lumMod val="100000"/>
                <a:shade val="100000"/>
              </a:schemeClr>
            </a:gs>
            <a:gs pos="100000">
              <a:schemeClr val="accent2">
                <a:hueOff val="-173103"/>
                <a:satOff val="-5942"/>
                <a:lumOff val="254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800" tIns="0" rIns="203800" bIns="0" numCol="1" spcCol="1270" anchor="ctr" anchorCtr="0">
          <a:noAutofit/>
        </a:bodyPr>
        <a:lstStyle/>
        <a:p>
          <a:pPr marL="0" lvl="0" indent="0" algn="l" defTabSz="800100">
            <a:lnSpc>
              <a:spcPct val="90000"/>
            </a:lnSpc>
            <a:spcBef>
              <a:spcPct val="0"/>
            </a:spcBef>
            <a:spcAft>
              <a:spcPct val="35000"/>
            </a:spcAft>
            <a:buNone/>
          </a:pPr>
          <a:r>
            <a:rPr lang="en-US" sz="1800" kern="1200"/>
            <a:t>When describing men and women with pain</a:t>
          </a:r>
        </a:p>
      </dsp:txBody>
      <dsp:txXfrm>
        <a:off x="411073" y="1887610"/>
        <a:ext cx="5340002" cy="479482"/>
      </dsp:txXfrm>
    </dsp:sp>
    <dsp:sp modelId="{7BF8CA1F-A837-4C34-9CCC-7F5F93DEF391}">
      <dsp:nvSpPr>
        <dsp:cNvPr id="0" name=""/>
        <dsp:cNvSpPr/>
      </dsp:nvSpPr>
      <dsp:spPr>
        <a:xfrm>
          <a:off x="0" y="4758231"/>
          <a:ext cx="7702686" cy="1615950"/>
        </a:xfrm>
        <a:prstGeom prst="rect">
          <a:avLst/>
        </a:prstGeom>
        <a:solidFill>
          <a:schemeClr val="lt1">
            <a:alpha val="90000"/>
            <a:hueOff val="0"/>
            <a:satOff val="0"/>
            <a:lumOff val="0"/>
            <a:alphaOff val="0"/>
          </a:schemeClr>
        </a:solidFill>
        <a:ln w="12700" cap="flat" cmpd="sng" algn="ctr">
          <a:solidFill>
            <a:schemeClr val="accent2">
              <a:hueOff val="-346206"/>
              <a:satOff val="-11885"/>
              <a:lumOff val="509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7814" tIns="374904" rIns="59781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Women struggle for legitimacy</a:t>
          </a:r>
        </a:p>
        <a:p>
          <a:pPr marL="171450" lvl="1" indent="-171450" algn="l" defTabSz="800100">
            <a:lnSpc>
              <a:spcPct val="90000"/>
            </a:lnSpc>
            <a:spcBef>
              <a:spcPct val="0"/>
            </a:spcBef>
            <a:spcAft>
              <a:spcPct val="15000"/>
            </a:spcAft>
            <a:buChar char="•"/>
          </a:pPr>
          <a:r>
            <a:rPr lang="en-US" sz="1800" kern="1200"/>
            <a:t>Women more often judged by appearance</a:t>
          </a:r>
        </a:p>
        <a:p>
          <a:pPr marL="171450" lvl="1" indent="-171450" algn="l" defTabSz="800100">
            <a:lnSpc>
              <a:spcPct val="90000"/>
            </a:lnSpc>
            <a:spcBef>
              <a:spcPct val="0"/>
            </a:spcBef>
            <a:spcAft>
              <a:spcPct val="15000"/>
            </a:spcAft>
            <a:buChar char="•"/>
          </a:pPr>
          <a:r>
            <a:rPr lang="en-US" sz="1800" kern="1200"/>
            <a:t>Women received less, and less effective, pain relief (and more anti-depressants)</a:t>
          </a:r>
        </a:p>
      </dsp:txBody>
      <dsp:txXfrm>
        <a:off x="0" y="4758231"/>
        <a:ext cx="7702686" cy="1615950"/>
      </dsp:txXfrm>
    </dsp:sp>
    <dsp:sp modelId="{6AFB2C3D-4237-4E7D-A893-CA7CF08B336F}">
      <dsp:nvSpPr>
        <dsp:cNvPr id="0" name=""/>
        <dsp:cNvSpPr/>
      </dsp:nvSpPr>
      <dsp:spPr>
        <a:xfrm>
          <a:off x="385134" y="4492551"/>
          <a:ext cx="5391880" cy="531360"/>
        </a:xfrm>
        <a:prstGeom prst="roundRect">
          <a:avLst/>
        </a:prstGeom>
        <a:gradFill rotWithShape="0">
          <a:gsLst>
            <a:gs pos="0">
              <a:schemeClr val="accent2">
                <a:hueOff val="-346206"/>
                <a:satOff val="-11885"/>
                <a:lumOff val="5098"/>
                <a:alphaOff val="0"/>
                <a:satMod val="103000"/>
                <a:lumMod val="102000"/>
                <a:tint val="94000"/>
              </a:schemeClr>
            </a:gs>
            <a:gs pos="50000">
              <a:schemeClr val="accent2">
                <a:hueOff val="-346206"/>
                <a:satOff val="-11885"/>
                <a:lumOff val="5098"/>
                <a:alphaOff val="0"/>
                <a:satMod val="110000"/>
                <a:lumMod val="100000"/>
                <a:shade val="100000"/>
              </a:schemeClr>
            </a:gs>
            <a:gs pos="100000">
              <a:schemeClr val="accent2">
                <a:hueOff val="-346206"/>
                <a:satOff val="-11885"/>
                <a:lumOff val="50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800" tIns="0" rIns="203800" bIns="0" numCol="1" spcCol="1270" anchor="ctr" anchorCtr="0">
          <a:noAutofit/>
        </a:bodyPr>
        <a:lstStyle/>
        <a:p>
          <a:pPr marL="0" lvl="0" indent="0" algn="l" defTabSz="800100">
            <a:lnSpc>
              <a:spcPct val="90000"/>
            </a:lnSpc>
            <a:spcBef>
              <a:spcPct val="0"/>
            </a:spcBef>
            <a:spcAft>
              <a:spcPct val="35000"/>
            </a:spcAft>
            <a:buNone/>
          </a:pPr>
          <a:r>
            <a:rPr lang="en-US" sz="1800" kern="1200"/>
            <a:t>Gender bias in treatment of pain</a:t>
          </a:r>
        </a:p>
      </dsp:txBody>
      <dsp:txXfrm>
        <a:off x="411073" y="4518490"/>
        <a:ext cx="5340002"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634F4-3A0A-4FAA-82E5-FA6098BFE097}">
      <dsp:nvSpPr>
        <dsp:cNvPr id="0" name=""/>
        <dsp:cNvSpPr/>
      </dsp:nvSpPr>
      <dsp:spPr>
        <a:xfrm>
          <a:off x="0" y="227260"/>
          <a:ext cx="7740578" cy="1299375"/>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0755" tIns="312420" rIns="60075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Less likely to receive anti-platelet, beta-blocker, or lipid lowering therapies for PAD or CVD. (Enriquez, 2008; Miller, 2000)</a:t>
          </a:r>
        </a:p>
        <a:p>
          <a:pPr marL="114300" lvl="1" indent="-114300" algn="l" defTabSz="666750">
            <a:lnSpc>
              <a:spcPct val="90000"/>
            </a:lnSpc>
            <a:spcBef>
              <a:spcPct val="0"/>
            </a:spcBef>
            <a:spcAft>
              <a:spcPct val="15000"/>
            </a:spcAft>
            <a:buChar char="•"/>
          </a:pPr>
          <a:r>
            <a:rPr lang="en-US" sz="1500" kern="1200"/>
            <a:t>Less likely to be offered option of surgical revascularization (Poisson, 2010; Vouyouka, 2010)</a:t>
          </a:r>
        </a:p>
      </dsp:txBody>
      <dsp:txXfrm>
        <a:off x="0" y="227260"/>
        <a:ext cx="7740578" cy="1299375"/>
      </dsp:txXfrm>
    </dsp:sp>
    <dsp:sp modelId="{F2080186-AE5A-439F-A00A-96509EE7BCC3}">
      <dsp:nvSpPr>
        <dsp:cNvPr id="0" name=""/>
        <dsp:cNvSpPr/>
      </dsp:nvSpPr>
      <dsp:spPr>
        <a:xfrm>
          <a:off x="387028" y="5860"/>
          <a:ext cx="5418404" cy="4428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803" tIns="0" rIns="204803" bIns="0" numCol="1" spcCol="1270" anchor="ctr" anchorCtr="0">
          <a:noAutofit/>
        </a:bodyPr>
        <a:lstStyle/>
        <a:p>
          <a:pPr marL="0" lvl="0" indent="0" algn="l" defTabSz="666750">
            <a:lnSpc>
              <a:spcPct val="90000"/>
            </a:lnSpc>
            <a:spcBef>
              <a:spcPct val="0"/>
            </a:spcBef>
            <a:spcAft>
              <a:spcPct val="35000"/>
            </a:spcAft>
            <a:buNone/>
          </a:pPr>
          <a:r>
            <a:rPr lang="en-US" sz="1500" b="1" kern="1200"/>
            <a:t>Peripheral arterial disease</a:t>
          </a:r>
          <a:endParaRPr lang="en-US" sz="1500" kern="1200"/>
        </a:p>
      </dsp:txBody>
      <dsp:txXfrm>
        <a:off x="408644" y="27476"/>
        <a:ext cx="5375172" cy="399568"/>
      </dsp:txXfrm>
    </dsp:sp>
    <dsp:sp modelId="{539F5280-DD63-4BF2-84D8-A16ACB4E7875}">
      <dsp:nvSpPr>
        <dsp:cNvPr id="0" name=""/>
        <dsp:cNvSpPr/>
      </dsp:nvSpPr>
      <dsp:spPr>
        <a:xfrm>
          <a:off x="0" y="1829035"/>
          <a:ext cx="7740578" cy="874125"/>
        </a:xfrm>
        <a:prstGeom prst="rect">
          <a:avLst/>
        </a:prstGeom>
        <a:solidFill>
          <a:schemeClr val="lt1">
            <a:alpha val="90000"/>
            <a:hueOff val="0"/>
            <a:satOff val="0"/>
            <a:lumOff val="0"/>
            <a:alphaOff val="0"/>
          </a:schemeClr>
        </a:solidFill>
        <a:ln w="19050" cap="flat" cmpd="sng" algn="ctr">
          <a:solidFill>
            <a:schemeClr val="accent5">
              <a:hueOff val="196862"/>
              <a:satOff val="10572"/>
              <a:lumOff val="-38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0755" tIns="312420" rIns="60075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More likely to experience ventilator-induced lung injury</a:t>
          </a:r>
        </a:p>
        <a:p>
          <a:pPr marL="114300" lvl="1" indent="-114300" algn="l" defTabSz="666750">
            <a:lnSpc>
              <a:spcPct val="90000"/>
            </a:lnSpc>
            <a:spcBef>
              <a:spcPct val="0"/>
            </a:spcBef>
            <a:spcAft>
              <a:spcPct val="15000"/>
            </a:spcAft>
            <a:buChar char="•"/>
          </a:pPr>
          <a:r>
            <a:rPr lang="en-US" sz="1500" kern="1200"/>
            <a:t>Higher mortality rates</a:t>
          </a:r>
        </a:p>
      </dsp:txBody>
      <dsp:txXfrm>
        <a:off x="0" y="1829035"/>
        <a:ext cx="7740578" cy="874125"/>
      </dsp:txXfrm>
    </dsp:sp>
    <dsp:sp modelId="{2700E2BD-D0D1-48E2-BD8C-50589F5E9163}">
      <dsp:nvSpPr>
        <dsp:cNvPr id="0" name=""/>
        <dsp:cNvSpPr/>
      </dsp:nvSpPr>
      <dsp:spPr>
        <a:xfrm>
          <a:off x="387028" y="1607635"/>
          <a:ext cx="5418404" cy="442800"/>
        </a:xfrm>
        <a:prstGeom prst="roundRect">
          <a:avLst/>
        </a:prstGeom>
        <a:solidFill>
          <a:schemeClr val="accent5">
            <a:hueOff val="196862"/>
            <a:satOff val="10572"/>
            <a:lumOff val="-38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803" tIns="0" rIns="204803" bIns="0" numCol="1" spcCol="1270" anchor="ctr" anchorCtr="0">
          <a:noAutofit/>
        </a:bodyPr>
        <a:lstStyle/>
        <a:p>
          <a:pPr marL="0" lvl="0" indent="0" algn="l" defTabSz="666750">
            <a:lnSpc>
              <a:spcPct val="90000"/>
            </a:lnSpc>
            <a:spcBef>
              <a:spcPct val="0"/>
            </a:spcBef>
            <a:spcAft>
              <a:spcPct val="35000"/>
            </a:spcAft>
            <a:buNone/>
          </a:pPr>
          <a:r>
            <a:rPr lang="en-US" sz="1500" b="1" kern="1200"/>
            <a:t>Acute respiratory Distress syndrome (ARDS) (Lat, 2021)</a:t>
          </a:r>
          <a:endParaRPr lang="en-US" sz="1500" kern="1200"/>
        </a:p>
      </dsp:txBody>
      <dsp:txXfrm>
        <a:off x="408644" y="1629251"/>
        <a:ext cx="5375172" cy="399568"/>
      </dsp:txXfrm>
    </dsp:sp>
    <dsp:sp modelId="{B6281918-FF6A-42FB-9225-1606D09E2815}">
      <dsp:nvSpPr>
        <dsp:cNvPr id="0" name=""/>
        <dsp:cNvSpPr/>
      </dsp:nvSpPr>
      <dsp:spPr>
        <a:xfrm>
          <a:off x="0" y="3005560"/>
          <a:ext cx="7740578" cy="1134000"/>
        </a:xfrm>
        <a:prstGeom prst="rect">
          <a:avLst/>
        </a:prstGeom>
        <a:solidFill>
          <a:schemeClr val="lt1">
            <a:alpha val="90000"/>
            <a:hueOff val="0"/>
            <a:satOff val="0"/>
            <a:lumOff val="0"/>
            <a:alphaOff val="0"/>
          </a:schemeClr>
        </a:solidFill>
        <a:ln w="19050" cap="flat" cmpd="sng" algn="ctr">
          <a:solidFill>
            <a:schemeClr val="accent5">
              <a:hueOff val="393725"/>
              <a:satOff val="21144"/>
              <a:lumOff val="-76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0755" tIns="312420" rIns="60075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Longer wait to initiation of antibiotics</a:t>
          </a:r>
        </a:p>
        <a:p>
          <a:pPr marL="114300" lvl="1" indent="-114300" algn="l" defTabSz="666750">
            <a:lnSpc>
              <a:spcPct val="90000"/>
            </a:lnSpc>
            <a:spcBef>
              <a:spcPct val="0"/>
            </a:spcBef>
            <a:spcAft>
              <a:spcPct val="15000"/>
            </a:spcAft>
            <a:buChar char="•"/>
          </a:pPr>
          <a:r>
            <a:rPr lang="en-US" sz="1500" kern="1200"/>
            <a:t>Septic bundles less likely to be completed</a:t>
          </a:r>
        </a:p>
        <a:p>
          <a:pPr marL="114300" lvl="1" indent="-114300" algn="l" defTabSz="666750">
            <a:lnSpc>
              <a:spcPct val="90000"/>
            </a:lnSpc>
            <a:spcBef>
              <a:spcPct val="0"/>
            </a:spcBef>
            <a:spcAft>
              <a:spcPct val="15000"/>
            </a:spcAft>
            <a:buChar char="•"/>
          </a:pPr>
          <a:r>
            <a:rPr lang="en-US" sz="1500" kern="1200"/>
            <a:t>Increased mortality </a:t>
          </a:r>
        </a:p>
      </dsp:txBody>
      <dsp:txXfrm>
        <a:off x="0" y="3005560"/>
        <a:ext cx="7740578" cy="1134000"/>
      </dsp:txXfrm>
    </dsp:sp>
    <dsp:sp modelId="{E8012D41-2F1F-4580-ADDF-E2AD4BC885C0}">
      <dsp:nvSpPr>
        <dsp:cNvPr id="0" name=""/>
        <dsp:cNvSpPr/>
      </dsp:nvSpPr>
      <dsp:spPr>
        <a:xfrm>
          <a:off x="387028" y="2784160"/>
          <a:ext cx="5418404" cy="442800"/>
        </a:xfrm>
        <a:prstGeom prst="roundRect">
          <a:avLst/>
        </a:prstGeom>
        <a:solidFill>
          <a:schemeClr val="accent5">
            <a:hueOff val="393725"/>
            <a:satOff val="21144"/>
            <a:lumOff val="-764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803" tIns="0" rIns="204803" bIns="0" numCol="1" spcCol="1270" anchor="ctr" anchorCtr="0">
          <a:noAutofit/>
        </a:bodyPr>
        <a:lstStyle/>
        <a:p>
          <a:pPr marL="0" lvl="0" indent="0" algn="l" defTabSz="666750">
            <a:lnSpc>
              <a:spcPct val="90000"/>
            </a:lnSpc>
            <a:spcBef>
              <a:spcPct val="0"/>
            </a:spcBef>
            <a:spcAft>
              <a:spcPct val="35000"/>
            </a:spcAft>
            <a:buNone/>
          </a:pPr>
          <a:r>
            <a:rPr lang="en-US" sz="1500" b="1" kern="1200"/>
            <a:t>Sepsis (Lat, 2021)</a:t>
          </a:r>
          <a:endParaRPr lang="en-US" sz="1500" kern="1200"/>
        </a:p>
      </dsp:txBody>
      <dsp:txXfrm>
        <a:off x="408644" y="2805776"/>
        <a:ext cx="5375172" cy="399568"/>
      </dsp:txXfrm>
    </dsp:sp>
    <dsp:sp modelId="{8964B641-ACD3-4955-BE18-AE8050E95C1A}">
      <dsp:nvSpPr>
        <dsp:cNvPr id="0" name=""/>
        <dsp:cNvSpPr/>
      </dsp:nvSpPr>
      <dsp:spPr>
        <a:xfrm>
          <a:off x="0" y="4441960"/>
          <a:ext cx="7740578" cy="637875"/>
        </a:xfrm>
        <a:prstGeom prst="rect">
          <a:avLst/>
        </a:prstGeom>
        <a:solidFill>
          <a:schemeClr val="lt1">
            <a:alpha val="90000"/>
            <a:hueOff val="0"/>
            <a:satOff val="0"/>
            <a:lumOff val="0"/>
            <a:alphaOff val="0"/>
          </a:schemeClr>
        </a:solidFill>
        <a:ln w="19050" cap="flat" cmpd="sng" algn="ctr">
          <a:solidFill>
            <a:schemeClr val="accent5">
              <a:hueOff val="590587"/>
              <a:satOff val="31716"/>
              <a:lumOff val="-114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0755" tIns="312420" rIns="60075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85% of men vs 55% of women received OHAs.  (Branstrom, 2011)</a:t>
          </a:r>
        </a:p>
      </dsp:txBody>
      <dsp:txXfrm>
        <a:off x="0" y="4441960"/>
        <a:ext cx="7740578" cy="637875"/>
      </dsp:txXfrm>
    </dsp:sp>
    <dsp:sp modelId="{B680AFD3-4160-4AC7-B772-BD20AAA12013}">
      <dsp:nvSpPr>
        <dsp:cNvPr id="0" name=""/>
        <dsp:cNvSpPr/>
      </dsp:nvSpPr>
      <dsp:spPr>
        <a:xfrm>
          <a:off x="387028" y="4220560"/>
          <a:ext cx="5418404" cy="442800"/>
        </a:xfrm>
        <a:prstGeom prst="roundRect">
          <a:avLst/>
        </a:prstGeom>
        <a:solidFill>
          <a:schemeClr val="accent5">
            <a:hueOff val="590587"/>
            <a:satOff val="31716"/>
            <a:lumOff val="-114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803" tIns="0" rIns="204803" bIns="0" numCol="1" spcCol="1270" anchor="ctr" anchorCtr="0">
          <a:noAutofit/>
        </a:bodyPr>
        <a:lstStyle/>
        <a:p>
          <a:pPr marL="0" lvl="0" indent="0" algn="l" defTabSz="666750">
            <a:lnSpc>
              <a:spcPct val="90000"/>
            </a:lnSpc>
            <a:spcBef>
              <a:spcPct val="0"/>
            </a:spcBef>
            <a:spcAft>
              <a:spcPct val="35000"/>
            </a:spcAft>
            <a:buNone/>
          </a:pPr>
          <a:r>
            <a:rPr lang="en-US" sz="1500" b="1" kern="1200"/>
            <a:t>Diabetes</a:t>
          </a:r>
          <a:endParaRPr lang="en-US" sz="1500" kern="1200"/>
        </a:p>
      </dsp:txBody>
      <dsp:txXfrm>
        <a:off x="408644" y="4242176"/>
        <a:ext cx="5375172" cy="399568"/>
      </dsp:txXfrm>
    </dsp:sp>
    <dsp:sp modelId="{CF36B58E-A33E-422D-BB07-C73E4C613055}">
      <dsp:nvSpPr>
        <dsp:cNvPr id="0" name=""/>
        <dsp:cNvSpPr/>
      </dsp:nvSpPr>
      <dsp:spPr>
        <a:xfrm>
          <a:off x="0" y="5382235"/>
          <a:ext cx="7740578" cy="1275750"/>
        </a:xfrm>
        <a:prstGeom prst="rect">
          <a:avLst/>
        </a:prstGeom>
        <a:solidFill>
          <a:schemeClr val="lt1">
            <a:alpha val="90000"/>
            <a:hueOff val="0"/>
            <a:satOff val="0"/>
            <a:lumOff val="0"/>
            <a:alphaOff val="0"/>
          </a:schemeClr>
        </a:solidFill>
        <a:ln w="19050" cap="flat" cmpd="sng" algn="ctr">
          <a:solidFill>
            <a:schemeClr val="accent5">
              <a:hueOff val="787450"/>
              <a:satOff val="42288"/>
              <a:lumOff val="-15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0755" tIns="312420" rIns="600755" bIns="106680" numCol="1" spcCol="1270" anchor="t" anchorCtr="0">
          <a:noAutofit/>
        </a:bodyPr>
        <a:lstStyle/>
        <a:p>
          <a:pPr marL="114300" lvl="1" indent="-114300" algn="l" defTabSz="666750">
            <a:lnSpc>
              <a:spcPct val="90000"/>
            </a:lnSpc>
            <a:spcBef>
              <a:spcPct val="0"/>
            </a:spcBef>
            <a:spcAft>
              <a:spcPct val="15000"/>
            </a:spcAft>
            <a:buChar char="•"/>
          </a:pPr>
          <a:r>
            <a:rPr lang="en-US" sz="1500" b="0" i="0" kern="1200" baseline="0"/>
            <a:t>Male trauma patients more often given priority 1, transported straight to trauma center, and allocated highest level of prehospital competence than females. Differences by sex remained after adjusting for age, type and mechanism of injury, and prehospital cardiac arrest.</a:t>
          </a:r>
          <a:endParaRPr lang="en-US" sz="1500" kern="1200"/>
        </a:p>
      </dsp:txBody>
      <dsp:txXfrm>
        <a:off x="0" y="5382235"/>
        <a:ext cx="7740578" cy="1275750"/>
      </dsp:txXfrm>
    </dsp:sp>
    <dsp:sp modelId="{B15CB6D9-8833-413C-8AA4-BA7153F782D0}">
      <dsp:nvSpPr>
        <dsp:cNvPr id="0" name=""/>
        <dsp:cNvSpPr/>
      </dsp:nvSpPr>
      <dsp:spPr>
        <a:xfrm>
          <a:off x="387028" y="5160835"/>
          <a:ext cx="5418404" cy="44280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803" tIns="0" rIns="204803" bIns="0" numCol="1" spcCol="1270" anchor="ctr" anchorCtr="0">
          <a:noAutofit/>
        </a:bodyPr>
        <a:lstStyle/>
        <a:p>
          <a:pPr marL="0" lvl="0" indent="0" algn="l" defTabSz="666750">
            <a:lnSpc>
              <a:spcPct val="90000"/>
            </a:lnSpc>
            <a:spcBef>
              <a:spcPct val="0"/>
            </a:spcBef>
            <a:spcAft>
              <a:spcPct val="35000"/>
            </a:spcAft>
            <a:buNone/>
          </a:pPr>
          <a:r>
            <a:rPr lang="en-US" sz="1500" kern="1200"/>
            <a:t>Trauma (Lat, 2021)</a:t>
          </a:r>
        </a:p>
      </dsp:txBody>
      <dsp:txXfrm>
        <a:off x="408644" y="5182451"/>
        <a:ext cx="5375172"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6C93B-A0EB-49EA-8FF1-AF22780735D1}">
      <dsp:nvSpPr>
        <dsp:cNvPr id="0" name=""/>
        <dsp:cNvSpPr/>
      </dsp:nvSpPr>
      <dsp:spPr>
        <a:xfrm>
          <a:off x="0" y="341340"/>
          <a:ext cx="7001656" cy="9906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3406" tIns="354076" rIns="54340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Avoidance of care due to lack of trust</a:t>
          </a:r>
        </a:p>
        <a:p>
          <a:pPr marL="171450" lvl="1" indent="-171450" algn="l" defTabSz="755650">
            <a:lnSpc>
              <a:spcPct val="90000"/>
            </a:lnSpc>
            <a:spcBef>
              <a:spcPct val="0"/>
            </a:spcBef>
            <a:spcAft>
              <a:spcPct val="15000"/>
            </a:spcAft>
            <a:buChar char="•"/>
          </a:pPr>
          <a:r>
            <a:rPr lang="en-US" sz="1700" kern="1200"/>
            <a:t>Consequence of Disbelief in symptoms</a:t>
          </a:r>
        </a:p>
      </dsp:txBody>
      <dsp:txXfrm>
        <a:off x="0" y="341340"/>
        <a:ext cx="7001656" cy="990675"/>
      </dsp:txXfrm>
    </dsp:sp>
    <dsp:sp modelId="{0A6520FF-7769-4B76-BDE0-DBB4E6B6F791}">
      <dsp:nvSpPr>
        <dsp:cNvPr id="0" name=""/>
        <dsp:cNvSpPr/>
      </dsp:nvSpPr>
      <dsp:spPr>
        <a:xfrm>
          <a:off x="350082" y="90420"/>
          <a:ext cx="4901159" cy="5018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52" tIns="0" rIns="185252" bIns="0" numCol="1" spcCol="1270" anchor="ctr" anchorCtr="0">
          <a:noAutofit/>
        </a:bodyPr>
        <a:lstStyle/>
        <a:p>
          <a:pPr marL="0" lvl="0" indent="0" algn="l" defTabSz="755650">
            <a:lnSpc>
              <a:spcPct val="90000"/>
            </a:lnSpc>
            <a:spcBef>
              <a:spcPct val="0"/>
            </a:spcBef>
            <a:spcAft>
              <a:spcPct val="35000"/>
            </a:spcAft>
            <a:buNone/>
          </a:pPr>
          <a:r>
            <a:rPr lang="en-US" sz="1700" b="1" kern="1200"/>
            <a:t>Altered Health seeking behaviours</a:t>
          </a:r>
          <a:endParaRPr lang="en-US" sz="1700" kern="1200"/>
        </a:p>
      </dsp:txBody>
      <dsp:txXfrm>
        <a:off x="374580" y="114918"/>
        <a:ext cx="4852163" cy="452844"/>
      </dsp:txXfrm>
    </dsp:sp>
    <dsp:sp modelId="{CFC67426-F226-4299-B075-C57259F4673E}">
      <dsp:nvSpPr>
        <dsp:cNvPr id="0" name=""/>
        <dsp:cNvSpPr/>
      </dsp:nvSpPr>
      <dsp:spPr>
        <a:xfrm>
          <a:off x="0" y="1674735"/>
          <a:ext cx="7001656" cy="990675"/>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3406" tIns="354076" rIns="54340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AMI – 7x less likely to be correctly diagnosed</a:t>
          </a:r>
        </a:p>
        <a:p>
          <a:pPr marL="171450" lvl="1" indent="-171450" algn="l" defTabSz="755650">
            <a:lnSpc>
              <a:spcPct val="90000"/>
            </a:lnSpc>
            <a:spcBef>
              <a:spcPct val="0"/>
            </a:spcBef>
            <a:spcAft>
              <a:spcPct val="15000"/>
            </a:spcAft>
            <a:buChar char="•"/>
          </a:pPr>
          <a:r>
            <a:rPr lang="en-US" sz="1700" kern="1200"/>
            <a:t>RA – lag to diagnosis – waited 7 weeks longer than men</a:t>
          </a:r>
        </a:p>
      </dsp:txBody>
      <dsp:txXfrm>
        <a:off x="0" y="1674735"/>
        <a:ext cx="7001656" cy="990675"/>
      </dsp:txXfrm>
    </dsp:sp>
    <dsp:sp modelId="{4F657978-AB53-4665-90E3-51F8672A1E34}">
      <dsp:nvSpPr>
        <dsp:cNvPr id="0" name=""/>
        <dsp:cNvSpPr/>
      </dsp:nvSpPr>
      <dsp:spPr>
        <a:xfrm>
          <a:off x="350082" y="1423815"/>
          <a:ext cx="4901159" cy="5018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52" tIns="0" rIns="185252" bIns="0" numCol="1" spcCol="1270" anchor="ctr" anchorCtr="0">
          <a:noAutofit/>
        </a:bodyPr>
        <a:lstStyle/>
        <a:p>
          <a:pPr marL="0" lvl="0" indent="0" algn="l" defTabSz="755650">
            <a:lnSpc>
              <a:spcPct val="90000"/>
            </a:lnSpc>
            <a:spcBef>
              <a:spcPct val="0"/>
            </a:spcBef>
            <a:spcAft>
              <a:spcPct val="35000"/>
            </a:spcAft>
            <a:buNone/>
          </a:pPr>
          <a:r>
            <a:rPr lang="en-US" sz="1700" b="1" kern="1200"/>
            <a:t>Misdiagnosed</a:t>
          </a:r>
          <a:r>
            <a:rPr lang="en-US" sz="1700" kern="1200"/>
            <a:t>  (</a:t>
          </a:r>
          <a:r>
            <a:rPr lang="en-US" sz="1700" kern="1200" err="1"/>
            <a:t>Westergard</a:t>
          </a:r>
          <a:r>
            <a:rPr lang="en-US" sz="1700" kern="1200"/>
            <a:t>, 2019)</a:t>
          </a:r>
        </a:p>
      </dsp:txBody>
      <dsp:txXfrm>
        <a:off x="374580" y="1448313"/>
        <a:ext cx="4852163" cy="452844"/>
      </dsp:txXfrm>
    </dsp:sp>
    <dsp:sp modelId="{8E3996B9-27D6-486C-903D-53ACF2916570}">
      <dsp:nvSpPr>
        <dsp:cNvPr id="0" name=""/>
        <dsp:cNvSpPr/>
      </dsp:nvSpPr>
      <dsp:spPr>
        <a:xfrm>
          <a:off x="0" y="3008130"/>
          <a:ext cx="7001656" cy="4284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D20B7D-8012-4099-9744-BFC29332C3C1}">
      <dsp:nvSpPr>
        <dsp:cNvPr id="0" name=""/>
        <dsp:cNvSpPr/>
      </dsp:nvSpPr>
      <dsp:spPr>
        <a:xfrm>
          <a:off x="350082" y="2757210"/>
          <a:ext cx="4901159" cy="5018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52" tIns="0" rIns="185252" bIns="0" numCol="1" spcCol="1270" anchor="ctr" anchorCtr="0">
          <a:noAutofit/>
        </a:bodyPr>
        <a:lstStyle/>
        <a:p>
          <a:pPr marL="0" lvl="0" indent="0" algn="l" defTabSz="755650">
            <a:lnSpc>
              <a:spcPct val="90000"/>
            </a:lnSpc>
            <a:spcBef>
              <a:spcPct val="0"/>
            </a:spcBef>
            <a:spcAft>
              <a:spcPct val="35000"/>
            </a:spcAft>
            <a:buNone/>
          </a:pPr>
          <a:r>
            <a:rPr lang="en-US" sz="1700" b="1" kern="1200"/>
            <a:t>Slower admission to ICU </a:t>
          </a:r>
          <a:r>
            <a:rPr lang="en-US" sz="1700" kern="1200"/>
            <a:t>(Lat, 2021)</a:t>
          </a:r>
        </a:p>
      </dsp:txBody>
      <dsp:txXfrm>
        <a:off x="374580" y="2781708"/>
        <a:ext cx="4852163" cy="452844"/>
      </dsp:txXfrm>
    </dsp:sp>
    <dsp:sp modelId="{47AF297B-D913-4050-9D83-780178CC62C9}">
      <dsp:nvSpPr>
        <dsp:cNvPr id="0" name=""/>
        <dsp:cNvSpPr/>
      </dsp:nvSpPr>
      <dsp:spPr>
        <a:xfrm>
          <a:off x="0" y="3779250"/>
          <a:ext cx="7001656" cy="219555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3406" tIns="354076" rIns="54340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E.g. </a:t>
          </a:r>
          <a:r>
            <a:rPr lang="en-US" sz="1700" b="0" i="0" kern="1200" baseline="0"/>
            <a:t>Female gender is independent risk factor for delayed referral and diagnosis of bladder and renal cancer.(</a:t>
          </a:r>
          <a:r>
            <a:rPr lang="en-US" sz="1700" b="0" i="0" kern="1200" baseline="0" err="1"/>
            <a:t>Lyratzopoloulus</a:t>
          </a:r>
          <a:r>
            <a:rPr lang="en-US" sz="1700" b="0" i="0" kern="1200" baseline="0"/>
            <a:t>, 2013) </a:t>
          </a:r>
          <a:endParaRPr lang="en-US" sz="1700" kern="1200"/>
        </a:p>
        <a:p>
          <a:pPr marL="171450" lvl="1" indent="-171450" algn="l" defTabSz="755650">
            <a:lnSpc>
              <a:spcPct val="90000"/>
            </a:lnSpc>
            <a:spcBef>
              <a:spcPct val="0"/>
            </a:spcBef>
            <a:spcAft>
              <a:spcPct val="15000"/>
            </a:spcAft>
            <a:buChar char="•"/>
          </a:pPr>
          <a:r>
            <a:rPr lang="en-US" sz="1700" b="0" i="0" kern="1200"/>
            <a:t>a study </a:t>
          </a:r>
          <a:r>
            <a:rPr lang="en-US" sz="1700" b="0" i="0" kern="1200" err="1"/>
            <a:t>analysing</a:t>
          </a:r>
          <a:r>
            <a:rPr lang="en-US" sz="1700" b="0" i="0" kern="1200"/>
            <a:t> health data for almost 7 million men and women in the Danish healthcare system over a 21-year period, and showing that women were diagnosed later than men in more than 700 diseases </a:t>
          </a:r>
          <a:endParaRPr lang="en-US" sz="1700" kern="1200"/>
        </a:p>
      </dsp:txBody>
      <dsp:txXfrm>
        <a:off x="0" y="3779250"/>
        <a:ext cx="7001656" cy="2195550"/>
      </dsp:txXfrm>
    </dsp:sp>
    <dsp:sp modelId="{B5E3AFDD-7CFF-46CB-92B6-CD321E674B07}">
      <dsp:nvSpPr>
        <dsp:cNvPr id="0" name=""/>
        <dsp:cNvSpPr/>
      </dsp:nvSpPr>
      <dsp:spPr>
        <a:xfrm>
          <a:off x="350082" y="3528330"/>
          <a:ext cx="4901159" cy="5018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52" tIns="0" rIns="185252" bIns="0" numCol="1" spcCol="1270" anchor="ctr" anchorCtr="0">
          <a:noAutofit/>
        </a:bodyPr>
        <a:lstStyle/>
        <a:p>
          <a:pPr marL="0" lvl="0" indent="0" algn="l" defTabSz="755650">
            <a:lnSpc>
              <a:spcPct val="90000"/>
            </a:lnSpc>
            <a:spcBef>
              <a:spcPct val="0"/>
            </a:spcBef>
            <a:spcAft>
              <a:spcPct val="35000"/>
            </a:spcAft>
            <a:buNone/>
          </a:pPr>
          <a:r>
            <a:rPr lang="en-US" sz="1700" b="1" i="0" kern="1200" baseline="0"/>
            <a:t>Delayed Diagnosis</a:t>
          </a:r>
          <a:endParaRPr lang="en-US" sz="1700" b="1" kern="1200"/>
        </a:p>
      </dsp:txBody>
      <dsp:txXfrm>
        <a:off x="374580" y="3552828"/>
        <a:ext cx="4852163"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E16C5-64EB-447A-B5DE-92C0E58D2140}">
      <dsp:nvSpPr>
        <dsp:cNvPr id="0" name=""/>
        <dsp:cNvSpPr/>
      </dsp:nvSpPr>
      <dsp:spPr>
        <a:xfrm>
          <a:off x="0" y="726757"/>
          <a:ext cx="6900512" cy="170572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95732" rIns="5355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Hearts smaller, have smaller coronary artery lumens, respond differently to exercise and to cardiac drugs</a:t>
          </a:r>
        </a:p>
        <a:p>
          <a:pPr marL="171450" lvl="1" indent="-171450" algn="l" defTabSz="844550">
            <a:lnSpc>
              <a:spcPct val="90000"/>
            </a:lnSpc>
            <a:spcBef>
              <a:spcPct val="0"/>
            </a:spcBef>
            <a:spcAft>
              <a:spcPct val="15000"/>
            </a:spcAft>
            <a:buChar char="•"/>
          </a:pPr>
          <a:r>
            <a:rPr lang="en-US" sz="1900" kern="1200"/>
            <a:t>Less than 25% present with AMI present with angina</a:t>
          </a:r>
        </a:p>
        <a:p>
          <a:pPr marL="342900" lvl="2" indent="-171450" algn="l" defTabSz="844550">
            <a:lnSpc>
              <a:spcPct val="90000"/>
            </a:lnSpc>
            <a:spcBef>
              <a:spcPct val="0"/>
            </a:spcBef>
            <a:spcAft>
              <a:spcPct val="15000"/>
            </a:spcAft>
            <a:buChar char="•"/>
          </a:pPr>
          <a:r>
            <a:rPr lang="en-US" sz="1900" kern="1200"/>
            <a:t>46% present with no chest pain at all. </a:t>
          </a:r>
        </a:p>
      </dsp:txBody>
      <dsp:txXfrm>
        <a:off x="0" y="726757"/>
        <a:ext cx="6900512" cy="1705725"/>
      </dsp:txXfrm>
    </dsp:sp>
    <dsp:sp modelId="{B878BE31-7C4C-4A21-89BA-71E2C9734898}">
      <dsp:nvSpPr>
        <dsp:cNvPr id="0" name=""/>
        <dsp:cNvSpPr/>
      </dsp:nvSpPr>
      <dsp:spPr>
        <a:xfrm>
          <a:off x="345025" y="446317"/>
          <a:ext cx="4830358" cy="5608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44550">
            <a:lnSpc>
              <a:spcPct val="90000"/>
            </a:lnSpc>
            <a:spcBef>
              <a:spcPct val="0"/>
            </a:spcBef>
            <a:spcAft>
              <a:spcPct val="35000"/>
            </a:spcAft>
            <a:buNone/>
          </a:pPr>
          <a:r>
            <a:rPr lang="en-US" sz="1900" kern="1200"/>
            <a:t>E.g.  Cardiovascular disease</a:t>
          </a:r>
        </a:p>
      </dsp:txBody>
      <dsp:txXfrm>
        <a:off x="372405" y="473697"/>
        <a:ext cx="4775598" cy="506120"/>
      </dsp:txXfrm>
    </dsp:sp>
    <dsp:sp modelId="{8DFDC533-A1AB-4787-AADA-7D8F38FCE974}">
      <dsp:nvSpPr>
        <dsp:cNvPr id="0" name=""/>
        <dsp:cNvSpPr/>
      </dsp:nvSpPr>
      <dsp:spPr>
        <a:xfrm>
          <a:off x="0" y="2815522"/>
          <a:ext cx="6900512" cy="2274300"/>
        </a:xfrm>
        <a:prstGeom prst="rect">
          <a:avLst/>
        </a:prstGeom>
        <a:solidFill>
          <a:schemeClr val="lt1">
            <a:alpha val="90000"/>
            <a:hueOff val="0"/>
            <a:satOff val="0"/>
            <a:lumOff val="0"/>
            <a:alphaOff val="0"/>
          </a:schemeClr>
        </a:solidFill>
        <a:ln w="19050" cap="flat" cmpd="sng" algn="ctr">
          <a:solidFill>
            <a:schemeClr val="accent2">
              <a:hueOff val="-346206"/>
              <a:satOff val="-11885"/>
              <a:lumOff val="50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95732" rIns="5355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Study on aspirin and CVD. </a:t>
          </a:r>
        </a:p>
        <a:p>
          <a:pPr marL="342900" lvl="2" indent="-171450" algn="l" defTabSz="844550">
            <a:lnSpc>
              <a:spcPct val="90000"/>
            </a:lnSpc>
            <a:spcBef>
              <a:spcPct val="0"/>
            </a:spcBef>
            <a:spcAft>
              <a:spcPct val="15000"/>
            </a:spcAft>
            <a:buChar char="•"/>
          </a:pPr>
          <a:r>
            <a:rPr lang="en-US" sz="1900" b="1" kern="1200"/>
            <a:t>22,000 participants but no women</a:t>
          </a:r>
          <a:endParaRPr lang="en-US" sz="1900" kern="1200"/>
        </a:p>
        <a:p>
          <a:pPr marL="342900" lvl="2" indent="-171450" algn="l" defTabSz="844550">
            <a:lnSpc>
              <a:spcPct val="90000"/>
            </a:lnSpc>
            <a:spcBef>
              <a:spcPct val="0"/>
            </a:spcBef>
            <a:spcAft>
              <a:spcPct val="15000"/>
            </a:spcAft>
            <a:buChar char="•"/>
          </a:pPr>
          <a:r>
            <a:rPr lang="en-US" sz="1900" kern="1200"/>
            <a:t>Three subsequent female cohort revealed </a:t>
          </a:r>
          <a:r>
            <a:rPr lang="en-US" sz="1900" kern="1200" err="1"/>
            <a:t>conficting</a:t>
          </a:r>
          <a:r>
            <a:rPr lang="en-US" sz="1900" kern="1200"/>
            <a:t> data about efficacy</a:t>
          </a:r>
        </a:p>
        <a:p>
          <a:pPr marL="342900" lvl="2" indent="-171450" algn="l" defTabSz="844550">
            <a:lnSpc>
              <a:spcPct val="90000"/>
            </a:lnSpc>
            <a:spcBef>
              <a:spcPct val="0"/>
            </a:spcBef>
            <a:spcAft>
              <a:spcPct val="15000"/>
            </a:spcAft>
            <a:buChar char="•"/>
          </a:pPr>
          <a:r>
            <a:rPr lang="en-US" sz="1900" kern="1200"/>
            <a:t>Still - Aspirin prescribed to both men and women with little evidence of its safety or efficacy in women</a:t>
          </a:r>
        </a:p>
      </dsp:txBody>
      <dsp:txXfrm>
        <a:off x="0" y="2815522"/>
        <a:ext cx="6900512" cy="2274300"/>
      </dsp:txXfrm>
    </dsp:sp>
    <dsp:sp modelId="{E0AC5CB8-721C-4DC9-9074-E9B5779C132D}">
      <dsp:nvSpPr>
        <dsp:cNvPr id="0" name=""/>
        <dsp:cNvSpPr/>
      </dsp:nvSpPr>
      <dsp:spPr>
        <a:xfrm>
          <a:off x="345025" y="2535083"/>
          <a:ext cx="4830358" cy="560880"/>
        </a:xfrm>
        <a:prstGeom prst="roundRect">
          <a:avLst/>
        </a:prstGeom>
        <a:solidFill>
          <a:schemeClr val="accent2">
            <a:hueOff val="-346206"/>
            <a:satOff val="-11885"/>
            <a:lumOff val="50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44550">
            <a:lnSpc>
              <a:spcPct val="90000"/>
            </a:lnSpc>
            <a:spcBef>
              <a:spcPct val="0"/>
            </a:spcBef>
            <a:spcAft>
              <a:spcPct val="35000"/>
            </a:spcAft>
            <a:buNone/>
          </a:pPr>
          <a:r>
            <a:rPr lang="en-US" sz="1900" kern="1200"/>
            <a:t>Yet…</a:t>
          </a:r>
        </a:p>
      </dsp:txBody>
      <dsp:txXfrm>
        <a:off x="372405" y="2562463"/>
        <a:ext cx="4775598" cy="506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FF1CD-3C78-4490-AB62-CB41AFCECC33}">
      <dsp:nvSpPr>
        <dsp:cNvPr id="0" name=""/>
        <dsp:cNvSpPr/>
      </dsp:nvSpPr>
      <dsp:spPr>
        <a:xfrm>
          <a:off x="0" y="309984"/>
          <a:ext cx="5458837" cy="17671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23666" tIns="354076" rIns="42366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Billing codes for male vs female procedures </a:t>
          </a:r>
        </a:p>
        <a:p>
          <a:pPr marL="342900" lvl="2" indent="-171450" algn="l" defTabSz="755650">
            <a:lnSpc>
              <a:spcPct val="90000"/>
            </a:lnSpc>
            <a:spcBef>
              <a:spcPct val="0"/>
            </a:spcBef>
            <a:spcAft>
              <a:spcPct val="15000"/>
            </a:spcAft>
            <a:buChar char="•"/>
          </a:pPr>
          <a:r>
            <a:rPr lang="en-CA" sz="1700" kern="1200"/>
            <a:t>e.g. Draining vulvar abscess pays half of draining a scrotal abscess (</a:t>
          </a:r>
          <a:r>
            <a:rPr lang="en-CA" sz="1700" kern="1200" err="1"/>
            <a:t>Glauser</a:t>
          </a:r>
          <a:r>
            <a:rPr lang="en-CA" sz="1700" kern="1200"/>
            <a:t>,  2020)</a:t>
          </a:r>
          <a:endParaRPr lang="en-US" sz="1700" kern="1200"/>
        </a:p>
        <a:p>
          <a:pPr marL="171450" lvl="1" indent="-171450" algn="l" defTabSz="755650">
            <a:lnSpc>
              <a:spcPct val="90000"/>
            </a:lnSpc>
            <a:spcBef>
              <a:spcPct val="0"/>
            </a:spcBef>
            <a:spcAft>
              <a:spcPct val="15000"/>
            </a:spcAft>
            <a:buChar char="•"/>
          </a:pPr>
          <a:r>
            <a:rPr lang="en-US" sz="1700" kern="1200"/>
            <a:t>Female dominated specialties paid less (Cohen, 2020, Steffler, et al., 2021)</a:t>
          </a:r>
        </a:p>
      </dsp:txBody>
      <dsp:txXfrm>
        <a:off x="0" y="309984"/>
        <a:ext cx="5458837" cy="1767150"/>
      </dsp:txXfrm>
    </dsp:sp>
    <dsp:sp modelId="{573DCD99-CC96-4AD7-94F6-81BB7F537308}">
      <dsp:nvSpPr>
        <dsp:cNvPr id="0" name=""/>
        <dsp:cNvSpPr/>
      </dsp:nvSpPr>
      <dsp:spPr>
        <a:xfrm>
          <a:off x="272941" y="59064"/>
          <a:ext cx="3821186" cy="501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432" tIns="0" rIns="144432" bIns="0" numCol="1" spcCol="1270" anchor="ctr" anchorCtr="0">
          <a:noAutofit/>
        </a:bodyPr>
        <a:lstStyle/>
        <a:p>
          <a:pPr marL="0" lvl="0" indent="0" algn="l" defTabSz="755650">
            <a:lnSpc>
              <a:spcPct val="90000"/>
            </a:lnSpc>
            <a:spcBef>
              <a:spcPct val="0"/>
            </a:spcBef>
            <a:spcAft>
              <a:spcPct val="35000"/>
            </a:spcAft>
            <a:buNone/>
          </a:pPr>
          <a:r>
            <a:rPr lang="en-US" sz="1700" kern="1200"/>
            <a:t>Pay in-equity</a:t>
          </a:r>
        </a:p>
      </dsp:txBody>
      <dsp:txXfrm>
        <a:off x="297439" y="83562"/>
        <a:ext cx="3772190" cy="452844"/>
      </dsp:txXfrm>
    </dsp:sp>
    <dsp:sp modelId="{2B9B69CA-CC8F-44F6-911D-167DA70A0E39}">
      <dsp:nvSpPr>
        <dsp:cNvPr id="0" name=""/>
        <dsp:cNvSpPr/>
      </dsp:nvSpPr>
      <dsp:spPr>
        <a:xfrm>
          <a:off x="0" y="2419854"/>
          <a:ext cx="5458837" cy="1713600"/>
        </a:xfrm>
        <a:prstGeom prst="rect">
          <a:avLst/>
        </a:prstGeom>
        <a:solidFill>
          <a:schemeClr val="lt1">
            <a:alpha val="90000"/>
            <a:hueOff val="0"/>
            <a:satOff val="0"/>
            <a:lumOff val="0"/>
            <a:alphaOff val="0"/>
          </a:schemeClr>
        </a:solidFill>
        <a:ln w="12700" cap="flat" cmpd="sng" algn="ctr">
          <a:solidFill>
            <a:schemeClr val="accent2">
              <a:hueOff val="-346206"/>
              <a:satOff val="-11885"/>
              <a:lumOff val="509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23666" tIns="354076" rIns="423666" bIns="120904" numCol="1" spcCol="1270" anchor="t" anchorCtr="0">
          <a:noAutofit/>
        </a:bodyPr>
        <a:lstStyle/>
        <a:p>
          <a:pPr marL="171450" lvl="1" indent="-171450" algn="l" defTabSz="755650">
            <a:lnSpc>
              <a:spcPct val="90000"/>
            </a:lnSpc>
            <a:spcBef>
              <a:spcPct val="0"/>
            </a:spcBef>
            <a:spcAft>
              <a:spcPct val="15000"/>
            </a:spcAft>
            <a:buChar char="•"/>
          </a:pPr>
          <a:endParaRPr lang="en-US" sz="1700" kern="1200"/>
        </a:p>
        <a:p>
          <a:pPr marL="171450" lvl="1" indent="-171450" algn="l" defTabSz="755650">
            <a:lnSpc>
              <a:spcPct val="90000"/>
            </a:lnSpc>
            <a:spcBef>
              <a:spcPct val="0"/>
            </a:spcBef>
            <a:spcAft>
              <a:spcPct val="15000"/>
            </a:spcAft>
            <a:buChar char="•"/>
          </a:pPr>
          <a:r>
            <a:rPr lang="en-CA" sz="1700" kern="1200"/>
            <a:t>15.6% pay gap, when accounting for hours work, when controlling for hours work, years in practice, specialty, and location (</a:t>
          </a:r>
          <a:r>
            <a:rPr lang="en-CA" sz="1700" kern="1200" err="1"/>
            <a:t>Glauser</a:t>
          </a:r>
          <a:r>
            <a:rPr lang="en-CA" sz="1700" kern="1200"/>
            <a:t> , 2020)</a:t>
          </a:r>
          <a:endParaRPr lang="en-US" sz="1700" kern="1200"/>
        </a:p>
      </dsp:txBody>
      <dsp:txXfrm>
        <a:off x="0" y="2419854"/>
        <a:ext cx="5458837" cy="1713600"/>
      </dsp:txXfrm>
    </dsp:sp>
    <dsp:sp modelId="{EE41406E-6898-46F2-AAD2-B78B16B470C8}">
      <dsp:nvSpPr>
        <dsp:cNvPr id="0" name=""/>
        <dsp:cNvSpPr/>
      </dsp:nvSpPr>
      <dsp:spPr>
        <a:xfrm>
          <a:off x="272941" y="2168935"/>
          <a:ext cx="3821186" cy="501840"/>
        </a:xfrm>
        <a:prstGeom prst="roundRect">
          <a:avLst/>
        </a:prstGeom>
        <a:gradFill rotWithShape="0">
          <a:gsLst>
            <a:gs pos="0">
              <a:schemeClr val="accent2">
                <a:hueOff val="-346206"/>
                <a:satOff val="-11885"/>
                <a:lumOff val="5098"/>
                <a:alphaOff val="0"/>
                <a:satMod val="103000"/>
                <a:lumMod val="102000"/>
                <a:tint val="94000"/>
              </a:schemeClr>
            </a:gs>
            <a:gs pos="50000">
              <a:schemeClr val="accent2">
                <a:hueOff val="-346206"/>
                <a:satOff val="-11885"/>
                <a:lumOff val="5098"/>
                <a:alphaOff val="0"/>
                <a:satMod val="110000"/>
                <a:lumMod val="100000"/>
                <a:shade val="100000"/>
              </a:schemeClr>
            </a:gs>
            <a:gs pos="100000">
              <a:schemeClr val="accent2">
                <a:hueOff val="-346206"/>
                <a:satOff val="-11885"/>
                <a:lumOff val="5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432" tIns="0" rIns="144432" bIns="0" numCol="1" spcCol="1270" anchor="ctr" anchorCtr="0">
          <a:noAutofit/>
        </a:bodyPr>
        <a:lstStyle/>
        <a:p>
          <a:pPr marL="0" lvl="0" indent="0" algn="l" defTabSz="755650">
            <a:lnSpc>
              <a:spcPct val="90000"/>
            </a:lnSpc>
            <a:spcBef>
              <a:spcPct val="0"/>
            </a:spcBef>
            <a:spcAft>
              <a:spcPct val="35000"/>
            </a:spcAft>
            <a:buNone/>
          </a:pPr>
          <a:r>
            <a:rPr lang="en-US" sz="1700" kern="1200"/>
            <a:t>Pay gaps</a:t>
          </a:r>
        </a:p>
      </dsp:txBody>
      <dsp:txXfrm>
        <a:off x="297439" y="2193433"/>
        <a:ext cx="3772190"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23:12:59.705"/>
    </inkml:context>
    <inkml:brush xml:id="br0">
      <inkml:brushProperty name="width" value="0.035" units="cm"/>
      <inkml:brushProperty name="height" value="0.035" units="cm"/>
      <inkml:brushProperty name="color" value="#E71224"/>
    </inkml:brush>
  </inkml:definitions>
  <inkml:trace contextRef="#ctx0" brushRef="#br0">2698 0 24575,'-2291'0'0,"2278"0"0,-1 1 0,1 1 0,-1 0 0,1 0 0,-1 1 0,1 1 0,0 0 0,1 1 0,-1 0 0,1 1 0,0 1 0,0 0 0,1 0 0,0 1 0,0 1 0,1 0 0,0 0 0,-15 19 0,8-5 0,1 0 0,1 1 0,1 1 0,1 1 0,1 0 0,2 0 0,-15 55 0,14-38 0,2 0 0,1 0 0,3 1 0,0 58 0,5-78 0,2 0 0,1 0 0,1-1 0,1 1 0,1-1 0,1 0 0,1 0 0,0-1 0,20 33 0,40 53 0,5-3 0,116 129 0,-171-215 0,1 0 0,0-2 0,2 0 0,0-1 0,0-1 0,38 20 0,-10-12 0,1-1 0,60 17 0,138 22 0,-199-51 0,0-3 0,0-1 0,0-3 0,1-2 0,55-5 0,12 1 0,-46 3 0,132 19 0,-107-8 0,0-5 0,132-7 0,-72-2 0,-105 4 0,-8-1 0,49-4 0,-78 2 0,0 0 0,0-1 0,0-1 0,0 0 0,0 0 0,-1-2 0,18-9 0,9-8 0,-1-2 0,-1-2 0,-1-1 0,58-59 0,-77 67 0,0 0 0,-1-2 0,-2 0 0,0-1 0,-1-1 0,-1 0 0,-2 0 0,0-1 0,10-39 0,-11 30 0,-2 0 0,-1 0 0,-2 0 0,2-51 0,-6-21 0,-5-133 0,-14 144 0,5 32 0,8 40 0,0 0 0,-1 1 0,-1 0 0,-1 0 0,-1 1 0,-1-1 0,-1 2 0,-1 0 0,-1 0 0,0 1 0,-2 1 0,0 0 0,-20-18 0,18 20-112,-4-7-138,-1 1-1,-1 2 0,-1 0 1,-38-23-1,44 34-6575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10C50-9391-4924-A530-ADD818F8BC77}"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89B24-5A63-4D59-B001-6058DAA47189}" type="slidenum">
              <a:rPr lang="en-US" smtClean="0"/>
              <a:t>‹#›</a:t>
            </a:fld>
            <a:endParaRPr lang="en-US"/>
          </a:p>
        </p:txBody>
      </p:sp>
    </p:spTree>
    <p:extLst>
      <p:ext uri="{BB962C8B-B14F-4D97-AF65-F5344CB8AC3E}">
        <p14:creationId xmlns:p14="http://schemas.microsoft.com/office/powerpoint/2010/main" val="1326529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pi.com/Archives/1989/03/11/Researcher-says-women-less-likely-to-get-painkillers/2047605595600/" TargetMode="External"/><Relationship Id="rId7" Type="http://schemas.openxmlformats.org/officeDocument/2006/relationships/hyperlink" Target="https://news.yale.edu/2020/09/24/investment-return-68-brings-yale-endowment-value-312-billio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commonwealthfund.org/publications/fund-reports/2020/jul/transforming-primary-health-care-women-part-1-framework#39" TargetMode="External"/><Relationship Id="rId5" Type="http://schemas.openxmlformats.org/officeDocument/2006/relationships/hyperlink" Target="https://www.commonwealthfund.org/publications/fund-reports/2020/jul/transforming-primary-health-care-women-part-1-framework#38" TargetMode="External"/><Relationship Id="rId4" Type="http://schemas.openxmlformats.org/officeDocument/2006/relationships/hyperlink" Target="https://www.commonwealthfund.org/publications/fund-reports/2020/jul/transforming-primary-health-care-women-part-1-framework#37"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indawi.com/journals/prm/2018/6358624/tab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093/pnasnexus/pgac15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093/pnasnexus/pgac15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i.org/10.26099/8c0s-fj1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1</a:t>
            </a:fld>
            <a:endParaRPr lang="en-US"/>
          </a:p>
        </p:txBody>
      </p:sp>
    </p:spTree>
    <p:extLst>
      <p:ext uri="{BB962C8B-B14F-4D97-AF65-F5344CB8AC3E}">
        <p14:creationId xmlns:p14="http://schemas.microsoft.com/office/powerpoint/2010/main" val="531601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chemeClr val="tx1"/>
                </a:solidFill>
                <a:effectLst/>
                <a:latin typeface="georgia" panose="02040502050405020303" pitchFamily="18" charset="0"/>
              </a:rPr>
              <a:t>Another was ignored as she cried out in pain during a 33-hour labor. She was supposed to be getting pain medication through her epidural, but it had fallen out.</a:t>
            </a:r>
          </a:p>
          <a:p>
            <a:pPr algn="l"/>
            <a:r>
              <a:rPr lang="en-US" b="0" i="0">
                <a:solidFill>
                  <a:schemeClr val="tx1"/>
                </a:solidFill>
                <a:effectLst/>
                <a:latin typeface="georgia" panose="02040502050405020303" pitchFamily="18" charset="0"/>
              </a:rPr>
              <a:t>Dozens of women complained of torturous pain as their vaginal walls were punctured during an egg retrieval process. They were told their pain was normal, but, in actuality, they were getting saline instead of anesthesia.</a:t>
            </a:r>
          </a:p>
          <a:p>
            <a:pPr algn="l"/>
            <a:r>
              <a:rPr lang="en-US" b="0" i="0">
                <a:solidFill>
                  <a:schemeClr val="tx1"/>
                </a:solidFill>
                <a:effectLst/>
                <a:latin typeface="georgia" panose="02040502050405020303" pitchFamily="18" charset="0"/>
              </a:rPr>
              <a:t>These are just some of the stories of women who say their pain and suffering has been dismissed or misdiagnosed by doctors. Although these are anecdotal reports, a number of studies support the claim that women in pain often</a:t>
            </a:r>
            <a:r>
              <a:rPr lang="en-US" b="1" i="0">
                <a:solidFill>
                  <a:schemeClr val="tx1"/>
                </a:solidFill>
                <a:effectLst/>
                <a:latin typeface="georgia" panose="02040502050405020303" pitchFamily="18" charset="0"/>
              </a:rPr>
              <a:t> </a:t>
            </a:r>
            <a:r>
              <a:rPr lang="en-US" b="0" i="0">
                <a:solidFill>
                  <a:schemeClr val="tx1"/>
                </a:solidFill>
                <a:effectLst/>
                <a:latin typeface="georgia" panose="02040502050405020303" pitchFamily="18" charset="0"/>
              </a:rPr>
              <a:t>are not taken as seriously as men.</a:t>
            </a:r>
          </a:p>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10</a:t>
            </a:fld>
            <a:endParaRPr lang="en-US"/>
          </a:p>
        </p:txBody>
      </p:sp>
    </p:spTree>
    <p:extLst>
      <p:ext uri="{BB962C8B-B14F-4D97-AF65-F5344CB8AC3E}">
        <p14:creationId xmlns:p14="http://schemas.microsoft.com/office/powerpoint/2010/main" val="218760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VAlerie</a:t>
            </a:r>
            <a:endParaRPr lang="en-US" b="1"/>
          </a:p>
        </p:txBody>
      </p:sp>
      <p:sp>
        <p:nvSpPr>
          <p:cNvPr id="4" name="Slide Number Placeholder 3"/>
          <p:cNvSpPr>
            <a:spLocks noGrp="1"/>
          </p:cNvSpPr>
          <p:nvPr>
            <p:ph type="sldNum" sz="quarter" idx="5"/>
          </p:nvPr>
        </p:nvSpPr>
        <p:spPr/>
        <p:txBody>
          <a:bodyPr/>
          <a:lstStyle/>
          <a:p>
            <a:fld id="{E7D89B24-5A63-4D59-B001-6058DAA47189}" type="slidenum">
              <a:rPr lang="en-US" smtClean="0"/>
              <a:t>11</a:t>
            </a:fld>
            <a:endParaRPr lang="en-US"/>
          </a:p>
        </p:txBody>
      </p:sp>
    </p:spTree>
    <p:extLst>
      <p:ext uri="{BB962C8B-B14F-4D97-AF65-F5344CB8AC3E}">
        <p14:creationId xmlns:p14="http://schemas.microsoft.com/office/powerpoint/2010/main" val="3263415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565656"/>
                </a:solidFill>
                <a:effectLst/>
                <a:highlight>
                  <a:srgbClr val="FFFFFF"/>
                </a:highlight>
                <a:latin typeface="Source Sans Pro" panose="020B0503030403020204" pitchFamily="34" charset="0"/>
              </a:rPr>
              <a:t>Banaji, M. R., &amp; Greenwald, A. G. (2013). Blindspot: Hidden biases of good people. New York: Random House Publishing Group.</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12</a:t>
            </a:fld>
            <a:endParaRPr lang="en-US"/>
          </a:p>
        </p:txBody>
      </p:sp>
    </p:spTree>
    <p:extLst>
      <p:ext uri="{BB962C8B-B14F-4D97-AF65-F5344CB8AC3E}">
        <p14:creationId xmlns:p14="http://schemas.microsoft.com/office/powerpoint/2010/main" val="94660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err="1"/>
              <a:t>VAlerie</a:t>
            </a:r>
            <a:endParaRPr lang="en-CA" b="1"/>
          </a:p>
          <a:p>
            <a:r>
              <a:rPr lang="en-US"/>
              <a:t>What other types of bias might be implicit</a:t>
            </a:r>
          </a:p>
        </p:txBody>
      </p:sp>
      <p:sp>
        <p:nvSpPr>
          <p:cNvPr id="4" name="Slide Number Placeholder 3"/>
          <p:cNvSpPr>
            <a:spLocks noGrp="1"/>
          </p:cNvSpPr>
          <p:nvPr>
            <p:ph type="sldNum" sz="quarter" idx="5"/>
          </p:nvPr>
        </p:nvSpPr>
        <p:spPr/>
        <p:txBody>
          <a:bodyPr/>
          <a:lstStyle/>
          <a:p>
            <a:fld id="{E7D89B24-5A63-4D59-B001-6058DAA47189}" type="slidenum">
              <a:rPr lang="en-US" smtClean="0"/>
              <a:t>13</a:t>
            </a:fld>
            <a:endParaRPr lang="en-US"/>
          </a:p>
        </p:txBody>
      </p:sp>
    </p:spTree>
    <p:extLst>
      <p:ext uri="{BB962C8B-B14F-4D97-AF65-F5344CB8AC3E}">
        <p14:creationId xmlns:p14="http://schemas.microsoft.com/office/powerpoint/2010/main" val="3680167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212121"/>
                </a:solidFill>
                <a:effectLst/>
                <a:highlight>
                  <a:srgbClr val="FFFFFF"/>
                </a:highlight>
                <a:latin typeface="Roboto" panose="02000000000000000000" pitchFamily="2" charset="0"/>
              </a:rPr>
              <a:t>Valerie</a:t>
            </a:r>
          </a:p>
          <a:p>
            <a:r>
              <a:rPr lang="en-US" b="0" i="0">
                <a:solidFill>
                  <a:srgbClr val="212121"/>
                </a:solidFill>
                <a:effectLst/>
                <a:highlight>
                  <a:srgbClr val="FFFFFF"/>
                </a:highlight>
                <a:latin typeface="Roboto" panose="02000000000000000000" pitchFamily="2" charset="0"/>
              </a:rPr>
              <a:t>FitzGerald C, Hurst S. Implicit bias in healthcare professionals: a systematic review. BMC Med Ethics. 2017 Mar 1;18(1):19. </a:t>
            </a:r>
            <a:r>
              <a:rPr lang="en-US" b="0" i="0" err="1">
                <a:solidFill>
                  <a:srgbClr val="212121"/>
                </a:solidFill>
                <a:effectLst/>
                <a:highlight>
                  <a:srgbClr val="FFFFFF"/>
                </a:highlight>
                <a:latin typeface="Roboto" panose="02000000000000000000" pitchFamily="2" charset="0"/>
              </a:rPr>
              <a:t>doi</a:t>
            </a:r>
            <a:r>
              <a:rPr lang="en-US" b="0" i="0">
                <a:solidFill>
                  <a:srgbClr val="212121"/>
                </a:solidFill>
                <a:effectLst/>
                <a:highlight>
                  <a:srgbClr val="FFFFFF"/>
                </a:highlight>
                <a:latin typeface="Roboto" panose="02000000000000000000" pitchFamily="2" charset="0"/>
              </a:rPr>
              <a:t>: 10.1186/s12910-017-0179-8. PMID: 28249596; PMCID: PMC5333436.</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14</a:t>
            </a:fld>
            <a:endParaRPr lang="en-US"/>
          </a:p>
        </p:txBody>
      </p:sp>
    </p:spTree>
    <p:extLst>
      <p:ext uri="{BB962C8B-B14F-4D97-AF65-F5344CB8AC3E}">
        <p14:creationId xmlns:p14="http://schemas.microsoft.com/office/powerpoint/2010/main" val="229742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15</a:t>
            </a:fld>
            <a:endParaRPr lang="en-US"/>
          </a:p>
        </p:txBody>
      </p:sp>
    </p:spTree>
    <p:extLst>
      <p:ext uri="{BB962C8B-B14F-4D97-AF65-F5344CB8AC3E}">
        <p14:creationId xmlns:p14="http://schemas.microsoft.com/office/powerpoint/2010/main" val="275313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Valerie</a:t>
            </a:r>
          </a:p>
          <a:p>
            <a:r>
              <a:rPr lang="en-US"/>
              <a:t>The interconnected nature of social categorizations such as race, class, and gender as they apply to a given individual or group, regarded as creating overlapping and independent systems of discrimination or  disadvantage</a:t>
            </a:r>
          </a:p>
          <a:p>
            <a:endParaRPr lang="en-US"/>
          </a:p>
          <a:p>
            <a:r>
              <a:rPr lang="en-US"/>
              <a:t>Exposing [one’s] multiple identities can help clarify the ways in which a person can simultaneously experience privilege and oppression. For example, a woman who black does not experience gender inequalities in exactly the same way as a white woman, nor racial oppression identical to that experienced by a Black man. Each race and gender intersection produces a qualitatively distinct life.</a:t>
            </a:r>
          </a:p>
          <a:p>
            <a:endParaRPr lang="en-CA"/>
          </a:p>
        </p:txBody>
      </p:sp>
      <p:sp>
        <p:nvSpPr>
          <p:cNvPr id="4" name="Slide Number Placeholder 3"/>
          <p:cNvSpPr>
            <a:spLocks noGrp="1"/>
          </p:cNvSpPr>
          <p:nvPr>
            <p:ph type="sldNum" sz="quarter" idx="5"/>
          </p:nvPr>
        </p:nvSpPr>
        <p:spPr/>
        <p:txBody>
          <a:bodyPr/>
          <a:lstStyle/>
          <a:p>
            <a:fld id="{11064403-35EC-49F3-9FB3-A96E7C9FCDB7}" type="slidenum">
              <a:rPr lang="en-CA" smtClean="0"/>
              <a:t>16</a:t>
            </a:fld>
            <a:endParaRPr lang="en-CA"/>
          </a:p>
        </p:txBody>
      </p:sp>
    </p:spTree>
    <p:extLst>
      <p:ext uri="{BB962C8B-B14F-4D97-AF65-F5344CB8AC3E}">
        <p14:creationId xmlns:p14="http://schemas.microsoft.com/office/powerpoint/2010/main" val="3602579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17</a:t>
            </a:fld>
            <a:endParaRPr lang="en-US"/>
          </a:p>
        </p:txBody>
      </p:sp>
    </p:spTree>
    <p:extLst>
      <p:ext uri="{BB962C8B-B14F-4D97-AF65-F5344CB8AC3E}">
        <p14:creationId xmlns:p14="http://schemas.microsoft.com/office/powerpoint/2010/main" val="294976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Joanne</a:t>
            </a:r>
          </a:p>
          <a:p>
            <a:r>
              <a:rPr lang="en-CA"/>
              <a:t>This is a the definitions from </a:t>
            </a:r>
            <a:r>
              <a:rPr lang="en-CA" err="1"/>
              <a:t>Zephyrin</a:t>
            </a:r>
            <a:r>
              <a:rPr lang="en-CA"/>
              <a:t> – which pose some challenges – we added the items in parathesis…but that might not fit for everyone.  Language can be challenging and is always evolving. </a:t>
            </a:r>
          </a:p>
          <a:p>
            <a:endParaRPr lang="en-CA"/>
          </a:p>
          <a:p>
            <a:r>
              <a:rPr lang="en-CA"/>
              <a:t>When we talk about gender bias in health care – some of these issues are intertwined.  Gender bias occurs against female presenting (women and trans women).  Yet there are also sex related biases, like the lack of research that includes the female sex – or the lack of understanding of female differences in biology and physiology.  </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18</a:t>
            </a:fld>
            <a:endParaRPr lang="en-US"/>
          </a:p>
        </p:txBody>
      </p:sp>
    </p:spTree>
    <p:extLst>
      <p:ext uri="{BB962C8B-B14F-4D97-AF65-F5344CB8AC3E}">
        <p14:creationId xmlns:p14="http://schemas.microsoft.com/office/powerpoint/2010/main" val="182190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Tothisend,over1.8millioncaregivernotes(502millionwords) fromalargeUShospitalwereevaluatedwithnaturallanguageprocessingtechniquesinsearchofgenderandethnicitybiasindicators. Consistentwithnonlinguisticevidenceofbiasinmedicine,physiciansfocusedmoreontheemotionsofwomencomparedtomenand focused more on the scientific and bodily diagnoses of men compared to women</a:t>
            </a:r>
          </a:p>
          <a:p>
            <a:endParaRPr lang="en-US"/>
          </a:p>
          <a:p>
            <a:endParaRPr lang="en-US"/>
          </a:p>
          <a:p>
            <a:r>
              <a:rPr lang="en-US" b="0" i="0">
                <a:solidFill>
                  <a:srgbClr val="333333"/>
                </a:solidFill>
                <a:effectLst/>
                <a:highlight>
                  <a:srgbClr val="FFFFFF"/>
                </a:highlight>
                <a:latin typeface="Open Sans" panose="020B0606030504020204" pitchFamily="34" charset="0"/>
              </a:rPr>
              <a:t>"Gender bias in health care may be harming women." </a:t>
            </a:r>
            <a:r>
              <a:rPr lang="en-US" b="0" i="1">
                <a:solidFill>
                  <a:srgbClr val="333333"/>
                </a:solidFill>
                <a:effectLst/>
                <a:highlight>
                  <a:srgbClr val="FFFFFF"/>
                </a:highlight>
                <a:latin typeface="Open Sans" panose="020B0606030504020204" pitchFamily="34" charset="0"/>
              </a:rPr>
              <a:t>UWIRE Text</a:t>
            </a:r>
            <a:r>
              <a:rPr lang="en-US" b="0" i="0">
                <a:solidFill>
                  <a:srgbClr val="333333"/>
                </a:solidFill>
                <a:effectLst/>
                <a:highlight>
                  <a:srgbClr val="FFFFFF"/>
                </a:highlight>
                <a:latin typeface="Open Sans" panose="020B0606030504020204" pitchFamily="34" charset="0"/>
              </a:rPr>
              <a:t>, 2Feb. 2016, p. 1. </a:t>
            </a:r>
            <a:r>
              <a:rPr lang="en-US" b="0" i="1">
                <a:solidFill>
                  <a:srgbClr val="333333"/>
                </a:solidFill>
                <a:effectLst/>
                <a:highlight>
                  <a:srgbClr val="FFFFFF"/>
                </a:highlight>
                <a:latin typeface="Open Sans" panose="020B0606030504020204" pitchFamily="34" charset="0"/>
              </a:rPr>
              <a:t>Gale OneFile: Health and Medicine</a:t>
            </a:r>
            <a:r>
              <a:rPr lang="en-US" b="0" i="0">
                <a:solidFill>
                  <a:srgbClr val="333333"/>
                </a:solidFill>
                <a:effectLst/>
                <a:highlight>
                  <a:srgbClr val="FFFFFF"/>
                </a:highlight>
                <a:latin typeface="Open Sans" panose="020B0606030504020204" pitchFamily="34" charset="0"/>
              </a:rPr>
              <a:t>, link.gale.com/apps/doc/A442909125/</a:t>
            </a:r>
            <a:r>
              <a:rPr lang="en-US" b="0" i="0" err="1">
                <a:solidFill>
                  <a:srgbClr val="333333"/>
                </a:solidFill>
                <a:effectLst/>
                <a:highlight>
                  <a:srgbClr val="FFFFFF"/>
                </a:highlight>
                <a:latin typeface="Open Sans" panose="020B0606030504020204" pitchFamily="34" charset="0"/>
              </a:rPr>
              <a:t>HRCA?u</a:t>
            </a:r>
            <a:r>
              <a:rPr lang="en-US" b="0" i="0">
                <a:solidFill>
                  <a:srgbClr val="333333"/>
                </a:solidFill>
                <a:effectLst/>
                <a:highlight>
                  <a:srgbClr val="FFFFFF"/>
                </a:highlight>
                <a:latin typeface="Open Sans" panose="020B0606030504020204" pitchFamily="34" charset="0"/>
              </a:rPr>
              <a:t>=</a:t>
            </a:r>
            <a:r>
              <a:rPr lang="en-US" b="0" i="0" err="1">
                <a:solidFill>
                  <a:srgbClr val="333333"/>
                </a:solidFill>
                <a:effectLst/>
                <a:highlight>
                  <a:srgbClr val="FFFFFF"/>
                </a:highlight>
                <a:latin typeface="Open Sans" panose="020B0606030504020204" pitchFamily="34" charset="0"/>
              </a:rPr>
              <a:t>univmanitoba&amp;sid</a:t>
            </a:r>
            <a:r>
              <a:rPr lang="en-US" b="0" i="0">
                <a:solidFill>
                  <a:srgbClr val="333333"/>
                </a:solidFill>
                <a:effectLst/>
                <a:highlight>
                  <a:srgbClr val="FFFFFF"/>
                </a:highlight>
                <a:latin typeface="Open Sans" panose="020B0606030504020204" pitchFamily="34" charset="0"/>
              </a:rPr>
              <a:t>=</a:t>
            </a:r>
            <a:r>
              <a:rPr lang="en-US" b="0" i="0" err="1">
                <a:solidFill>
                  <a:srgbClr val="333333"/>
                </a:solidFill>
                <a:effectLst/>
                <a:highlight>
                  <a:srgbClr val="FFFFFF"/>
                </a:highlight>
                <a:latin typeface="Open Sans" panose="020B0606030504020204" pitchFamily="34" charset="0"/>
              </a:rPr>
              <a:t>bookmark-HRCA&amp;xid</a:t>
            </a:r>
            <a:r>
              <a:rPr lang="en-US" b="0" i="0">
                <a:solidFill>
                  <a:srgbClr val="333333"/>
                </a:solidFill>
                <a:effectLst/>
                <a:highlight>
                  <a:srgbClr val="FFFFFF"/>
                </a:highlight>
                <a:latin typeface="Open Sans" panose="020B0606030504020204" pitchFamily="34" charset="0"/>
              </a:rPr>
              <a:t>=d6a3d377. Accessed 6 May 2024.</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19</a:t>
            </a:fld>
            <a:endParaRPr lang="en-US"/>
          </a:p>
        </p:txBody>
      </p:sp>
    </p:spTree>
    <p:extLst>
      <p:ext uri="{BB962C8B-B14F-4D97-AF65-F5344CB8AC3E}">
        <p14:creationId xmlns:p14="http://schemas.microsoft.com/office/powerpoint/2010/main" val="70120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95E06-20A4-4F1C-B0FD-280DCCDE1AD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5801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20</a:t>
            </a:fld>
            <a:endParaRPr lang="en-US"/>
          </a:p>
        </p:txBody>
      </p:sp>
    </p:spTree>
    <p:extLst>
      <p:ext uri="{BB962C8B-B14F-4D97-AF65-F5344CB8AC3E}">
        <p14:creationId xmlns:p14="http://schemas.microsoft.com/office/powerpoint/2010/main" val="312414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21</a:t>
            </a:fld>
            <a:endParaRPr lang="en-US"/>
          </a:p>
        </p:txBody>
      </p:sp>
    </p:spTree>
    <p:extLst>
      <p:ext uri="{BB962C8B-B14F-4D97-AF65-F5344CB8AC3E}">
        <p14:creationId xmlns:p14="http://schemas.microsoft.com/office/powerpoint/2010/main" val="1458451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22222"/>
                </a:solidFill>
                <a:effectLst/>
                <a:highlight>
                  <a:srgbClr val="FFFFFF"/>
                </a:highlight>
                <a:latin typeface="Arial" panose="020B0604020202020204" pitchFamily="34" charset="0"/>
              </a:rPr>
              <a:t>Zhang, L., </a:t>
            </a:r>
            <a:r>
              <a:rPr lang="en-US" b="0" i="0" err="1">
                <a:solidFill>
                  <a:srgbClr val="222222"/>
                </a:solidFill>
                <a:effectLst/>
                <a:highlight>
                  <a:srgbClr val="FFFFFF"/>
                </a:highlight>
                <a:latin typeface="Arial" panose="020B0604020202020204" pitchFamily="34" charset="0"/>
              </a:rPr>
              <a:t>Losin</a:t>
            </a:r>
            <a:r>
              <a:rPr lang="en-US" b="0" i="0">
                <a:solidFill>
                  <a:srgbClr val="222222"/>
                </a:solidFill>
                <a:effectLst/>
                <a:highlight>
                  <a:srgbClr val="FFFFFF"/>
                </a:highlight>
                <a:latin typeface="Arial" panose="020B0604020202020204" pitchFamily="34" charset="0"/>
              </a:rPr>
              <a:t>, E. A. R., Ashar, Y. K., Koban, L., &amp; Wager, T. D. (2021). Gender biases in estimation of others’ pain. </a:t>
            </a:r>
            <a:r>
              <a:rPr lang="en-US" b="0" i="1">
                <a:solidFill>
                  <a:srgbClr val="222222"/>
                </a:solidFill>
                <a:effectLst/>
                <a:highlight>
                  <a:srgbClr val="FFFFFF"/>
                </a:highlight>
                <a:latin typeface="Arial" panose="020B0604020202020204" pitchFamily="34" charset="0"/>
              </a:rPr>
              <a:t>The journal of pain</a:t>
            </a:r>
            <a:r>
              <a:rPr lang="en-US" b="0" i="0">
                <a:solidFill>
                  <a:srgbClr val="222222"/>
                </a:solidFill>
                <a:effectLst/>
                <a:highlight>
                  <a:srgbClr val="FFFFFF"/>
                </a:highlight>
                <a:latin typeface="Arial" panose="020B0604020202020204" pitchFamily="34" charset="0"/>
              </a:rPr>
              <a:t>, </a:t>
            </a:r>
            <a:r>
              <a:rPr lang="en-US" b="0" i="1">
                <a:solidFill>
                  <a:srgbClr val="222222"/>
                </a:solidFill>
                <a:effectLst/>
                <a:highlight>
                  <a:srgbClr val="FFFFFF"/>
                </a:highlight>
                <a:latin typeface="Arial" panose="020B0604020202020204" pitchFamily="34" charset="0"/>
              </a:rPr>
              <a:t>22</a:t>
            </a:r>
            <a:r>
              <a:rPr lang="en-US" b="0" i="0">
                <a:solidFill>
                  <a:srgbClr val="222222"/>
                </a:solidFill>
                <a:effectLst/>
                <a:highlight>
                  <a:srgbClr val="FFFFFF"/>
                </a:highlight>
                <a:latin typeface="Arial" panose="020B0604020202020204" pitchFamily="34" charset="0"/>
              </a:rPr>
              <a:t>(9), 1048-1059.</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coronary bypass – only half as likely to be prescribed painkillers as men  (get ref - </a:t>
            </a:r>
            <a:r>
              <a:rPr lang="en-US">
                <a:hlinkClick r:id="rId3"/>
              </a:rPr>
              <a:t>https://www.upi.com/Archives/1989/03/11/Researcher-says-women-less-likely-to-get-painkillers/2047605595600/</a:t>
            </a:r>
            <a:endParaRPr lang="en-US"/>
          </a:p>
          <a:p>
            <a:endParaRPr lang="en-US" b="0" i="0">
              <a:solidFill>
                <a:srgbClr val="1A1A1A"/>
              </a:solidFill>
              <a:effectLst/>
              <a:highlight>
                <a:srgbClr val="FFFFFF"/>
              </a:highlight>
              <a:latin typeface="Berlingske Serif Text"/>
            </a:endParaRPr>
          </a:p>
          <a:p>
            <a:r>
              <a:rPr lang="en-US" b="0" i="0">
                <a:solidFill>
                  <a:srgbClr val="1A1A1A"/>
                </a:solidFill>
                <a:effectLst/>
                <a:highlight>
                  <a:srgbClr val="FFFFFF"/>
                </a:highlight>
                <a:latin typeface="Berlingske Serif Text"/>
              </a:rPr>
              <a:t>Frequently, women’s concerns are dismissed or perceived as being less severe than men’s. Negative encounters with the health system — from inconvenience to disrespect and abuse — have been shown to suppress a willingness to seek care in the future.</a:t>
            </a:r>
            <a:r>
              <a:rPr lang="en-US" b="0" i="0" u="none" strike="noStrike" baseline="30000">
                <a:solidFill>
                  <a:srgbClr val="24729D"/>
                </a:solidFill>
                <a:effectLst/>
                <a:highlight>
                  <a:srgbClr val="FFFFFF"/>
                </a:highlight>
                <a:latin typeface="Berlingske Serif Text"/>
                <a:hlinkClick r:id="rId4"/>
              </a:rPr>
              <a:t>37</a:t>
            </a:r>
            <a:r>
              <a:rPr lang="en-US" b="0" i="0">
                <a:solidFill>
                  <a:srgbClr val="1A1A1A"/>
                </a:solidFill>
                <a:effectLst/>
                <a:highlight>
                  <a:srgbClr val="FFFFFF"/>
                </a:highlight>
                <a:latin typeface="Berlingske Serif Text"/>
              </a:rPr>
              <a:t> Notably, clinicians respond differently to women’s reports of pain or discomfort than men’s and observe different treatment practices, such as prescribing sedatives to women and narcotics for men.</a:t>
            </a:r>
            <a:r>
              <a:rPr lang="en-US" b="0" i="0" u="none" strike="noStrike" baseline="30000">
                <a:solidFill>
                  <a:srgbClr val="24729D"/>
                </a:solidFill>
                <a:effectLst/>
                <a:highlight>
                  <a:srgbClr val="FFFFFF"/>
                </a:highlight>
                <a:latin typeface="Berlingske Serif Text"/>
                <a:hlinkClick r:id="rId5"/>
              </a:rPr>
              <a:t>38</a:t>
            </a:r>
            <a:r>
              <a:rPr lang="en-US" b="0" i="0">
                <a:solidFill>
                  <a:srgbClr val="1A1A1A"/>
                </a:solidFill>
                <a:effectLst/>
                <a:highlight>
                  <a:srgbClr val="FFFFFF"/>
                </a:highlight>
                <a:latin typeface="Berlingske Serif Text"/>
              </a:rPr>
              <a:t> Women are more likely than men to receive referrals to psychologists to address nondescript symptoms and are less likely than men to receive pain medication or interventions. Women who present with heart attack symptoms are often sent home with a diagnosis of stress or panic disorder rather than being given the full cardiovascular diagnostic workup that is more consistently offered to men.</a:t>
            </a:r>
            <a:r>
              <a:rPr lang="en-US" b="0" i="0" u="none" strike="noStrike" baseline="30000">
                <a:solidFill>
                  <a:srgbClr val="24729D"/>
                </a:solidFill>
                <a:effectLst/>
                <a:highlight>
                  <a:srgbClr val="FFFFFF"/>
                </a:highlight>
                <a:latin typeface="Berlingske Serif Text"/>
                <a:hlinkClick r:id="rId6"/>
              </a:rPr>
              <a:t>39</a:t>
            </a:r>
            <a:endParaRPr lang="en-US" b="0" i="0" u="none" strike="noStrike" baseline="30000">
              <a:solidFill>
                <a:srgbClr val="24729D"/>
              </a:solidFill>
              <a:effectLst/>
              <a:highlight>
                <a:srgbClr val="FFFFFF"/>
              </a:highlight>
              <a:latin typeface="Berlingske Serif Text"/>
            </a:endParaRPr>
          </a:p>
          <a:p>
            <a:endParaRPr lang="en-US" b="0" i="0" u="none" strike="noStrike" baseline="30000">
              <a:solidFill>
                <a:srgbClr val="24729D"/>
              </a:solidFill>
              <a:effectLst/>
              <a:highlight>
                <a:srgbClr val="FFFFFF"/>
              </a:highlight>
              <a:latin typeface="Berlingske Serif Text"/>
            </a:endParaRPr>
          </a:p>
          <a:p>
            <a:endParaRPr lang="en-US" b="0" i="0" u="none" strike="noStrike" baseline="30000">
              <a:solidFill>
                <a:srgbClr val="24729D"/>
              </a:solidFill>
              <a:effectLst/>
              <a:highlight>
                <a:srgbClr val="FFFFFF"/>
              </a:highlight>
              <a:latin typeface="Berlingske Serif Text"/>
            </a:endParaRPr>
          </a:p>
          <a:p>
            <a:pPr algn="l" fontAlgn="base"/>
            <a:r>
              <a:rPr lang="en-US" b="0" i="0">
                <a:solidFill>
                  <a:srgbClr val="333333"/>
                </a:solidFill>
                <a:effectLst/>
                <a:highlight>
                  <a:srgbClr val="FFFFFF"/>
                </a:highlight>
                <a:latin typeface="nyt-imperial"/>
              </a:rPr>
              <a:t>Dr. Powell, who is also the director of the Montefiore Einstein Center for Bioethics, speaks from experience: “A while back, I lost 10 pounds over a couple months, so I went to my doctor and told him I thought it was a sign I was having a recurrence of an old illness. He gave me a few reasons he disagreed and added, “Plus you’ve been on a diet.” That struck her as odd — she had never said this, and doubted her doctor would have made the same assumption about a male patient. A set of tests with a new physician confirmed that Dr. Powell was correct about the recurrence of a previous illness, for which she was immediately treated. From https://www.nytimes.com/2018/05/03/well/live/when-doctors-downplay-womens-health-concerns.html</a:t>
            </a:r>
          </a:p>
          <a:p>
            <a:pPr algn="l" fontAlgn="base"/>
            <a:endParaRPr lang="en-US" b="0" i="0">
              <a:solidFill>
                <a:srgbClr val="333333"/>
              </a:solidFill>
              <a:effectLst/>
              <a:highlight>
                <a:srgbClr val="FFFFFF"/>
              </a:highlight>
              <a:latin typeface="nyt-imperial"/>
            </a:endParaRPr>
          </a:p>
          <a:p>
            <a:pPr algn="l" fontAlgn="base"/>
            <a:endParaRPr lang="en-US" b="0" i="0">
              <a:solidFill>
                <a:srgbClr val="333333"/>
              </a:solidFill>
              <a:effectLst/>
              <a:highlight>
                <a:srgbClr val="FFFFFF"/>
              </a:highlight>
              <a:latin typeface="nyt-imperial"/>
            </a:endParaRPr>
          </a:p>
          <a:p>
            <a:pPr algn="l" fontAlgn="base"/>
            <a:r>
              <a:rPr lang="en-US" b="0" i="0">
                <a:solidFill>
                  <a:srgbClr val="4A4A4A"/>
                </a:solidFill>
                <a:effectLst/>
                <a:highlight>
                  <a:srgbClr val="FFFFFF"/>
                </a:highlight>
                <a:latin typeface="FFTisaWeb"/>
              </a:rPr>
              <a:t>Our cultural image of the mother as martyr rears its ugly head here, placing women in a position where they undergo excruciating pain for their potential children. There is a deeper failure here, however, in that pain management is not just administered for patients’ comfort but their safety. With a long needle in the pelvic cavity, sudden movements and spasms present a serious risk, one that the team at Yale should have addressed immediately. Instead, they continued, even discharging women expressing severe pain after their retrieval, a sign that something may have gone wrong</a:t>
            </a:r>
            <a:r>
              <a:rPr lang="en-US" b="0" i="0">
                <a:solidFill>
                  <a:srgbClr val="333333"/>
                </a:solidFill>
                <a:effectLst/>
                <a:highlight>
                  <a:srgbClr val="FFFFFF"/>
                </a:highlight>
                <a:latin typeface="nyt-imperial"/>
              </a:rPr>
              <a:t>. </a:t>
            </a:r>
            <a:r>
              <a:rPr lang="en-US" b="0" i="0">
                <a:solidFill>
                  <a:srgbClr val="4A4A4A"/>
                </a:solidFill>
                <a:effectLst/>
                <a:highlight>
                  <a:srgbClr val="FFFFFF"/>
                </a:highlight>
                <a:latin typeface="FFTisaWeb"/>
              </a:rPr>
              <a:t>In the second half of the podcast, Burton moves to a case-study style assessment of institutional accountability at Yale by following a lawsuit brought by 70 patients against the clinic and conducting anonymous interviews with staff. Here, we learn that this is not just a story about </a:t>
            </a:r>
            <a:r>
              <a:rPr lang="en-US" b="0" i="0" err="1">
                <a:solidFill>
                  <a:srgbClr val="4A4A4A"/>
                </a:solidFill>
                <a:effectLst/>
                <a:highlight>
                  <a:srgbClr val="FFFFFF"/>
                </a:highlight>
                <a:latin typeface="FFTisaWeb"/>
              </a:rPr>
              <a:t>Monticone</a:t>
            </a:r>
            <a:r>
              <a:rPr lang="en-US" b="0" i="0">
                <a:solidFill>
                  <a:srgbClr val="4A4A4A"/>
                </a:solidFill>
                <a:effectLst/>
                <a:highlight>
                  <a:srgbClr val="FFFFFF"/>
                </a:highlight>
                <a:latin typeface="FFTisaWeb"/>
              </a:rPr>
              <a:t>. We learn that Yale, an institution with a then-</a:t>
            </a:r>
            <a:r>
              <a:rPr lang="en-US" b="0" i="0" u="none" strike="noStrike">
                <a:solidFill>
                  <a:srgbClr val="5534A6"/>
                </a:solidFill>
                <a:effectLst/>
                <a:highlight>
                  <a:srgbClr val="FFFFFF"/>
                </a:highlight>
                <a:latin typeface="FFTisaWeb"/>
                <a:hlinkClick r:id="rId7"/>
              </a:rPr>
              <a:t>$31.2 billion endowment</a:t>
            </a:r>
            <a:r>
              <a:rPr lang="en-US" b="0" i="0">
                <a:solidFill>
                  <a:srgbClr val="4A4A4A"/>
                </a:solidFill>
                <a:effectLst/>
                <a:highlight>
                  <a:srgbClr val="FFFFFF"/>
                </a:highlight>
                <a:latin typeface="FFTisaWeb"/>
              </a:rPr>
              <a:t>, did not have a Pyxis, a medication dispensing machine that records each transaction. Nor did they provide propofol, a deeper sedative commonly used in egg retrievals. Instead, when met with increased reports of pain, Yale sent a doctor to speak to staffers about being more empathic during procedures, never investigating other reasons for these reports like the drug supply.</a:t>
            </a:r>
            <a:endParaRPr lang="en-US" b="0" i="0">
              <a:solidFill>
                <a:srgbClr val="333333"/>
              </a:solidFill>
              <a:effectLst/>
              <a:highlight>
                <a:srgbClr val="FFFFFF"/>
              </a:highlight>
              <a:latin typeface="nyt-imperial"/>
            </a:endParaRPr>
          </a:p>
          <a:p>
            <a:br>
              <a:rPr lang="en-US" b="0" i="0" cap="all">
                <a:solidFill>
                  <a:srgbClr val="CCCCCC"/>
                </a:solidFill>
                <a:effectLst/>
                <a:highlight>
                  <a:srgbClr val="F7F7F7"/>
                </a:highlight>
                <a:latin typeface="nyt-franklin"/>
              </a:rPr>
            </a:b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22</a:t>
            </a:fld>
            <a:endParaRPr lang="en-US"/>
          </a:p>
        </p:txBody>
      </p:sp>
    </p:spTree>
    <p:extLst>
      <p:ext uri="{BB962C8B-B14F-4D97-AF65-F5344CB8AC3E}">
        <p14:creationId xmlns:p14="http://schemas.microsoft.com/office/powerpoint/2010/main" val="3093637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5F5F5"/>
                </a:highlight>
                <a:latin typeface="IBM Plex Sans" panose="020F0502020204030204" pitchFamily="34" charset="0"/>
              </a:rPr>
              <a:t>Anke </a:t>
            </a:r>
            <a:r>
              <a:rPr lang="en-US" b="0" i="0" err="1">
                <a:solidFill>
                  <a:srgbClr val="000000"/>
                </a:solidFill>
                <a:effectLst/>
                <a:highlight>
                  <a:srgbClr val="F5F5F5"/>
                </a:highlight>
                <a:latin typeface="IBM Plex Sans" panose="020F0502020204030204" pitchFamily="34" charset="0"/>
              </a:rPr>
              <a:t>Samulowitz</a:t>
            </a:r>
            <a:r>
              <a:rPr lang="en-US" b="0" i="0">
                <a:solidFill>
                  <a:srgbClr val="000000"/>
                </a:solidFill>
                <a:effectLst/>
                <a:highlight>
                  <a:srgbClr val="F5F5F5"/>
                </a:highlight>
                <a:latin typeface="IBM Plex Sans" panose="020F0502020204030204" pitchFamily="34" charset="0"/>
              </a:rPr>
              <a:t>, Ida </a:t>
            </a:r>
            <a:r>
              <a:rPr lang="en-US" b="0" i="0" err="1">
                <a:solidFill>
                  <a:srgbClr val="000000"/>
                </a:solidFill>
                <a:effectLst/>
                <a:highlight>
                  <a:srgbClr val="F5F5F5"/>
                </a:highlight>
                <a:latin typeface="IBM Plex Sans" panose="020F0502020204030204" pitchFamily="34" charset="0"/>
              </a:rPr>
              <a:t>Gremyr</a:t>
            </a:r>
            <a:r>
              <a:rPr lang="en-US" b="0" i="0">
                <a:solidFill>
                  <a:srgbClr val="000000"/>
                </a:solidFill>
                <a:effectLst/>
                <a:highlight>
                  <a:srgbClr val="F5F5F5"/>
                </a:highlight>
                <a:latin typeface="IBM Plex Sans" panose="020F0502020204030204" pitchFamily="34" charset="0"/>
              </a:rPr>
              <a:t>, Erik Eriksson, Gunnel </a:t>
            </a:r>
            <a:r>
              <a:rPr lang="en-US" b="0" i="0" err="1">
                <a:solidFill>
                  <a:srgbClr val="000000"/>
                </a:solidFill>
                <a:effectLst/>
                <a:highlight>
                  <a:srgbClr val="F5F5F5"/>
                </a:highlight>
                <a:latin typeface="IBM Plex Sans" panose="020F0502020204030204" pitchFamily="34" charset="0"/>
              </a:rPr>
              <a:t>Hensing</a:t>
            </a:r>
            <a:r>
              <a:rPr lang="en-US" b="0" i="0">
                <a:solidFill>
                  <a:srgbClr val="000000"/>
                </a:solidFill>
                <a:effectLst/>
                <a:highlight>
                  <a:srgbClr val="F5F5F5"/>
                </a:highlight>
                <a:latin typeface="IBM Plex Sans" panose="020F0502020204030204" pitchFamily="34" charset="0"/>
              </a:rPr>
              <a:t>, "“Brave Men” and “Emotional Women”: A Theory-Guided Literature Review on Gender Bias in Health Care and Gendered Norms towards Patients with Chronic Pain", </a:t>
            </a:r>
            <a:r>
              <a:rPr lang="en-US" b="0" i="1">
                <a:solidFill>
                  <a:srgbClr val="000000"/>
                </a:solidFill>
                <a:effectLst/>
                <a:latin typeface="IBM Plex Sans" panose="020F0502020204030204" pitchFamily="34" charset="0"/>
              </a:rPr>
              <a:t>Pain Research and Management</a:t>
            </a:r>
            <a:r>
              <a:rPr lang="en-US" b="0" i="0">
                <a:solidFill>
                  <a:srgbClr val="000000"/>
                </a:solidFill>
                <a:effectLst/>
                <a:highlight>
                  <a:srgbClr val="F5F5F5"/>
                </a:highlight>
                <a:latin typeface="IBM Plex Sans" panose="020F0502020204030204" pitchFamily="34" charset="0"/>
              </a:rPr>
              <a:t>, vol. 2018, Article ID 6358624, 14 pages, 2018. https://doi.org/10.1155/2018/6358624</a:t>
            </a:r>
          </a:p>
          <a:p>
            <a:endParaRPr lang="en-US" b="0" i="0">
              <a:solidFill>
                <a:srgbClr val="000000"/>
              </a:solidFill>
              <a:effectLst/>
              <a:highlight>
                <a:srgbClr val="F5F5F5"/>
              </a:highlight>
              <a:latin typeface="IBM Plex Sans" panose="020F0502020204030204" pitchFamily="34" charset="0"/>
            </a:endParaRPr>
          </a:p>
          <a:p>
            <a:r>
              <a:rPr lang="en-US" b="0" i="0">
                <a:solidFill>
                  <a:srgbClr val="000000"/>
                </a:solidFill>
                <a:effectLst/>
                <a:highlight>
                  <a:srgbClr val="FFFFFF"/>
                </a:highlight>
                <a:latin typeface="STIXGeneral-Regular"/>
              </a:rPr>
              <a:t>The selected 77 articles were published in 39 different journals, with studies published in journals specialized in pain dominating (32 articles). Different kinds of research design were represented, including quantitative and qualitative studies, reviews, and articles on theory development. However, only one of the studies with a qualitative design was published in a journal specializing in the field of pain. The distribution of the included articles over the 15 years varied between one and 12 articles/year, without any notifiable trend over time. All articles were conducted in high income countries—the United States, Canada, Western Europe, Australia, New Zealand, and Japan. Diagnoses that were examined included back pain (14), neck pain (5), musculoskeletal pain (9), fibromyalgia syndrome (5), osteoporosis (3), rheumatoid arthritis (2), ankylosing spondylitis, and headache. An overview over the included articles is presented in Table </a:t>
            </a:r>
            <a:r>
              <a:rPr lang="en-US" b="0" i="0" u="none" strike="noStrike">
                <a:solidFill>
                  <a:srgbClr val="74A73A"/>
                </a:solidFill>
                <a:effectLst/>
                <a:highlight>
                  <a:srgbClr val="FFFFFF"/>
                </a:highlight>
                <a:latin typeface="STIXGeneral-Regular"/>
                <a:hlinkClick r:id="rId3"/>
              </a:rPr>
              <a:t>1</a:t>
            </a:r>
            <a:r>
              <a:rPr lang="en-US" b="0" i="0">
                <a:solidFill>
                  <a:srgbClr val="000000"/>
                </a:solidFill>
                <a:effectLst/>
                <a:highlight>
                  <a:srgbClr val="FFFFFF"/>
                </a:highlight>
                <a:latin typeface="STIXGeneral-Regular"/>
              </a:rPr>
              <a:t>.</a:t>
            </a:r>
          </a:p>
          <a:p>
            <a:endParaRPr lang="en-US" b="0" i="0">
              <a:solidFill>
                <a:srgbClr val="000000"/>
              </a:solidFill>
              <a:effectLst/>
              <a:highlight>
                <a:srgbClr val="FFFFFF"/>
              </a:highlight>
              <a:latin typeface="STIXGeneral-Regular"/>
            </a:endParaRPr>
          </a:p>
          <a:p>
            <a:r>
              <a:rPr lang="en-US" b="0" i="0">
                <a:solidFill>
                  <a:srgbClr val="000000"/>
                </a:solidFill>
                <a:effectLst/>
                <a:highlight>
                  <a:srgbClr val="FFFFFF"/>
                </a:highlight>
                <a:latin typeface="STIXGeneral-Regular"/>
              </a:rPr>
              <a:t> The description of the “stoic man” was the same, whether it was given by researchers [</a:t>
            </a:r>
            <a:r>
              <a:rPr lang="en-US" b="0" i="0" u="none" strike="noStrike">
                <a:solidFill>
                  <a:srgbClr val="74A73A"/>
                </a:solidFill>
                <a:effectLst/>
                <a:highlight>
                  <a:srgbClr val="FFFFFF"/>
                </a:highlight>
                <a:latin typeface="STIXGeneral-Regular"/>
              </a:rPr>
              <a:t>2</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8</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14</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51</a:t>
            </a:r>
            <a:r>
              <a:rPr lang="en-US" b="0" i="0">
                <a:solidFill>
                  <a:srgbClr val="000000"/>
                </a:solidFill>
                <a:effectLst/>
                <a:highlight>
                  <a:srgbClr val="FFFFFF"/>
                </a:highlight>
                <a:latin typeface="STIXGeneral-Regular"/>
              </a:rPr>
              <a:t>–</a:t>
            </a:r>
            <a:r>
              <a:rPr lang="en-US" b="0" i="0" u="none" strike="noStrike">
                <a:solidFill>
                  <a:srgbClr val="74A73A"/>
                </a:solidFill>
                <a:effectLst/>
                <a:highlight>
                  <a:srgbClr val="FFFFFF"/>
                </a:highlight>
                <a:latin typeface="STIXGeneral-Regular"/>
              </a:rPr>
              <a:t>53</a:t>
            </a:r>
            <a:r>
              <a:rPr lang="en-US" b="0" i="0">
                <a:solidFill>
                  <a:srgbClr val="000000"/>
                </a:solidFill>
                <a:effectLst/>
                <a:highlight>
                  <a:srgbClr val="FFFFFF"/>
                </a:highlight>
                <a:latin typeface="STIXGeneral-Regular"/>
              </a:rPr>
              <a:t>], men with pain [</a:t>
            </a:r>
            <a:r>
              <a:rPr lang="en-US" b="0" i="0" u="none" strike="noStrike">
                <a:solidFill>
                  <a:srgbClr val="74A73A"/>
                </a:solidFill>
                <a:effectLst/>
                <a:highlight>
                  <a:srgbClr val="FFFFFF"/>
                </a:highlight>
                <a:latin typeface="STIXGeneral-Regular"/>
              </a:rPr>
              <a:t>43</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45</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46</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54</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55</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57</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59</a:t>
            </a:r>
            <a:r>
              <a:rPr lang="en-US" b="0" i="0">
                <a:solidFill>
                  <a:srgbClr val="000000"/>
                </a:solidFill>
                <a:effectLst/>
                <a:highlight>
                  <a:srgbClr val="FFFFFF"/>
                </a:highlight>
                <a:latin typeface="STIXGeneral-Regular"/>
              </a:rPr>
              <a:t>], or health-care professionals [</a:t>
            </a:r>
            <a:r>
              <a:rPr lang="en-US" b="0" i="0" u="sng">
                <a:solidFill>
                  <a:srgbClr val="74A73A"/>
                </a:solidFill>
                <a:effectLst/>
                <a:highlight>
                  <a:srgbClr val="FFFFFF"/>
                </a:highlight>
                <a:latin typeface="STIXGeneral-Regular"/>
              </a:rPr>
              <a:t>13</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44</a:t>
            </a:r>
            <a:r>
              <a:rPr lang="en-US" b="0" i="0">
                <a:solidFill>
                  <a:srgbClr val="000000"/>
                </a:solidFill>
                <a:effectLst/>
                <a:highlight>
                  <a:srgbClr val="FFFFFF"/>
                </a:highlight>
                <a:latin typeface="STIXGeneral-Regular"/>
              </a:rPr>
              <a:t>].</a:t>
            </a:r>
          </a:p>
          <a:p>
            <a:endParaRPr lang="en-US" b="0" i="0">
              <a:solidFill>
                <a:srgbClr val="000000"/>
              </a:solidFill>
              <a:effectLst/>
              <a:highlight>
                <a:srgbClr val="FFFFFF"/>
              </a:highlight>
              <a:latin typeface="STIXGeneral-Regular"/>
            </a:endParaRPr>
          </a:p>
          <a:p>
            <a:r>
              <a:rPr lang="en-US" b="0" i="0">
                <a:solidFill>
                  <a:srgbClr val="000000"/>
                </a:solidFill>
                <a:effectLst/>
                <a:highlight>
                  <a:srgbClr val="FFFFFF"/>
                </a:highlight>
                <a:latin typeface="STIXGeneral-Regular"/>
              </a:rPr>
              <a:t>The reviewed studies showed that women with pain can be perceived as hysterical [</a:t>
            </a:r>
            <a:r>
              <a:rPr lang="en-US" b="0" i="0" u="none" strike="noStrike">
                <a:solidFill>
                  <a:srgbClr val="74A73A"/>
                </a:solidFill>
                <a:effectLst/>
                <a:highlight>
                  <a:srgbClr val="FFFFFF"/>
                </a:highlight>
                <a:latin typeface="STIXGeneral-Regular"/>
              </a:rPr>
              <a:t>8</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13</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69</a:t>
            </a:r>
            <a:r>
              <a:rPr lang="en-US" b="0" i="0">
                <a:solidFill>
                  <a:srgbClr val="000000"/>
                </a:solidFill>
                <a:effectLst/>
                <a:highlight>
                  <a:srgbClr val="FFFFFF"/>
                </a:highlight>
                <a:latin typeface="STIXGeneral-Regular"/>
              </a:rPr>
              <a:t>–</a:t>
            </a:r>
            <a:r>
              <a:rPr lang="en-US" b="0" i="0" u="none" strike="noStrike">
                <a:solidFill>
                  <a:srgbClr val="74A73A"/>
                </a:solidFill>
                <a:effectLst/>
                <a:highlight>
                  <a:srgbClr val="FFFFFF"/>
                </a:highlight>
                <a:latin typeface="STIXGeneral-Regular"/>
              </a:rPr>
              <a:t>71</a:t>
            </a:r>
            <a:r>
              <a:rPr lang="en-US" b="0" i="0">
                <a:solidFill>
                  <a:srgbClr val="000000"/>
                </a:solidFill>
                <a:effectLst/>
                <a:highlight>
                  <a:srgbClr val="FFFFFF"/>
                </a:highlight>
                <a:latin typeface="STIXGeneral-Regular"/>
              </a:rPr>
              <a:t>], emotional [</a:t>
            </a:r>
            <a:r>
              <a:rPr lang="en-US" b="0" i="0" u="none" strike="noStrike">
                <a:solidFill>
                  <a:srgbClr val="74A73A"/>
                </a:solidFill>
                <a:effectLst/>
                <a:highlight>
                  <a:srgbClr val="FFFFFF"/>
                </a:highlight>
                <a:latin typeface="STIXGeneral-Regular"/>
              </a:rPr>
              <a:t>13</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49</a:t>
            </a:r>
            <a:r>
              <a:rPr lang="en-US" b="0" i="0">
                <a:solidFill>
                  <a:srgbClr val="000000"/>
                </a:solidFill>
                <a:effectLst/>
                <a:highlight>
                  <a:srgbClr val="FFFFFF"/>
                </a:highlight>
                <a:latin typeface="STIXGeneral-Regular"/>
              </a:rPr>
              <a:t>], complaining [</a:t>
            </a:r>
            <a:r>
              <a:rPr lang="en-US" b="0" i="0" u="none" strike="noStrike">
                <a:solidFill>
                  <a:srgbClr val="74A73A"/>
                </a:solidFill>
                <a:effectLst/>
                <a:highlight>
                  <a:srgbClr val="FFFFFF"/>
                </a:highlight>
                <a:latin typeface="STIXGeneral-Regular"/>
              </a:rPr>
              <a:t>49</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72</a:t>
            </a:r>
            <a:r>
              <a:rPr lang="en-US" b="0" i="0">
                <a:solidFill>
                  <a:srgbClr val="000000"/>
                </a:solidFill>
                <a:effectLst/>
                <a:highlight>
                  <a:srgbClr val="FFFFFF"/>
                </a:highlight>
                <a:latin typeface="STIXGeneral-Regular"/>
              </a:rPr>
              <a:t>], not wanting to get better [</a:t>
            </a:r>
            <a:r>
              <a:rPr lang="en-US" b="0" i="0" u="none" strike="noStrike">
                <a:solidFill>
                  <a:srgbClr val="74A73A"/>
                </a:solidFill>
                <a:effectLst/>
                <a:highlight>
                  <a:srgbClr val="FFFFFF"/>
                </a:highlight>
                <a:latin typeface="STIXGeneral-Regular"/>
              </a:rPr>
              <a:t>71</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73</a:t>
            </a:r>
            <a:r>
              <a:rPr lang="en-US" b="0" i="0">
                <a:solidFill>
                  <a:srgbClr val="000000"/>
                </a:solidFill>
                <a:effectLst/>
                <a:highlight>
                  <a:srgbClr val="FFFFFF"/>
                </a:highlight>
                <a:latin typeface="STIXGeneral-Regular"/>
              </a:rPr>
              <a:t>–</a:t>
            </a:r>
            <a:r>
              <a:rPr lang="en-US" b="0" i="0" u="none" strike="noStrike">
                <a:solidFill>
                  <a:srgbClr val="74A73A"/>
                </a:solidFill>
                <a:effectLst/>
                <a:highlight>
                  <a:srgbClr val="FFFFFF"/>
                </a:highlight>
                <a:latin typeface="STIXGeneral-Regular"/>
              </a:rPr>
              <a:t>75</a:t>
            </a:r>
            <a:r>
              <a:rPr lang="en-US" b="0" i="0">
                <a:solidFill>
                  <a:srgbClr val="000000"/>
                </a:solidFill>
                <a:effectLst/>
                <a:highlight>
                  <a:srgbClr val="FFFFFF"/>
                </a:highlight>
                <a:latin typeface="STIXGeneral-Regular"/>
              </a:rPr>
              <a:t>], malingerers [</a:t>
            </a:r>
            <a:r>
              <a:rPr lang="en-US" b="0" i="0" u="none" strike="noStrike">
                <a:solidFill>
                  <a:srgbClr val="74A73A"/>
                </a:solidFill>
                <a:effectLst/>
                <a:highlight>
                  <a:srgbClr val="FFFFFF"/>
                </a:highlight>
                <a:latin typeface="STIXGeneral-Regular"/>
              </a:rPr>
              <a:t>71</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73</a:t>
            </a:r>
            <a:r>
              <a:rPr lang="en-US" b="0" i="0">
                <a:solidFill>
                  <a:srgbClr val="000000"/>
                </a:solidFill>
                <a:effectLst/>
                <a:highlight>
                  <a:srgbClr val="FFFFFF"/>
                </a:highlight>
                <a:latin typeface="STIXGeneral-Regular"/>
              </a:rPr>
              <a:t>], and fabricating the pain, as if it is all in her head [</a:t>
            </a:r>
            <a:r>
              <a:rPr lang="en-US" b="0" i="0" u="none" strike="noStrike">
                <a:solidFill>
                  <a:srgbClr val="74A73A"/>
                </a:solidFill>
                <a:effectLst/>
                <a:highlight>
                  <a:srgbClr val="FFFFFF"/>
                </a:highlight>
                <a:latin typeface="STIXGeneral-Regular"/>
              </a:rPr>
              <a:t>47</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49</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71</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74</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76</a:t>
            </a:r>
            <a:r>
              <a:rPr lang="en-US" b="0" i="0">
                <a:solidFill>
                  <a:srgbClr val="000000"/>
                </a:solidFill>
                <a:effectLst/>
                <a:highlight>
                  <a:srgbClr val="FFFFFF"/>
                </a:highlight>
                <a:latin typeface="STIXGeneral-Regular"/>
              </a:rPr>
              <a:t>]. Other studies showed that woman with chronic pain rather are assigned psychological than somatic causes for their pain [</a:t>
            </a:r>
            <a:r>
              <a:rPr lang="en-US" b="0" i="0" u="none" strike="noStrike">
                <a:solidFill>
                  <a:srgbClr val="74A73A"/>
                </a:solidFill>
                <a:effectLst/>
                <a:highlight>
                  <a:srgbClr val="FFFFFF"/>
                </a:highlight>
                <a:latin typeface="STIXGeneral-Regular"/>
              </a:rPr>
              <a:t>13</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22</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47</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49</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69</a:t>
            </a:r>
            <a:r>
              <a:rPr lang="en-US" b="0" i="0">
                <a:solidFill>
                  <a:srgbClr val="000000"/>
                </a:solidFill>
                <a:effectLst/>
                <a:highlight>
                  <a:srgbClr val="FFFFFF"/>
                </a:highlight>
                <a:latin typeface="STIXGeneral-Regular"/>
              </a:rPr>
              <a:t>–</a:t>
            </a:r>
            <a:r>
              <a:rPr lang="en-US" b="0" i="0" u="none" strike="noStrike">
                <a:solidFill>
                  <a:srgbClr val="74A73A"/>
                </a:solidFill>
                <a:effectLst/>
                <a:highlight>
                  <a:srgbClr val="FFFFFF"/>
                </a:highlight>
                <a:latin typeface="STIXGeneral-Regular"/>
              </a:rPr>
              <a:t>71</a:t>
            </a:r>
            <a:r>
              <a:rPr lang="en-US" b="0" i="0">
                <a:solidFill>
                  <a:srgbClr val="000000"/>
                </a:solidFill>
                <a:effectLst/>
                <a:highlight>
                  <a:srgbClr val="FFFFFF"/>
                </a:highlight>
                <a:latin typeface="STIXGeneral-Regular"/>
              </a:rPr>
              <a:t>, </a:t>
            </a:r>
            <a:r>
              <a:rPr lang="en-US" b="0" i="0" u="none" strike="noStrike">
                <a:solidFill>
                  <a:srgbClr val="74A73A"/>
                </a:solidFill>
                <a:effectLst/>
                <a:highlight>
                  <a:srgbClr val="FFFFFF"/>
                </a:highlight>
                <a:latin typeface="STIXGeneral-Regular"/>
              </a:rPr>
              <a:t>74</a:t>
            </a:r>
            <a:r>
              <a:rPr lang="en-US" b="0" i="0">
                <a:solidFill>
                  <a:srgbClr val="000000"/>
                </a:solidFill>
                <a:effectLst/>
                <a:highlight>
                  <a:srgbClr val="FFFFFF"/>
                </a:highlight>
                <a:latin typeface="STIXGeneral-Regular"/>
              </a:rPr>
              <a:t>–</a:t>
            </a:r>
            <a:r>
              <a:rPr lang="en-US" b="0" i="0" u="none" strike="noStrike">
                <a:solidFill>
                  <a:srgbClr val="74A73A"/>
                </a:solidFill>
                <a:effectLst/>
                <a:highlight>
                  <a:srgbClr val="FFFFFF"/>
                </a:highlight>
                <a:latin typeface="STIXGeneral-Regular"/>
              </a:rPr>
              <a:t>79</a:t>
            </a:r>
            <a:r>
              <a:rPr lang="en-US" b="0" i="0">
                <a:solidFill>
                  <a:srgbClr val="000000"/>
                </a:solidFill>
                <a:effectLst/>
                <a:highlight>
                  <a:srgbClr val="FFFFFF"/>
                </a:highlight>
                <a:latin typeface="STIXGeneral-Regular"/>
              </a:rPr>
              <a:t>].</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23</a:t>
            </a:fld>
            <a:endParaRPr lang="en-US"/>
          </a:p>
        </p:txBody>
      </p:sp>
    </p:spTree>
    <p:extLst>
      <p:ext uri="{BB962C8B-B14F-4D97-AF65-F5344CB8AC3E}">
        <p14:creationId xmlns:p14="http://schemas.microsoft.com/office/powerpoint/2010/main" val="3909462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A2A2A"/>
                </a:solidFill>
                <a:effectLst/>
                <a:highlight>
                  <a:srgbClr val="FFFFFF"/>
                </a:highlight>
                <a:latin typeface="Source Sans Pro" panose="020B0503030403020204" pitchFamily="34" charset="0"/>
              </a:rPr>
              <a:t>David M Markowitz, Gender and ethnicity bias in medicine: a text analysis of 1.8 million critical care records, </a:t>
            </a:r>
            <a:r>
              <a:rPr lang="en-US" b="0" i="1">
                <a:solidFill>
                  <a:srgbClr val="2A2A2A"/>
                </a:solidFill>
                <a:effectLst/>
                <a:highlight>
                  <a:srgbClr val="FFFFFF"/>
                </a:highlight>
                <a:latin typeface="Source Sans Pro" panose="020B0503030403020204" pitchFamily="34" charset="0"/>
              </a:rPr>
              <a:t>PNAS Nexus</a:t>
            </a:r>
            <a:r>
              <a:rPr lang="en-US" b="0" i="0">
                <a:solidFill>
                  <a:srgbClr val="2A2A2A"/>
                </a:solidFill>
                <a:effectLst/>
                <a:highlight>
                  <a:srgbClr val="FFFFFF"/>
                </a:highlight>
                <a:latin typeface="Source Sans Pro" panose="020B0503030403020204" pitchFamily="34" charset="0"/>
              </a:rPr>
              <a:t>, Volume 1, Issue 4, September 2022, pgac157, </a:t>
            </a:r>
            <a:r>
              <a:rPr lang="en-US" b="0" i="0" u="none" strike="noStrike">
                <a:solidFill>
                  <a:srgbClr val="006FB7"/>
                </a:solidFill>
                <a:effectLst/>
                <a:highlight>
                  <a:srgbClr val="FFFFFF"/>
                </a:highlight>
                <a:latin typeface="Source Sans Pro" panose="020B0503030403020204" pitchFamily="34" charset="0"/>
                <a:hlinkClick r:id="rId3"/>
              </a:rPr>
              <a:t>https://doi.org/10.1093/pnasnexus/pgac157</a:t>
            </a:r>
            <a:endParaRPr lang="en-US"/>
          </a:p>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24</a:t>
            </a:fld>
            <a:endParaRPr lang="en-US"/>
          </a:p>
        </p:txBody>
      </p:sp>
    </p:spTree>
    <p:extLst>
      <p:ext uri="{BB962C8B-B14F-4D97-AF65-F5344CB8AC3E}">
        <p14:creationId xmlns:p14="http://schemas.microsoft.com/office/powerpoint/2010/main" val="2997570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A2A2A"/>
                </a:solidFill>
                <a:effectLst/>
                <a:highlight>
                  <a:srgbClr val="FFFFFF"/>
                </a:highlight>
                <a:latin typeface="Source Sans Pro" panose="020B0503030403020204" pitchFamily="34" charset="0"/>
              </a:rPr>
              <a:t>David M Markowitz, Gender and ethnicity bias in medicine: a text analysis of 1.8 million critical care records, </a:t>
            </a:r>
            <a:r>
              <a:rPr lang="en-US" b="0" i="1">
                <a:solidFill>
                  <a:srgbClr val="2A2A2A"/>
                </a:solidFill>
                <a:effectLst/>
                <a:highlight>
                  <a:srgbClr val="FFFFFF"/>
                </a:highlight>
                <a:latin typeface="Source Sans Pro" panose="020B0503030403020204" pitchFamily="34" charset="0"/>
              </a:rPr>
              <a:t>PNAS Nexus</a:t>
            </a:r>
            <a:r>
              <a:rPr lang="en-US" b="0" i="0">
                <a:solidFill>
                  <a:srgbClr val="2A2A2A"/>
                </a:solidFill>
                <a:effectLst/>
                <a:highlight>
                  <a:srgbClr val="FFFFFF"/>
                </a:highlight>
                <a:latin typeface="Source Sans Pro" panose="020B0503030403020204" pitchFamily="34" charset="0"/>
              </a:rPr>
              <a:t>, Volume 1, Issue 4, September 2022, pgac157, </a:t>
            </a:r>
            <a:r>
              <a:rPr lang="en-US" b="0" i="0" u="none" strike="noStrike">
                <a:solidFill>
                  <a:srgbClr val="006FB7"/>
                </a:solidFill>
                <a:effectLst/>
                <a:highlight>
                  <a:srgbClr val="FFFFFF"/>
                </a:highlight>
                <a:latin typeface="Source Sans Pro" panose="020B0503030403020204" pitchFamily="34" charset="0"/>
                <a:hlinkClick r:id="rId3"/>
              </a:rPr>
              <a:t>https://doi.org/10.1093/pnasnexus/pgac157</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25</a:t>
            </a:fld>
            <a:endParaRPr lang="en-US"/>
          </a:p>
        </p:txBody>
      </p:sp>
    </p:spTree>
    <p:extLst>
      <p:ext uri="{BB962C8B-B14F-4D97-AF65-F5344CB8AC3E}">
        <p14:creationId xmlns:p14="http://schemas.microsoft.com/office/powerpoint/2010/main" val="1886514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critical reader might question if the reported effects are indeed a reflection of bias, or perhaps other psychological, institutional, or communication processes. There are several reasons why the effects are likely bias instead of other alternatives. First, the evidence in this paper is consistent with patterns of gender and ethnicity bias observed in other work. Language patterns, therefore, are another way that bias is represented at scale and naturally, from actual patient–physician records. Second, the effect sizes are small, which is consistent with how gender and ethnicity bias is generally communicated or revealed in the wild.</a:t>
            </a:r>
          </a:p>
        </p:txBody>
      </p:sp>
      <p:sp>
        <p:nvSpPr>
          <p:cNvPr id="4" name="Slide Number Placeholder 3"/>
          <p:cNvSpPr>
            <a:spLocks noGrp="1"/>
          </p:cNvSpPr>
          <p:nvPr>
            <p:ph type="sldNum" sz="quarter" idx="5"/>
          </p:nvPr>
        </p:nvSpPr>
        <p:spPr/>
        <p:txBody>
          <a:bodyPr/>
          <a:lstStyle/>
          <a:p>
            <a:fld id="{E7D89B24-5A63-4D59-B001-6058DAA47189}" type="slidenum">
              <a:rPr lang="en-US" smtClean="0"/>
              <a:t>26</a:t>
            </a:fld>
            <a:endParaRPr lang="en-US"/>
          </a:p>
        </p:txBody>
      </p:sp>
    </p:spTree>
    <p:extLst>
      <p:ext uri="{BB962C8B-B14F-4D97-AF65-F5344CB8AC3E}">
        <p14:creationId xmlns:p14="http://schemas.microsoft.com/office/powerpoint/2010/main" val="2034224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27</a:t>
            </a:fld>
            <a:endParaRPr lang="en-US"/>
          </a:p>
        </p:txBody>
      </p:sp>
    </p:spTree>
    <p:extLst>
      <p:ext uri="{BB962C8B-B14F-4D97-AF65-F5344CB8AC3E}">
        <p14:creationId xmlns:p14="http://schemas.microsoft.com/office/powerpoint/2010/main" val="2341009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28</a:t>
            </a:fld>
            <a:endParaRPr lang="en-US"/>
          </a:p>
        </p:txBody>
      </p:sp>
    </p:spTree>
    <p:extLst>
      <p:ext uri="{BB962C8B-B14F-4D97-AF65-F5344CB8AC3E}">
        <p14:creationId xmlns:p14="http://schemas.microsoft.com/office/powerpoint/2010/main" val="764097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29</a:t>
            </a:fld>
            <a:endParaRPr lang="en-US"/>
          </a:p>
        </p:txBody>
      </p:sp>
    </p:spTree>
    <p:extLst>
      <p:ext uri="{BB962C8B-B14F-4D97-AF65-F5344CB8AC3E}">
        <p14:creationId xmlns:p14="http://schemas.microsoft.com/office/powerpoint/2010/main" val="385836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a:t>
            </a:fld>
            <a:endParaRPr lang="en-US"/>
          </a:p>
        </p:txBody>
      </p:sp>
    </p:spTree>
    <p:extLst>
      <p:ext uri="{BB962C8B-B14F-4D97-AF65-F5344CB8AC3E}">
        <p14:creationId xmlns:p14="http://schemas.microsoft.com/office/powerpoint/2010/main" val="1081861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Helvetica LT Std Cond"/>
            </a:endParaRPr>
          </a:p>
          <a:p>
            <a:r>
              <a:rPr lang="en-US" sz="1200" b="0" i="0" u="none" strike="noStrike" baseline="0">
                <a:latin typeface="JETGH T+ Stone Print"/>
              </a:rPr>
              <a:t>Mehta LS, Beckie TM, DeVon HA, et al, for the American Heart Association Cardiovascular Disease in Women and Special Populations Committee of the Council on Clinical Cardiology, Council on Epidemiology and Prevention, Council on Cardiovascular and Stroke Nursing, and Council on Quality of Care and Outcomes Research. Acute myocardial infarction in women: a scientific statement from the American Heart Association. </a:t>
            </a:r>
            <a:r>
              <a:rPr lang="en-US" sz="1200" b="0" i="1" u="none" strike="noStrike" baseline="0">
                <a:latin typeface="JETGH T+ Stone Print"/>
              </a:rPr>
              <a:t>Circulation. </a:t>
            </a:r>
            <a:r>
              <a:rPr lang="en-US" sz="1200" b="0" i="0" u="none" strike="noStrike" baseline="0">
                <a:latin typeface="JETGH T+ Stone Print"/>
              </a:rPr>
              <a:t>2016;133:916-947. </a:t>
            </a:r>
            <a:endParaRPr lang="en-US" sz="1200"/>
          </a:p>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30</a:t>
            </a:fld>
            <a:endParaRPr lang="en-US"/>
          </a:p>
        </p:txBody>
      </p:sp>
    </p:spTree>
    <p:extLst>
      <p:ext uri="{BB962C8B-B14F-4D97-AF65-F5344CB8AC3E}">
        <p14:creationId xmlns:p14="http://schemas.microsoft.com/office/powerpoint/2010/main" val="938217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a:t>
            </a:r>
            <a:r>
              <a:rPr lang="en-CA" err="1"/>
              <a:t>retreivals</a:t>
            </a:r>
            <a:r>
              <a:rPr lang="en-CA"/>
              <a:t> – the patients – 5:00 = </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31</a:t>
            </a:fld>
            <a:endParaRPr lang="en-US"/>
          </a:p>
        </p:txBody>
      </p:sp>
    </p:spTree>
    <p:extLst>
      <p:ext uri="{BB962C8B-B14F-4D97-AF65-F5344CB8AC3E}">
        <p14:creationId xmlns:p14="http://schemas.microsoft.com/office/powerpoint/2010/main" val="226630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32</a:t>
            </a:fld>
            <a:endParaRPr lang="en-US"/>
          </a:p>
        </p:txBody>
      </p:sp>
    </p:spTree>
    <p:extLst>
      <p:ext uri="{BB962C8B-B14F-4D97-AF65-F5344CB8AC3E}">
        <p14:creationId xmlns:p14="http://schemas.microsoft.com/office/powerpoint/2010/main" val="3223152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33</a:t>
            </a:fld>
            <a:endParaRPr lang="en-US"/>
          </a:p>
        </p:txBody>
      </p:sp>
    </p:spTree>
    <p:extLst>
      <p:ext uri="{BB962C8B-B14F-4D97-AF65-F5344CB8AC3E}">
        <p14:creationId xmlns:p14="http://schemas.microsoft.com/office/powerpoint/2010/main" val="789977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34</a:t>
            </a:fld>
            <a:endParaRPr lang="en-US"/>
          </a:p>
        </p:txBody>
      </p:sp>
    </p:spTree>
    <p:extLst>
      <p:ext uri="{BB962C8B-B14F-4D97-AF65-F5344CB8AC3E}">
        <p14:creationId xmlns:p14="http://schemas.microsoft.com/office/powerpoint/2010/main" val="2619875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89B24-5A63-4D59-B001-6058DAA471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1615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89B24-5A63-4D59-B001-6058DAA471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329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highlight>
                  <a:srgbClr val="FFFFFF"/>
                </a:highlight>
                <a:latin typeface="Arial" panose="020B0604020202020204" pitchFamily="34" charset="0"/>
              </a:rPr>
              <a:t>Kavurma, M. M., </a:t>
            </a:r>
            <a:r>
              <a:rPr lang="en-US" b="0" i="0" err="1">
                <a:solidFill>
                  <a:srgbClr val="222222"/>
                </a:solidFill>
                <a:effectLst/>
                <a:highlight>
                  <a:srgbClr val="FFFFFF"/>
                </a:highlight>
                <a:latin typeface="Arial" panose="020B0604020202020204" pitchFamily="34" charset="0"/>
              </a:rPr>
              <a:t>Boccanfuso</a:t>
            </a:r>
            <a:r>
              <a:rPr lang="en-US" b="0" i="0">
                <a:solidFill>
                  <a:srgbClr val="222222"/>
                </a:solidFill>
                <a:effectLst/>
                <a:highlight>
                  <a:srgbClr val="FFFFFF"/>
                </a:highlight>
                <a:latin typeface="Arial" panose="020B0604020202020204" pitchFamily="34" charset="0"/>
              </a:rPr>
              <a:t>, L., </a:t>
            </a:r>
            <a:r>
              <a:rPr lang="en-US" b="0" i="0" err="1">
                <a:solidFill>
                  <a:srgbClr val="222222"/>
                </a:solidFill>
                <a:effectLst/>
                <a:highlight>
                  <a:srgbClr val="FFFFFF"/>
                </a:highlight>
                <a:latin typeface="Arial" panose="020B0604020202020204" pitchFamily="34" charset="0"/>
              </a:rPr>
              <a:t>Cutmore</a:t>
            </a:r>
            <a:r>
              <a:rPr lang="en-US" b="0" i="0">
                <a:solidFill>
                  <a:srgbClr val="222222"/>
                </a:solidFill>
                <a:effectLst/>
                <a:highlight>
                  <a:srgbClr val="FFFFFF"/>
                </a:highlight>
                <a:latin typeface="Arial" panose="020B0604020202020204" pitchFamily="34" charset="0"/>
              </a:rPr>
              <a:t>, C., </a:t>
            </a:r>
            <a:r>
              <a:rPr lang="en-US" b="0" i="0" err="1">
                <a:solidFill>
                  <a:srgbClr val="222222"/>
                </a:solidFill>
                <a:effectLst/>
                <a:highlight>
                  <a:srgbClr val="FFFFFF"/>
                </a:highlight>
                <a:latin typeface="Arial" panose="020B0604020202020204" pitchFamily="34" charset="0"/>
              </a:rPr>
              <a:t>Passam</a:t>
            </a:r>
            <a:r>
              <a:rPr lang="en-US" b="0" i="0">
                <a:solidFill>
                  <a:srgbClr val="222222"/>
                </a:solidFill>
                <a:effectLst/>
                <a:highlight>
                  <a:srgbClr val="FFFFFF"/>
                </a:highlight>
                <a:latin typeface="Arial" panose="020B0604020202020204" pitchFamily="34" charset="0"/>
              </a:rPr>
              <a:t>, F., Patel, S., Hennessy, A., ... &amp; Aitken, S. (2023). A hidden problem: peripheral artery disease in women. </a:t>
            </a:r>
            <a:r>
              <a:rPr lang="en-US" b="0" i="1">
                <a:solidFill>
                  <a:srgbClr val="222222"/>
                </a:solidFill>
                <a:effectLst/>
                <a:highlight>
                  <a:srgbClr val="FFFFFF"/>
                </a:highlight>
                <a:latin typeface="Arial" panose="020B0604020202020204" pitchFamily="34" charset="0"/>
              </a:rPr>
              <a:t>European Heart Journal-Quality of Care and Clinical Outcomes</a:t>
            </a:r>
            <a:r>
              <a:rPr lang="en-US" b="0" i="0">
                <a:solidFill>
                  <a:srgbClr val="222222"/>
                </a:solidFill>
                <a:effectLst/>
                <a:highlight>
                  <a:srgbClr val="FFFFFF"/>
                </a:highlight>
                <a:latin typeface="Arial" panose="020B0604020202020204" pitchFamily="34" charset="0"/>
              </a:rPr>
              <a:t>, </a:t>
            </a:r>
            <a:r>
              <a:rPr lang="en-US" b="0" i="1">
                <a:solidFill>
                  <a:srgbClr val="222222"/>
                </a:solidFill>
                <a:effectLst/>
                <a:highlight>
                  <a:srgbClr val="FFFFFF"/>
                </a:highlight>
                <a:latin typeface="Arial" panose="020B0604020202020204" pitchFamily="34" charset="0"/>
              </a:rPr>
              <a:t>9</a:t>
            </a:r>
            <a:r>
              <a:rPr lang="en-US" b="0" i="0">
                <a:solidFill>
                  <a:srgbClr val="222222"/>
                </a:solidFill>
                <a:effectLst/>
                <a:highlight>
                  <a:srgbClr val="FFFFFF"/>
                </a:highlight>
                <a:latin typeface="Arial" panose="020B0604020202020204" pitchFamily="34" charset="0"/>
              </a:rPr>
              <a:t>(4), 342-350.</a:t>
            </a:r>
            <a:endParaRPr lang="en-US" b="1"/>
          </a:p>
          <a:p>
            <a:endParaRPr lang="en-US" b="1"/>
          </a:p>
          <a:p>
            <a:r>
              <a:rPr lang="en-US" b="1"/>
              <a:t>Healthcare provider awareness </a:t>
            </a:r>
            <a:r>
              <a:rPr lang="en-US"/>
              <a:t>Disease literacy and awareness of PAD risks are poor amongst women and healthcare providers, and healthcare providers are less likely to recognize PAD in women compared with men. Although</a:t>
            </a:r>
          </a:p>
          <a:p>
            <a:r>
              <a:rPr lang="en-US"/>
              <a:t>women consult general practitioners at similar rates to men prior to their diagnosis with PAD, they are more likely to be misdiagnosed with other conditions, including musculoskeletal disorders. Unfamiliarity and a lack of knowledge could contribute to under-recognized symptoms and mismanagement of disease.</a:t>
            </a:r>
          </a:p>
          <a:p>
            <a:endParaRPr lang="en-US"/>
          </a:p>
          <a:p>
            <a:r>
              <a:rPr lang="en-US" b="1"/>
              <a:t>Diagnostic criteria:  </a:t>
            </a:r>
            <a:r>
              <a:rPr lang="en-US"/>
              <a:t>Although there are reports that healthy women have a lower ABI than men,70 the association of lower ABIs with functional impairment in PAD is inconsistent between the sexes.71 This may be due to multiple factors, including calf-muscle size, which could influence occlusion pressures or that women present with atypical disease and are less likely to align with clinical staging criteria.20 There is also a significant discrepancy between the PAD symptoms women report on self-screening questionnaires and the symptoms scored by treating doctors, but less so for men,72 highlighting differences in perception between the sexes.</a:t>
            </a:r>
          </a:p>
          <a:p>
            <a:endParaRPr lang="en-US"/>
          </a:p>
          <a:p>
            <a:pPr algn="l"/>
            <a:r>
              <a:rPr lang="en-US" sz="1800" b="1" i="0" u="none" strike="noStrike" baseline="0">
                <a:latin typeface="GillSansNova-Bold"/>
              </a:rPr>
              <a:t>Evidence paucity</a:t>
            </a:r>
          </a:p>
          <a:p>
            <a:pPr algn="l"/>
            <a:r>
              <a:rPr lang="en-US" sz="1800" b="0" i="0" u="none" strike="noStrike" baseline="0">
                <a:latin typeface="GillSansNova-Book"/>
              </a:rPr>
              <a:t>Publication of data that lacks gender, racial, and ethnic diversity can result in clinical care that is not applicable and may be less effective or even harmful to identified groups of the population. Women represent only </a:t>
            </a:r>
            <a:r>
              <a:rPr lang="en-US" sz="1800" b="0" i="0" u="none" strike="noStrike" baseline="0">
                <a:latin typeface="MTSY"/>
              </a:rPr>
              <a:t>∼</a:t>
            </a:r>
            <a:r>
              <a:rPr lang="en-US" sz="1800" b="0" i="0" u="none" strike="noStrike" baseline="0">
                <a:latin typeface="GillSansNova-Book"/>
              </a:rPr>
              <a:t>33% of study participants in trials of intervention for </a:t>
            </a:r>
            <a:r>
              <a:rPr lang="en-US" sz="1800" b="0" i="0" u="none" strike="noStrike" baseline="0">
                <a:solidFill>
                  <a:srgbClr val="000000"/>
                </a:solidFill>
                <a:latin typeface="GillSansNova-Book"/>
              </a:rPr>
              <a:t>PAD in the last 10 years (</a:t>
            </a:r>
            <a:r>
              <a:rPr lang="en-US" sz="1800" b="0" i="1" u="none" strike="noStrike" baseline="0">
                <a:solidFill>
                  <a:srgbClr val="0000FF"/>
                </a:solidFill>
                <a:latin typeface="GillSansNova-BookItalic"/>
              </a:rPr>
              <a:t>Figure 2</a:t>
            </a:r>
            <a:r>
              <a:rPr lang="en-US" sz="1800" b="0" i="0" u="none" strike="noStrike" baseline="0">
                <a:solidFill>
                  <a:srgbClr val="000000"/>
                </a:solidFill>
                <a:latin typeface="GillSansNova-Book"/>
              </a:rPr>
              <a:t>). Poor representation of women in clinical trials is multifactorial and complex to address. For PAD clinical trials, poor enrolment of women may be exacerbated by inclusion criteria, but also by social and clinical factors elaborated on in this review. To improve gender diversity in clinical research, Steinberg </a:t>
            </a:r>
            <a:r>
              <a:rPr lang="en-US" sz="1800" b="0" i="1" u="none" strike="noStrike" baseline="0">
                <a:solidFill>
                  <a:srgbClr val="000000"/>
                </a:solidFill>
                <a:latin typeface="GillSansNova-BookItalic"/>
              </a:rPr>
              <a:t>et al</a:t>
            </a:r>
            <a:r>
              <a:rPr lang="en-US" sz="1800" b="0" i="0" u="none" strike="noStrike" baseline="0">
                <a:solidFill>
                  <a:srgbClr val="000000"/>
                </a:solidFill>
                <a:latin typeface="GillSansNova-Book"/>
              </a:rPr>
              <a:t>. propose a standardized system of reporting sex-dependent changes in pathogenesis, prognosis, or treatment outcome, including those individuals who are transgender or non-binary.</a:t>
            </a:r>
          </a:p>
          <a:p>
            <a:pPr algn="l"/>
            <a:endParaRPr lang="en-US" sz="1800" b="0" i="0" u="none" strike="noStrike" baseline="0">
              <a:solidFill>
                <a:srgbClr val="000000"/>
              </a:solidFill>
              <a:latin typeface="GillSansNova-Book"/>
            </a:endParaRPr>
          </a:p>
          <a:p>
            <a:pPr algn="l"/>
            <a:r>
              <a:rPr lang="en-US" sz="1800" b="0" i="0" u="none" strike="noStrike" baseline="0">
                <a:solidFill>
                  <a:srgbClr val="000000"/>
                </a:solidFill>
                <a:latin typeface="GillSansNova-Book"/>
              </a:rPr>
              <a:t>While this focuses on clinical and </a:t>
            </a:r>
            <a:r>
              <a:rPr lang="en-US" sz="1800" b="0" i="0" u="none" strike="noStrike" baseline="0" err="1">
                <a:solidFill>
                  <a:srgbClr val="000000"/>
                </a:solidFill>
                <a:latin typeface="GillSansNova-Book"/>
              </a:rPr>
              <a:t>healthsystem</a:t>
            </a:r>
            <a:r>
              <a:rPr lang="en-US" sz="1800" b="0" i="0" u="none" strike="noStrike" baseline="0">
                <a:solidFill>
                  <a:srgbClr val="000000"/>
                </a:solidFill>
                <a:latin typeface="GillSansNova-Book"/>
              </a:rPr>
              <a:t> variables – there are also </a:t>
            </a:r>
            <a:r>
              <a:rPr lang="en-US" sz="1800" b="1" i="0" u="none" strike="noStrike" baseline="0">
                <a:solidFill>
                  <a:srgbClr val="000000"/>
                </a:solidFill>
                <a:latin typeface="GillSansNova-Book"/>
              </a:rPr>
              <a:t>social variables </a:t>
            </a:r>
            <a:r>
              <a:rPr lang="en-US" sz="1800" b="0" i="0" u="none" strike="noStrike" baseline="0">
                <a:solidFill>
                  <a:srgbClr val="000000"/>
                </a:solidFill>
                <a:latin typeface="GillSansNova-Book"/>
              </a:rPr>
              <a:t>- The social structures that women live, work, and relate to are important system factors that contribute to overall gender inequality but can also impact gendered differences in PAD. These include the socioeconomic determinants of disease, the value and role of women in society, and geographical patterns associated with disease (</a:t>
            </a:r>
            <a:r>
              <a:rPr lang="en-US" sz="1800" b="0" i="1" u="none" strike="noStrike" baseline="0">
                <a:solidFill>
                  <a:srgbClr val="0000FF"/>
                </a:solidFill>
                <a:latin typeface="GillSansNova-BookItalic"/>
              </a:rPr>
              <a:t>Table 4</a:t>
            </a:r>
            <a:r>
              <a:rPr lang="en-US" sz="1800" b="0" i="0" u="none" strike="noStrike" baseline="0">
                <a:solidFill>
                  <a:srgbClr val="000000"/>
                </a:solidFill>
                <a:latin typeface="GillSansNova-Book"/>
              </a:rPr>
              <a:t>). Direct causal evidence for social drivers of inequality is limited. In this section, we present associations with social factors that drive inequality in health in general, applying it to what is known about PAD.</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37</a:t>
            </a:fld>
            <a:endParaRPr lang="en-US"/>
          </a:p>
        </p:txBody>
      </p:sp>
    </p:spTree>
    <p:extLst>
      <p:ext uri="{BB962C8B-B14F-4D97-AF65-F5344CB8AC3E}">
        <p14:creationId xmlns:p14="http://schemas.microsoft.com/office/powerpoint/2010/main" val="3861313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38</a:t>
            </a:fld>
            <a:endParaRPr lang="en-US"/>
          </a:p>
        </p:txBody>
      </p:sp>
    </p:spTree>
    <p:extLst>
      <p:ext uri="{BB962C8B-B14F-4D97-AF65-F5344CB8AC3E}">
        <p14:creationId xmlns:p14="http://schemas.microsoft.com/office/powerpoint/2010/main" val="3850251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39</a:t>
            </a:fld>
            <a:endParaRPr lang="en-US"/>
          </a:p>
        </p:txBody>
      </p:sp>
    </p:spTree>
    <p:extLst>
      <p:ext uri="{BB962C8B-B14F-4D97-AF65-F5344CB8AC3E}">
        <p14:creationId xmlns:p14="http://schemas.microsoft.com/office/powerpoint/2010/main" val="190895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the concepts of gender equity and intersectionality, and assess their impact in academic medicine</a:t>
            </a:r>
          </a:p>
          <a:p>
            <a:r>
              <a:rPr lang="en-US"/>
              <a:t>Evaluate and propose initiatives to address challenges to gender equity in your learning environment</a:t>
            </a:r>
          </a:p>
          <a:p>
            <a:r>
              <a:rPr lang="en-US"/>
              <a:t>Assess the effects of implicit and unconscious bias in medical education, with particular attention to their impact on evaluation</a:t>
            </a:r>
          </a:p>
          <a:p>
            <a:r>
              <a:rPr lang="en-US"/>
              <a:t>Discuss the gender pay disparity, and disparity in research funding</a:t>
            </a:r>
          </a:p>
          <a:p>
            <a:r>
              <a:rPr lang="en-US"/>
              <a:t>Discuss the phenomenon of institutional reproduction</a:t>
            </a:r>
          </a:p>
          <a:p>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4</a:t>
            </a:fld>
            <a:endParaRPr lang="en-US"/>
          </a:p>
        </p:txBody>
      </p:sp>
    </p:spTree>
    <p:extLst>
      <p:ext uri="{BB962C8B-B14F-4D97-AF65-F5344CB8AC3E}">
        <p14:creationId xmlns:p14="http://schemas.microsoft.com/office/powerpoint/2010/main" val="1643847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40</a:t>
            </a:fld>
            <a:endParaRPr lang="en-US"/>
          </a:p>
        </p:txBody>
      </p:sp>
    </p:spTree>
    <p:extLst>
      <p:ext uri="{BB962C8B-B14F-4D97-AF65-F5344CB8AC3E}">
        <p14:creationId xmlns:p14="http://schemas.microsoft.com/office/powerpoint/2010/main" val="1910229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Need to summarize this</a:t>
            </a:r>
          </a:p>
          <a:p>
            <a:r>
              <a:rPr lang="en-US" b="0" i="0" err="1">
                <a:solidFill>
                  <a:srgbClr val="222222"/>
                </a:solidFill>
                <a:effectLst/>
                <a:highlight>
                  <a:srgbClr val="FFFFFF"/>
                </a:highlight>
                <a:latin typeface="Arial" panose="020B0604020202020204" pitchFamily="34" charset="0"/>
              </a:rPr>
              <a:t>Zephyrin</a:t>
            </a:r>
            <a:r>
              <a:rPr lang="en-US" b="0" i="0">
                <a:solidFill>
                  <a:srgbClr val="222222"/>
                </a:solidFill>
                <a:effectLst/>
                <a:highlight>
                  <a:srgbClr val="FFFFFF"/>
                </a:highlight>
                <a:latin typeface="Arial" panose="020B0604020202020204" pitchFamily="34" charset="0"/>
              </a:rPr>
              <a:t>, L., </a:t>
            </a:r>
            <a:r>
              <a:rPr lang="en-US" b="0" i="0" err="1">
                <a:solidFill>
                  <a:srgbClr val="222222"/>
                </a:solidFill>
                <a:effectLst/>
                <a:highlight>
                  <a:srgbClr val="FFFFFF"/>
                </a:highlight>
                <a:latin typeface="Arial" panose="020B0604020202020204" pitchFamily="34" charset="0"/>
              </a:rPr>
              <a:t>Suennen</a:t>
            </a:r>
            <a:r>
              <a:rPr lang="en-US" b="0" i="0">
                <a:solidFill>
                  <a:srgbClr val="222222"/>
                </a:solidFill>
                <a:effectLst/>
                <a:highlight>
                  <a:srgbClr val="FFFFFF"/>
                </a:highlight>
                <a:latin typeface="Arial" panose="020B0604020202020204" pitchFamily="34" charset="0"/>
              </a:rPr>
              <a:t>, L., Viswanathan, P., </a:t>
            </a:r>
            <a:r>
              <a:rPr lang="en-US" b="0" i="0" err="1">
                <a:solidFill>
                  <a:srgbClr val="222222"/>
                </a:solidFill>
                <a:effectLst/>
                <a:highlight>
                  <a:srgbClr val="FFFFFF"/>
                </a:highlight>
                <a:latin typeface="Arial" panose="020B0604020202020204" pitchFamily="34" charset="0"/>
              </a:rPr>
              <a:t>Augenstein</a:t>
            </a:r>
            <a:r>
              <a:rPr lang="en-US" b="0" i="0">
                <a:solidFill>
                  <a:srgbClr val="222222"/>
                </a:solidFill>
                <a:effectLst/>
                <a:highlight>
                  <a:srgbClr val="FFFFFF"/>
                </a:highlight>
                <a:latin typeface="Arial" panose="020B0604020202020204" pitchFamily="34" charset="0"/>
              </a:rPr>
              <a:t>, J., &amp; Bachrach, D. (2022). Part 1: A framework for addressing gaps and barriers.</a:t>
            </a:r>
            <a:r>
              <a:rPr lang="en-CA" b="0" i="0">
                <a:solidFill>
                  <a:srgbClr val="222222"/>
                </a:solidFill>
                <a:effectLst/>
                <a:highlight>
                  <a:srgbClr val="FFFFFF"/>
                </a:highlight>
                <a:latin typeface="Arial" panose="020B0604020202020204" pitchFamily="34" charset="0"/>
              </a:rPr>
              <a:t> </a:t>
            </a:r>
            <a:r>
              <a:rPr lang="en-US" b="0" i="0">
                <a:solidFill>
                  <a:srgbClr val="1A1A1A"/>
                </a:solidFill>
                <a:effectLst/>
                <a:highlight>
                  <a:srgbClr val="F08662"/>
                </a:highlight>
                <a:latin typeface="Berlingske Serif Text"/>
              </a:rPr>
              <a:t> (Commonwealth Fund and Manatt Health, </a:t>
            </a:r>
            <a:r>
              <a:rPr lang="en-US" b="1" i="0" u="none" strike="noStrike">
                <a:effectLst/>
                <a:highlight>
                  <a:srgbClr val="F08662"/>
                </a:highlight>
                <a:latin typeface="Suisse Int'l Regular"/>
                <a:hlinkClick r:id="rId3"/>
              </a:rPr>
              <a:t>https://doi.org/10.26099/8c0s-fj12</a:t>
            </a:r>
            <a:endParaRPr lang="en-US" b="1" i="0" u="none" strike="noStrike">
              <a:effectLst/>
              <a:highlight>
                <a:srgbClr val="F08662"/>
              </a:highlight>
              <a:latin typeface="Suisse Int'l Regular"/>
            </a:endParaRPr>
          </a:p>
          <a:p>
            <a:endParaRPr lang="en-US" b="1" i="0" u="none" strike="noStrike">
              <a:effectLst/>
              <a:highlight>
                <a:srgbClr val="F08662"/>
              </a:highlight>
              <a:latin typeface="Suisse Int'l Regular"/>
            </a:endParaRPr>
          </a:p>
          <a:p>
            <a:r>
              <a:rPr lang="en-US"/>
              <a:t>www.aacnnursing.org/Portals/0/PDFs/Teaching-Resources/HRSA-Womens-Health-Curricula-Report.pdf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89B24-5A63-4D59-B001-6058DAA471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3681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42</a:t>
            </a:fld>
            <a:endParaRPr lang="en-US"/>
          </a:p>
        </p:txBody>
      </p:sp>
    </p:spTree>
    <p:extLst>
      <p:ext uri="{BB962C8B-B14F-4D97-AF65-F5344CB8AC3E}">
        <p14:creationId xmlns:p14="http://schemas.microsoft.com/office/powerpoint/2010/main" val="2122916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43</a:t>
            </a:fld>
            <a:endParaRPr lang="en-US"/>
          </a:p>
        </p:txBody>
      </p:sp>
    </p:spTree>
    <p:extLst>
      <p:ext uri="{BB962C8B-B14F-4D97-AF65-F5344CB8AC3E}">
        <p14:creationId xmlns:p14="http://schemas.microsoft.com/office/powerpoint/2010/main" val="2681023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2355A"/>
                </a:solidFill>
                <a:effectLst/>
                <a:latin typeface="chivoregular"/>
              </a:rPr>
              <a:t>According to the AAMC, Before 1993, </a:t>
            </a:r>
            <a:r>
              <a:rPr lang="en-US" b="0" i="0">
                <a:solidFill>
                  <a:srgbClr val="22355A"/>
                </a:solidFill>
                <a:effectLst/>
                <a:latin typeface="chivoregular"/>
              </a:rPr>
              <a:t>women were rarely included in clinical trials. Today, the medical field still doesn’t know how well many drugs and devices work for women. https://www.aamc.org/news/why-we-know-so-little-about-women-s-health</a:t>
            </a:r>
          </a:p>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44</a:t>
            </a:fld>
            <a:endParaRPr lang="en-US"/>
          </a:p>
        </p:txBody>
      </p:sp>
    </p:spTree>
    <p:extLst>
      <p:ext uri="{BB962C8B-B14F-4D97-AF65-F5344CB8AC3E}">
        <p14:creationId xmlns:p14="http://schemas.microsoft.com/office/powerpoint/2010/main" val="3305331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45</a:t>
            </a:fld>
            <a:endParaRPr lang="en-US"/>
          </a:p>
        </p:txBody>
      </p:sp>
    </p:spTree>
    <p:extLst>
      <p:ext uri="{BB962C8B-B14F-4D97-AF65-F5344CB8AC3E}">
        <p14:creationId xmlns:p14="http://schemas.microsoft.com/office/powerpoint/2010/main" val="2259015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a:t>
            </a:r>
          </a:p>
        </p:txBody>
      </p:sp>
      <p:sp>
        <p:nvSpPr>
          <p:cNvPr id="4" name="Slide Number Placeholder 3"/>
          <p:cNvSpPr>
            <a:spLocks noGrp="1"/>
          </p:cNvSpPr>
          <p:nvPr>
            <p:ph type="sldNum" sz="quarter" idx="5"/>
          </p:nvPr>
        </p:nvSpPr>
        <p:spPr/>
        <p:txBody>
          <a:bodyPr/>
          <a:lstStyle/>
          <a:p>
            <a:fld id="{E7D89B24-5A63-4D59-B001-6058DAA47189}" type="slidenum">
              <a:rPr lang="en-US" smtClean="0"/>
              <a:t>46</a:t>
            </a:fld>
            <a:endParaRPr lang="en-US"/>
          </a:p>
        </p:txBody>
      </p:sp>
    </p:spTree>
    <p:extLst>
      <p:ext uri="{BB962C8B-B14F-4D97-AF65-F5344CB8AC3E}">
        <p14:creationId xmlns:p14="http://schemas.microsoft.com/office/powerpoint/2010/main" val="568038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32323"/>
                </a:solidFill>
                <a:effectLst/>
                <a:highlight>
                  <a:srgbClr val="FFFFFF"/>
                </a:highlight>
                <a:latin typeface="Fira Sans" panose="020B0503050000020004" pitchFamily="34" charset="0"/>
              </a:rPr>
              <a:t>Goldstein, R. H. &amp; </a:t>
            </a:r>
            <a:r>
              <a:rPr lang="en-US" b="0" i="0" err="1">
                <a:solidFill>
                  <a:srgbClr val="232323"/>
                </a:solidFill>
                <a:effectLst/>
                <a:highlight>
                  <a:srgbClr val="FFFFFF"/>
                </a:highlight>
                <a:latin typeface="Fira Sans" panose="020B0503050000020004" pitchFamily="34" charset="0"/>
              </a:rPr>
              <a:t>Walensky</a:t>
            </a:r>
            <a:r>
              <a:rPr lang="en-US" b="0" i="0">
                <a:solidFill>
                  <a:srgbClr val="232323"/>
                </a:solidFill>
                <a:effectLst/>
                <a:highlight>
                  <a:srgbClr val="FFFFFF"/>
                </a:highlight>
                <a:latin typeface="Fira Sans" panose="020B0503050000020004" pitchFamily="34" charset="0"/>
              </a:rPr>
              <a:t>, R. P. (2019). Where Were the Women? Gender Parity in Clinical Trials  </a:t>
            </a:r>
            <a:r>
              <a:rPr lang="en-US" b="0" i="1">
                <a:solidFill>
                  <a:srgbClr val="232323"/>
                </a:solidFill>
                <a:effectLst/>
                <a:highlight>
                  <a:srgbClr val="FFFFFF"/>
                </a:highlight>
                <a:latin typeface="Fira Sans" panose="020B0503050000020004" pitchFamily="34" charset="0"/>
              </a:rPr>
              <a:t>The New England Journal of Medicine, 381 </a:t>
            </a:r>
            <a:r>
              <a:rPr lang="en-US" b="0" i="0">
                <a:solidFill>
                  <a:srgbClr val="232323"/>
                </a:solidFill>
                <a:effectLst/>
                <a:highlight>
                  <a:srgbClr val="FFFFFF"/>
                </a:highlight>
                <a:latin typeface="Fira Sans" panose="020B0503050000020004" pitchFamily="34" charset="0"/>
              </a:rPr>
              <a:t>(26), 2491-2493. </a:t>
            </a:r>
            <a:r>
              <a:rPr lang="en-US" b="0" i="0" err="1">
                <a:solidFill>
                  <a:srgbClr val="232323"/>
                </a:solidFill>
                <a:effectLst/>
                <a:highlight>
                  <a:srgbClr val="FFFFFF"/>
                </a:highlight>
                <a:latin typeface="Fira Sans" panose="020B0503050000020004" pitchFamily="34" charset="0"/>
              </a:rPr>
              <a:t>doi</a:t>
            </a:r>
            <a:r>
              <a:rPr lang="en-US" b="0" i="0">
                <a:solidFill>
                  <a:srgbClr val="232323"/>
                </a:solidFill>
                <a:effectLst/>
                <a:highlight>
                  <a:srgbClr val="FFFFFF"/>
                </a:highlight>
                <a:latin typeface="Fira Sans" panose="020B0503050000020004" pitchFamily="34" charset="0"/>
              </a:rPr>
              <a:t>: 10.1056/NEJMp1913547.</a:t>
            </a:r>
          </a:p>
          <a:p>
            <a:pPr algn="l"/>
            <a:r>
              <a:rPr lang="en-US" b="0" i="0">
                <a:solidFill>
                  <a:srgbClr val="232323"/>
                </a:solidFill>
                <a:effectLst/>
                <a:highlight>
                  <a:srgbClr val="FFFFFF"/>
                </a:highlight>
                <a:latin typeface="Fira Sans" panose="020B0503050000020004" pitchFamily="34" charset="0"/>
              </a:rPr>
              <a:t>There are limited evidence-based reasons for excluding people from trials on the basis of gender. Just this year, the FDA posted draft guidelines on the inclusion of men in studies of new breast-cancer therapeutics, citing prior exclusion as a barrier to effective treatment options. Men account for less than 1% of all breast-cancer cases, but under these guidelines, the “FDA does not intend to consider low expected accrual rates of male patients with breast cancer to be a sufficient scientific rationale for excluding them from a clinical trial.”</a:t>
            </a:r>
            <a:r>
              <a:rPr lang="en-US">
                <a:solidFill>
                  <a:srgbClr val="007AC3"/>
                </a:solidFill>
                <a:effectLst/>
              </a:rPr>
              <a:t>5</a:t>
            </a:r>
            <a:r>
              <a:rPr lang="en-US" b="0" i="0">
                <a:solidFill>
                  <a:srgbClr val="232323"/>
                </a:solidFill>
                <a:effectLst/>
                <a:highlight>
                  <a:srgbClr val="FFFFFF"/>
                </a:highlight>
                <a:latin typeface="Fira Sans" panose="020B0503050000020004" pitchFamily="34" charset="0"/>
              </a:rPr>
              <a:t> Meanwhile, in the same month these guidelines were published, the FDA advisory committee reviewed data on F/TAF for HIV prevention that intentionally excluded women — a population that accounts for nearly 20% of all new HIV infections in the United States and 46% of all infections globally. The manufacturer justified its decision by citing difficulty in identifying “a relevant female cohort.”</a:t>
            </a:r>
            <a:r>
              <a:rPr lang="en-US">
                <a:solidFill>
                  <a:srgbClr val="007AC3"/>
                </a:solidFill>
                <a:effectLst/>
              </a:rPr>
              <a:t>2</a:t>
            </a:r>
            <a:endParaRPr lang="en-US" b="0" i="0">
              <a:solidFill>
                <a:srgbClr val="232323"/>
              </a:solidFill>
              <a:effectLst/>
              <a:highlight>
                <a:srgbClr val="FFFFFF"/>
              </a:highlight>
              <a:latin typeface="Fira Sans" panose="020B0503050000020004" pitchFamily="34" charset="0"/>
            </a:endParaRPr>
          </a:p>
          <a:p>
            <a:br>
              <a:rPr lang="en-US"/>
            </a:b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47</a:t>
            </a:fld>
            <a:endParaRPr lang="en-US"/>
          </a:p>
        </p:txBody>
      </p:sp>
    </p:spTree>
    <p:extLst>
      <p:ext uri="{BB962C8B-B14F-4D97-AF65-F5344CB8AC3E}">
        <p14:creationId xmlns:p14="http://schemas.microsoft.com/office/powerpoint/2010/main" val="3441937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48</a:t>
            </a:fld>
            <a:endParaRPr lang="en-US"/>
          </a:p>
        </p:txBody>
      </p:sp>
    </p:spTree>
    <p:extLst>
      <p:ext uri="{BB962C8B-B14F-4D97-AF65-F5344CB8AC3E}">
        <p14:creationId xmlns:p14="http://schemas.microsoft.com/office/powerpoint/2010/main" val="3103445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49</a:t>
            </a:fld>
            <a:endParaRPr lang="en-US"/>
          </a:p>
        </p:txBody>
      </p:sp>
    </p:spTree>
    <p:extLst>
      <p:ext uri="{BB962C8B-B14F-4D97-AF65-F5344CB8AC3E}">
        <p14:creationId xmlns:p14="http://schemas.microsoft.com/office/powerpoint/2010/main" val="6354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5</a:t>
            </a:fld>
            <a:endParaRPr lang="en-US"/>
          </a:p>
        </p:txBody>
      </p:sp>
    </p:spTree>
    <p:extLst>
      <p:ext uri="{BB962C8B-B14F-4D97-AF65-F5344CB8AC3E}">
        <p14:creationId xmlns:p14="http://schemas.microsoft.com/office/powerpoint/2010/main" val="4168326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222222"/>
                </a:solidFill>
                <a:effectLst/>
                <a:highlight>
                  <a:srgbClr val="FFFFFF"/>
                </a:highlight>
                <a:latin typeface="Arial" panose="020B0604020202020204" pitchFamily="34" charset="0"/>
              </a:rPr>
              <a:t>Valerie switch</a:t>
            </a:r>
          </a:p>
          <a:p>
            <a:endParaRPr lang="en-US" b="0" i="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7D89B24-5A63-4D59-B001-6058DAA47189}" type="slidenum">
              <a:rPr lang="en-US" smtClean="0"/>
              <a:t>50</a:t>
            </a:fld>
            <a:endParaRPr lang="en-US"/>
          </a:p>
        </p:txBody>
      </p:sp>
    </p:spTree>
    <p:extLst>
      <p:ext uri="{BB962C8B-B14F-4D97-AF65-F5344CB8AC3E}">
        <p14:creationId xmlns:p14="http://schemas.microsoft.com/office/powerpoint/2010/main" val="1288342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highlight>
                  <a:srgbClr val="FFFFFF"/>
                </a:highlight>
                <a:latin typeface="-apple-system"/>
              </a:rPr>
              <a:t>CMA, (2018). Addressing gender equity and diversity in Canada’s medical profession: a review. Canadian Medical Association &amp; Federation of Medical Women of Canada; 2018:16. https:// www. </a:t>
            </a:r>
            <a:r>
              <a:rPr lang="en-US" b="0" i="0" err="1">
                <a:solidFill>
                  <a:srgbClr val="333333"/>
                </a:solidFill>
                <a:effectLst/>
                <a:highlight>
                  <a:srgbClr val="FFFFFF"/>
                </a:highlight>
                <a:latin typeface="-apple-system"/>
              </a:rPr>
              <a:t>cma</a:t>
            </a:r>
            <a:r>
              <a:rPr lang="en-US" b="0" i="0">
                <a:solidFill>
                  <a:srgbClr val="333333"/>
                </a:solidFill>
                <a:effectLst/>
                <a:highlight>
                  <a:srgbClr val="FFFFFF"/>
                </a:highlight>
                <a:latin typeface="-apple-system"/>
              </a:rPr>
              <a:t>. ca/ sites/ default/files/pdf/Ethics/report-2018-equity-diversity-medicine-e. pdf.</a:t>
            </a:r>
          </a:p>
          <a:p>
            <a:pPr algn="l"/>
            <a:endParaRPr lang="en-US" b="0" i="0">
              <a:solidFill>
                <a:srgbClr val="333333"/>
              </a:solidFill>
              <a:effectLst/>
              <a:highlight>
                <a:srgbClr val="FFFFFF"/>
              </a:highlight>
              <a:latin typeface="-apple-system"/>
            </a:endParaRPr>
          </a:p>
          <a:p>
            <a:br>
              <a:rPr lang="en-US"/>
            </a:br>
            <a:endParaRPr lang="en-US"/>
          </a:p>
          <a:p>
            <a:endParaRPr lang="en-US"/>
          </a:p>
        </p:txBody>
      </p:sp>
      <p:sp>
        <p:nvSpPr>
          <p:cNvPr id="4" name="Slide Number Placeholder 3"/>
          <p:cNvSpPr>
            <a:spLocks noGrp="1"/>
          </p:cNvSpPr>
          <p:nvPr>
            <p:ph type="sldNum" sz="quarter" idx="5"/>
          </p:nvPr>
        </p:nvSpPr>
        <p:spPr/>
        <p:txBody>
          <a:bodyPr/>
          <a:lstStyle/>
          <a:p>
            <a:fld id="{80799A0A-DFA2-8440-8D05-9C43581B5BA2}" type="slidenum">
              <a:rPr lang="en-US" smtClean="0"/>
              <a:t>51</a:t>
            </a:fld>
            <a:endParaRPr lang="en-US"/>
          </a:p>
        </p:txBody>
      </p:sp>
    </p:spTree>
    <p:extLst>
      <p:ext uri="{BB962C8B-B14F-4D97-AF65-F5344CB8AC3E}">
        <p14:creationId xmlns:p14="http://schemas.microsoft.com/office/powerpoint/2010/main" val="939717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22222"/>
              </a:solidFill>
              <a:effectLst/>
              <a:highlight>
                <a:srgbClr val="FFFFFF"/>
              </a:highligh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52</a:t>
            </a:fld>
            <a:endParaRPr lang="en-US"/>
          </a:p>
        </p:txBody>
      </p:sp>
    </p:spTree>
    <p:extLst>
      <p:ext uri="{BB962C8B-B14F-4D97-AF65-F5344CB8AC3E}">
        <p14:creationId xmlns:p14="http://schemas.microsoft.com/office/powerpoint/2010/main" val="3620071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53</a:t>
            </a:fld>
            <a:endParaRPr lang="en-US"/>
          </a:p>
        </p:txBody>
      </p:sp>
    </p:spTree>
    <p:extLst>
      <p:ext uri="{BB962C8B-B14F-4D97-AF65-F5344CB8AC3E}">
        <p14:creationId xmlns:p14="http://schemas.microsoft.com/office/powerpoint/2010/main" val="2698264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54</a:t>
            </a:fld>
            <a:endParaRPr lang="en-US"/>
          </a:p>
        </p:txBody>
      </p:sp>
    </p:spTree>
    <p:extLst>
      <p:ext uri="{BB962C8B-B14F-4D97-AF65-F5344CB8AC3E}">
        <p14:creationId xmlns:p14="http://schemas.microsoft.com/office/powerpoint/2010/main" val="220605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55</a:t>
            </a:fld>
            <a:endParaRPr lang="en-US"/>
          </a:p>
        </p:txBody>
      </p:sp>
    </p:spTree>
    <p:extLst>
      <p:ext uri="{BB962C8B-B14F-4D97-AF65-F5344CB8AC3E}">
        <p14:creationId xmlns:p14="http://schemas.microsoft.com/office/powerpoint/2010/main" val="2071626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 Scatterplot of the  proportion of women in a specialty and the estimated average net income by specialty. Psychiatry includes geriatric psychiatry, child psychiatry and  general psychiatry. Cardiac, cardiothoracic and thoracic surgery were combined into a single category. Pediatrics, internal medicine, and obstetrics  and gynecology represent their general, but not subspecialty, categories</a:t>
            </a:r>
          </a:p>
          <a:p>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56</a:t>
            </a:fld>
            <a:endParaRPr lang="en-US"/>
          </a:p>
        </p:txBody>
      </p:sp>
    </p:spTree>
    <p:extLst>
      <p:ext uri="{BB962C8B-B14F-4D97-AF65-F5344CB8AC3E}">
        <p14:creationId xmlns:p14="http://schemas.microsoft.com/office/powerpoint/2010/main" val="40282882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Calibri" panose="020F0502020204030204" pitchFamily="34" charset="0"/>
              </a:rPr>
              <a:t>Steffler M, </a:t>
            </a:r>
            <a:r>
              <a:rPr lang="en-US" sz="1800" b="0" i="0" u="none" strike="noStrike" baseline="0" err="1">
                <a:solidFill>
                  <a:srgbClr val="000000"/>
                </a:solidFill>
                <a:latin typeface="Calibri" panose="020F0502020204030204" pitchFamily="34" charset="0"/>
              </a:rPr>
              <a:t>Chami</a:t>
            </a:r>
            <a:r>
              <a:rPr lang="en-US" sz="1800" b="0" i="0" u="none" strike="noStrike" baseline="0">
                <a:solidFill>
                  <a:srgbClr val="000000"/>
                </a:solidFill>
                <a:latin typeface="Calibri" panose="020F0502020204030204" pitchFamily="34" charset="0"/>
              </a:rPr>
              <a:t> N, Hill S, Beck G, Cooper SC, </a:t>
            </a:r>
            <a:r>
              <a:rPr lang="en-US" sz="1800" b="0" i="0" u="none" strike="noStrike" baseline="0" err="1">
                <a:solidFill>
                  <a:srgbClr val="000000"/>
                </a:solidFill>
                <a:latin typeface="Calibri" panose="020F0502020204030204" pitchFamily="34" charset="0"/>
              </a:rPr>
              <a:t>Dinniwell</a:t>
            </a:r>
            <a:r>
              <a:rPr lang="en-US" sz="1800" b="0" i="0" u="none" strike="noStrike" baseline="0">
                <a:solidFill>
                  <a:srgbClr val="000000"/>
                </a:solidFill>
                <a:latin typeface="Calibri" panose="020F0502020204030204" pitchFamily="34" charset="0"/>
              </a:rPr>
              <a:t> R, Newbery S, Simkin S, Chang-Kit B, Wright JG, </a:t>
            </a:r>
            <a:r>
              <a:rPr lang="en-US" sz="1800" b="0" i="0" u="none" strike="noStrike" baseline="0" err="1">
                <a:solidFill>
                  <a:srgbClr val="000000"/>
                </a:solidFill>
                <a:latin typeface="Calibri" panose="020F0502020204030204" pitchFamily="34" charset="0"/>
              </a:rPr>
              <a:t>Kantarevic</a:t>
            </a:r>
            <a:r>
              <a:rPr lang="en-US" sz="1800" b="0" i="0" u="none" strike="noStrike" baseline="0">
                <a:solidFill>
                  <a:srgbClr val="000000"/>
                </a:solidFill>
                <a:latin typeface="Calibri" panose="020F0502020204030204" pitchFamily="34" charset="0"/>
              </a:rPr>
              <a:t> J, Weir S. Disparities in Physician Compensation by Gender in Ontario, Canada. </a:t>
            </a:r>
            <a:r>
              <a:rPr lang="en-US" sz="1800" b="0" i="1" u="none" strike="noStrike" baseline="0">
                <a:solidFill>
                  <a:srgbClr val="000000"/>
                </a:solidFill>
                <a:latin typeface="Calibri" panose="020F0502020204030204" pitchFamily="34" charset="0"/>
              </a:rPr>
              <a:t>JAMA Network Open </a:t>
            </a:r>
            <a:r>
              <a:rPr lang="en-US" sz="1800" b="0" i="0" u="none" strike="noStrike" baseline="0">
                <a:solidFill>
                  <a:srgbClr val="000000"/>
                </a:solidFill>
                <a:latin typeface="Calibri" panose="020F0502020204030204" pitchFamily="34" charset="0"/>
              </a:rPr>
              <a:t>2021;4(9):e2126107. doi:10.1001/jamanetworkopen.2021.26107 </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57</a:t>
            </a:fld>
            <a:endParaRPr lang="en-US"/>
          </a:p>
        </p:txBody>
      </p:sp>
    </p:spTree>
    <p:extLst>
      <p:ext uri="{BB962C8B-B14F-4D97-AF65-F5344CB8AC3E}">
        <p14:creationId xmlns:p14="http://schemas.microsoft.com/office/powerpoint/2010/main" val="3461656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AT SLIDE </a:t>
            </a:r>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58</a:t>
            </a:fld>
            <a:endParaRPr lang="en-US"/>
          </a:p>
        </p:txBody>
      </p:sp>
    </p:spTree>
    <p:extLst>
      <p:ext uri="{BB962C8B-B14F-4D97-AF65-F5344CB8AC3E}">
        <p14:creationId xmlns:p14="http://schemas.microsoft.com/office/powerpoint/2010/main" val="4126996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59</a:t>
            </a:fld>
            <a:endParaRPr lang="en-US"/>
          </a:p>
        </p:txBody>
      </p:sp>
    </p:spTree>
    <p:extLst>
      <p:ext uri="{BB962C8B-B14F-4D97-AF65-F5344CB8AC3E}">
        <p14:creationId xmlns:p14="http://schemas.microsoft.com/office/powerpoint/2010/main" val="8935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6</a:t>
            </a:fld>
            <a:endParaRPr lang="en-US"/>
          </a:p>
        </p:txBody>
      </p:sp>
    </p:spTree>
    <p:extLst>
      <p:ext uri="{BB962C8B-B14F-4D97-AF65-F5344CB8AC3E}">
        <p14:creationId xmlns:p14="http://schemas.microsoft.com/office/powerpoint/2010/main" val="42732649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60</a:t>
            </a:fld>
            <a:endParaRPr lang="en-US"/>
          </a:p>
        </p:txBody>
      </p:sp>
    </p:spTree>
    <p:extLst>
      <p:ext uri="{BB962C8B-B14F-4D97-AF65-F5344CB8AC3E}">
        <p14:creationId xmlns:p14="http://schemas.microsoft.com/office/powerpoint/2010/main" val="4292969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89B24-5A63-4D59-B001-6058DAA471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29689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62</a:t>
            </a:fld>
            <a:endParaRPr lang="en-US"/>
          </a:p>
        </p:txBody>
      </p:sp>
    </p:spTree>
    <p:extLst>
      <p:ext uri="{BB962C8B-B14F-4D97-AF65-F5344CB8AC3E}">
        <p14:creationId xmlns:p14="http://schemas.microsoft.com/office/powerpoint/2010/main" val="3699478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63</a:t>
            </a:fld>
            <a:endParaRPr lang="en-US"/>
          </a:p>
        </p:txBody>
      </p:sp>
    </p:spTree>
    <p:extLst>
      <p:ext uri="{BB962C8B-B14F-4D97-AF65-F5344CB8AC3E}">
        <p14:creationId xmlns:p14="http://schemas.microsoft.com/office/powerpoint/2010/main" val="32441620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64</a:t>
            </a:fld>
            <a:endParaRPr lang="en-US"/>
          </a:p>
        </p:txBody>
      </p:sp>
    </p:spTree>
    <p:extLst>
      <p:ext uri="{BB962C8B-B14F-4D97-AF65-F5344CB8AC3E}">
        <p14:creationId xmlns:p14="http://schemas.microsoft.com/office/powerpoint/2010/main" val="762477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65</a:t>
            </a:fld>
            <a:endParaRPr lang="en-US"/>
          </a:p>
        </p:txBody>
      </p:sp>
    </p:spTree>
    <p:extLst>
      <p:ext uri="{BB962C8B-B14F-4D97-AF65-F5344CB8AC3E}">
        <p14:creationId xmlns:p14="http://schemas.microsoft.com/office/powerpoint/2010/main" val="35807908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66</a:t>
            </a:fld>
            <a:endParaRPr lang="en-US"/>
          </a:p>
        </p:txBody>
      </p:sp>
    </p:spTree>
    <p:extLst>
      <p:ext uri="{BB962C8B-B14F-4D97-AF65-F5344CB8AC3E}">
        <p14:creationId xmlns:p14="http://schemas.microsoft.com/office/powerpoint/2010/main" val="16109095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7D89B24-5A63-4D59-B001-6058DAA47189}" type="slidenum">
              <a:rPr lang="en-US" smtClean="0"/>
              <a:t>67</a:t>
            </a:fld>
            <a:endParaRPr lang="en-US"/>
          </a:p>
        </p:txBody>
      </p:sp>
    </p:spTree>
    <p:extLst>
      <p:ext uri="{BB962C8B-B14F-4D97-AF65-F5344CB8AC3E}">
        <p14:creationId xmlns:p14="http://schemas.microsoft.com/office/powerpoint/2010/main" val="16825391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Exploring gender gap further </a:t>
            </a:r>
          </a:p>
          <a:p>
            <a:endParaRPr lang="en-US"/>
          </a:p>
          <a:p>
            <a:r>
              <a:rPr lang="en-US"/>
              <a:t>Recruitment processes</a:t>
            </a:r>
          </a:p>
          <a:p>
            <a:r>
              <a:rPr lang="en-US"/>
              <a:t>Process not systematic, and may induce bias</a:t>
            </a:r>
          </a:p>
          <a:p>
            <a:r>
              <a:rPr lang="en-US"/>
              <a:t>Women may not have the same access to the informal recruitment networks that exist among men</a:t>
            </a:r>
          </a:p>
          <a:p>
            <a:r>
              <a:rPr lang="en-US"/>
              <a:t>Personal experiences (positions were created for them, or they were personally invited) </a:t>
            </a:r>
          </a:p>
          <a:p>
            <a:r>
              <a:rPr lang="en-US"/>
              <a:t>Lack of transparency</a:t>
            </a:r>
          </a:p>
          <a:p>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68</a:t>
            </a:fld>
            <a:endParaRPr lang="en-US"/>
          </a:p>
        </p:txBody>
      </p:sp>
    </p:spTree>
    <p:extLst>
      <p:ext uri="{BB962C8B-B14F-4D97-AF65-F5344CB8AC3E}">
        <p14:creationId xmlns:p14="http://schemas.microsoft.com/office/powerpoint/2010/main" val="39873999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Career Mentorship</a:t>
            </a:r>
          </a:p>
          <a:p>
            <a:r>
              <a:rPr lang="en-US"/>
              <a:t>Most have informal mentorship experiences</a:t>
            </a:r>
          </a:p>
          <a:p>
            <a:r>
              <a:rPr lang="en-US"/>
              <a:t>Acquired mentors serendipitously</a:t>
            </a:r>
          </a:p>
          <a:p>
            <a:r>
              <a:rPr lang="en-US"/>
              <a:t>Difficult to find a mentor; unintentional biases</a:t>
            </a:r>
          </a:p>
          <a:p>
            <a:r>
              <a:rPr lang="en-US"/>
              <a:t>No mentorship: wish they had it, especially in early years</a:t>
            </a:r>
          </a:p>
          <a:p>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69</a:t>
            </a:fld>
            <a:endParaRPr lang="en-US"/>
          </a:p>
        </p:txBody>
      </p:sp>
    </p:spTree>
    <p:extLst>
      <p:ext uri="{BB962C8B-B14F-4D97-AF65-F5344CB8AC3E}">
        <p14:creationId xmlns:p14="http://schemas.microsoft.com/office/powerpoint/2010/main" val="207332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https://journals.sagepub.com/doi/10.2217/17455057.4.3.237</a:t>
            </a:r>
          </a:p>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7</a:t>
            </a:fld>
            <a:endParaRPr lang="en-US"/>
          </a:p>
        </p:txBody>
      </p:sp>
    </p:spTree>
    <p:extLst>
      <p:ext uri="{BB962C8B-B14F-4D97-AF65-F5344CB8AC3E}">
        <p14:creationId xmlns:p14="http://schemas.microsoft.com/office/powerpoint/2010/main" val="39269643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Additional factors</a:t>
            </a:r>
          </a:p>
          <a:p>
            <a:r>
              <a:rPr lang="en-US"/>
              <a:t>Gender gap may reflect historical trends</a:t>
            </a:r>
          </a:p>
          <a:p>
            <a:r>
              <a:rPr lang="en-US"/>
              <a:t>Gender gap may dissipate over time as men retire and women advance in their careers</a:t>
            </a:r>
          </a:p>
          <a:p>
            <a:r>
              <a:rPr lang="en-US"/>
              <a:t>Gender gap may reflect smaller female candidate pool</a:t>
            </a:r>
          </a:p>
          <a:p>
            <a:r>
              <a:rPr lang="en-US"/>
              <a:t>Women may be less interested due to length of educational requirements and impact on work-life balance</a:t>
            </a:r>
          </a:p>
          <a:p>
            <a:r>
              <a:rPr lang="en-US"/>
              <a:t>Women may be interested but have not been able to advance their careers as quickly as men due to lifestyle choices</a:t>
            </a:r>
          </a:p>
          <a:p>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70</a:t>
            </a:fld>
            <a:endParaRPr lang="en-US"/>
          </a:p>
        </p:txBody>
      </p:sp>
    </p:spTree>
    <p:extLst>
      <p:ext uri="{BB962C8B-B14F-4D97-AF65-F5344CB8AC3E}">
        <p14:creationId xmlns:p14="http://schemas.microsoft.com/office/powerpoint/2010/main" val="2759543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highlight>
                  <a:srgbClr val="FFFFFF"/>
                </a:highlight>
                <a:latin typeface="Arial" panose="020B0604020202020204" pitchFamily="34" charset="0"/>
              </a:rPr>
              <a:t>Barceló, N. E., &amp; </a:t>
            </a:r>
            <a:r>
              <a:rPr lang="en-US" b="0" i="0" err="1">
                <a:solidFill>
                  <a:srgbClr val="222222"/>
                </a:solidFill>
                <a:effectLst/>
                <a:highlight>
                  <a:srgbClr val="FFFFFF"/>
                </a:highlight>
                <a:latin typeface="Arial" panose="020B0604020202020204" pitchFamily="34" charset="0"/>
              </a:rPr>
              <a:t>Shadravan</a:t>
            </a:r>
            <a:r>
              <a:rPr lang="en-US" b="0" i="0">
                <a:solidFill>
                  <a:srgbClr val="222222"/>
                </a:solidFill>
                <a:effectLst/>
                <a:highlight>
                  <a:srgbClr val="FFFFFF"/>
                </a:highlight>
                <a:latin typeface="Arial" panose="020B0604020202020204" pitchFamily="34" charset="0"/>
              </a:rPr>
              <a:t>, S. (2021). Race, metaphor, and myth in academic medicine. </a:t>
            </a:r>
            <a:r>
              <a:rPr lang="en-US" b="0" i="1">
                <a:solidFill>
                  <a:srgbClr val="222222"/>
                </a:solidFill>
                <a:effectLst/>
                <a:highlight>
                  <a:srgbClr val="FFFFFF"/>
                </a:highlight>
                <a:latin typeface="Arial" panose="020B0604020202020204" pitchFamily="34" charset="0"/>
              </a:rPr>
              <a:t>Academic Psychiatry</a:t>
            </a:r>
            <a:r>
              <a:rPr lang="en-US" b="0" i="0">
                <a:solidFill>
                  <a:srgbClr val="222222"/>
                </a:solidFill>
                <a:effectLst/>
                <a:highlight>
                  <a:srgbClr val="FFFFFF"/>
                </a:highlight>
                <a:latin typeface="Arial" panose="020B0604020202020204" pitchFamily="34" charset="0"/>
              </a:rPr>
              <a:t>, </a:t>
            </a:r>
            <a:r>
              <a:rPr lang="en-US" b="0" i="1">
                <a:solidFill>
                  <a:srgbClr val="222222"/>
                </a:solidFill>
                <a:effectLst/>
                <a:highlight>
                  <a:srgbClr val="FFFFFF"/>
                </a:highlight>
                <a:latin typeface="Arial" panose="020B0604020202020204" pitchFamily="34" charset="0"/>
              </a:rPr>
              <a:t>45</a:t>
            </a:r>
            <a:r>
              <a:rPr lang="en-US" b="0" i="0">
                <a:solidFill>
                  <a:srgbClr val="222222"/>
                </a:solidFill>
                <a:effectLst/>
                <a:highlight>
                  <a:srgbClr val="FFFFFF"/>
                </a:highlight>
                <a:latin typeface="Arial" panose="020B0604020202020204" pitchFamily="34" charset="0"/>
              </a:rPr>
              <a:t>(1), 100-105.</a:t>
            </a:r>
            <a:endParaRPr lang="en-US"/>
          </a:p>
          <a:p>
            <a:endParaRPr lang="en-US"/>
          </a:p>
          <a:p>
            <a:r>
              <a:rPr lang="en-US"/>
              <a:t>Most believe that meritocracy is the way the system should &amp; does work </a:t>
            </a:r>
          </a:p>
          <a:p>
            <a:r>
              <a:rPr lang="en-US"/>
              <a:t>Meritocracy = the talented are chosen &amp; moved ahead based on their achievement </a:t>
            </a:r>
          </a:p>
          <a:p>
            <a:r>
              <a:rPr lang="en-US"/>
              <a:t>Thus, a focus on enhancing gender equity implies women are less competent / unable to make it on their own merits </a:t>
            </a:r>
          </a:p>
          <a:p>
            <a:r>
              <a:rPr lang="en-US"/>
              <a:t>“Lowering standards to fulfill a quota” (</a:t>
            </a:r>
            <a:r>
              <a:rPr lang="en-US" err="1"/>
              <a:t>Etzkowitz</a:t>
            </a:r>
            <a:r>
              <a:rPr lang="en-US"/>
              <a:t> et al. 1994, Norton and Sommers 2011)</a:t>
            </a:r>
          </a:p>
          <a:p>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71</a:t>
            </a:fld>
            <a:endParaRPr lang="en-US"/>
          </a:p>
        </p:txBody>
      </p:sp>
    </p:spTree>
    <p:extLst>
      <p:ext uri="{BB962C8B-B14F-4D97-AF65-F5344CB8AC3E}">
        <p14:creationId xmlns:p14="http://schemas.microsoft.com/office/powerpoint/2010/main" val="2360186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89B24-5A63-4D59-B001-6058DAA471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67829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73</a:t>
            </a:fld>
            <a:endParaRPr lang="en-US"/>
          </a:p>
        </p:txBody>
      </p:sp>
    </p:spTree>
    <p:extLst>
      <p:ext uri="{BB962C8B-B14F-4D97-AF65-F5344CB8AC3E}">
        <p14:creationId xmlns:p14="http://schemas.microsoft.com/office/powerpoint/2010/main" val="25402074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2019 </a:t>
            </a:r>
            <a:endParaRPr lang="en-CA"/>
          </a:p>
        </p:txBody>
      </p:sp>
    </p:spTree>
    <p:extLst>
      <p:ext uri="{BB962C8B-B14F-4D97-AF65-F5344CB8AC3E}">
        <p14:creationId xmlns:p14="http://schemas.microsoft.com/office/powerpoint/2010/main" val="37454942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3F31969-D1AA-4966-990E-DF6CE887D3F4}" type="slidenum">
              <a:rPr lang="en-US" smtClean="0"/>
              <a:t>75</a:t>
            </a:fld>
            <a:endParaRPr lang="en-US"/>
          </a:p>
        </p:txBody>
      </p:sp>
    </p:spTree>
    <p:extLst>
      <p:ext uri="{BB962C8B-B14F-4D97-AF65-F5344CB8AC3E}">
        <p14:creationId xmlns:p14="http://schemas.microsoft.com/office/powerpoint/2010/main" val="8872345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32323"/>
                </a:solidFill>
                <a:effectLst/>
                <a:highlight>
                  <a:srgbClr val="FFFFFF"/>
                </a:highlight>
                <a:latin typeface="Fira Sans" panose="020B0503050000020004" pitchFamily="34" charset="0"/>
              </a:rPr>
              <a:t>Rabinowitz LG. </a:t>
            </a:r>
            <a:r>
              <a:rPr lang="en-US" b="0" i="1">
                <a:solidFill>
                  <a:srgbClr val="232323"/>
                </a:solidFill>
                <a:effectLst/>
                <a:highlight>
                  <a:srgbClr val="FFFFFF"/>
                </a:highlight>
                <a:latin typeface="Fira Sans" panose="020B0503050000020004" pitchFamily="34" charset="0"/>
              </a:rPr>
              <a:t>The New England Journal of Medicine. </a:t>
            </a:r>
            <a:r>
              <a:rPr lang="en-US" b="0" i="0">
                <a:solidFill>
                  <a:srgbClr val="232323"/>
                </a:solidFill>
                <a:effectLst/>
                <a:highlight>
                  <a:srgbClr val="FFFFFF"/>
                </a:highlight>
                <a:latin typeface="Fira Sans" panose="020B0503050000020004" pitchFamily="34" charset="0"/>
              </a:rPr>
              <a:t>2018; 378 (24): 2253-2255. </a:t>
            </a:r>
            <a:r>
              <a:rPr lang="en-US" b="0" i="0" err="1">
                <a:solidFill>
                  <a:srgbClr val="232323"/>
                </a:solidFill>
                <a:effectLst/>
                <a:highlight>
                  <a:srgbClr val="FFFFFF"/>
                </a:highlight>
                <a:latin typeface="Fira Sans" panose="020B0503050000020004" pitchFamily="34" charset="0"/>
              </a:rPr>
              <a:t>doi</a:t>
            </a:r>
            <a:r>
              <a:rPr lang="en-US" b="0" i="0">
                <a:solidFill>
                  <a:srgbClr val="232323"/>
                </a:solidFill>
                <a:effectLst/>
                <a:highlight>
                  <a:srgbClr val="FFFFFF"/>
                </a:highlight>
                <a:latin typeface="Fira Sans" panose="020B0503050000020004" pitchFamily="34" charset="0"/>
              </a:rPr>
              <a:t>: 10.1056/NEJMp1802228.</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76</a:t>
            </a:fld>
            <a:endParaRPr lang="en-US"/>
          </a:p>
        </p:txBody>
      </p:sp>
    </p:spTree>
    <p:extLst>
      <p:ext uri="{BB962C8B-B14F-4D97-AF65-F5344CB8AC3E}">
        <p14:creationId xmlns:p14="http://schemas.microsoft.com/office/powerpoint/2010/main" val="42886547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77</a:t>
            </a:fld>
            <a:endParaRPr lang="en-US"/>
          </a:p>
        </p:txBody>
      </p:sp>
    </p:spTree>
    <p:extLst>
      <p:ext uri="{BB962C8B-B14F-4D97-AF65-F5344CB8AC3E}">
        <p14:creationId xmlns:p14="http://schemas.microsoft.com/office/powerpoint/2010/main" val="11752352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a:t>
            </a:r>
          </a:p>
          <a:p>
            <a:r>
              <a:rPr lang="en-US"/>
              <a:t>Evaluation of the medical profession at all levels has exposed episodes of gender-based role misidentification whereby women physicians are disproportionately misidentified as non-physicians. The authors of this study investigate this phenomenon and its repercussions, quantifying the frequency with which resident physicians experience role misidentification and the effect this has on their experience and behavior.</a:t>
            </a:r>
          </a:p>
          <a:p>
            <a:endParaRPr lang="en-US"/>
          </a:p>
          <a:p>
            <a:r>
              <a:rPr lang="en-US"/>
              <a:t>What they found was All 85 of the women respondents (100%) reported being misidentified as non-physicians at least once in their professional experience by patients or staff members, compared to 49% of the 97 men respondents. Of those 182 residents, 35% of women were misidentified more than 8 times per month by patients compared to 1% of men. Of the 85 women physicians responding to the survey, 38% felt angry and 36% felt less satisfied with their jobs as a result of misidentification compared to, respectively, 7% and 9% of men. In response to role misidentification, 51% of women changed their manner of attire and 81% changed their manner of introduction, compared to 7% and 37% of men.</a:t>
            </a:r>
          </a:p>
          <a:p>
            <a:endParaRPr lang="en-US"/>
          </a:p>
          <a:p>
            <a:r>
              <a:rPr lang="en-US"/>
              <a:t>Conclusions: </a:t>
            </a:r>
          </a:p>
          <a:p>
            <a:r>
              <a:rPr lang="en-US"/>
              <a:t>These survey results demonstrate that women physicians are more likely than men physicians to be misidentified as non-physicians and that role misidentification provokes gender-polarized psychological and behavioral responses that have potentially important professional ramifications.</a:t>
            </a:r>
            <a:endParaRPr lang="en-CA"/>
          </a:p>
        </p:txBody>
      </p:sp>
      <p:sp>
        <p:nvSpPr>
          <p:cNvPr id="4" name="Slide Number Placeholder 3"/>
          <p:cNvSpPr>
            <a:spLocks noGrp="1"/>
          </p:cNvSpPr>
          <p:nvPr>
            <p:ph type="sldNum" sz="quarter" idx="5"/>
          </p:nvPr>
        </p:nvSpPr>
        <p:spPr/>
        <p:txBody>
          <a:bodyPr/>
          <a:lstStyle/>
          <a:p>
            <a:fld id="{80799A0A-DFA2-8440-8D05-9C43581B5BA2}" type="slidenum">
              <a:rPr lang="en-US" smtClean="0"/>
              <a:t>78</a:t>
            </a:fld>
            <a:endParaRPr lang="en-US"/>
          </a:p>
        </p:txBody>
      </p:sp>
    </p:spTree>
    <p:extLst>
      <p:ext uri="{BB962C8B-B14F-4D97-AF65-F5344CB8AC3E}">
        <p14:creationId xmlns:p14="http://schemas.microsoft.com/office/powerpoint/2010/main" val="1999767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79</a:t>
            </a:fld>
            <a:endParaRPr lang="en-US"/>
          </a:p>
        </p:txBody>
      </p:sp>
    </p:spTree>
    <p:extLst>
      <p:ext uri="{BB962C8B-B14F-4D97-AF65-F5344CB8AC3E}">
        <p14:creationId xmlns:p14="http://schemas.microsoft.com/office/powerpoint/2010/main" val="172110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r>
              <a:rPr lang="en-US" b="0" i="0">
                <a:solidFill>
                  <a:srgbClr val="000000"/>
                </a:solidFill>
                <a:effectLst/>
                <a:highlight>
                  <a:srgbClr val="FFFFFF"/>
                </a:highlight>
                <a:latin typeface="ProximaNova"/>
              </a:rPr>
              <a:t>UNDP (United Nations Development </a:t>
            </a:r>
            <a:r>
              <a:rPr lang="en-US" b="0" i="0" err="1">
                <a:solidFill>
                  <a:srgbClr val="000000"/>
                </a:solidFill>
                <a:effectLst/>
                <a:highlight>
                  <a:srgbClr val="FFFFFF"/>
                </a:highlight>
                <a:latin typeface="ProximaNova"/>
              </a:rPr>
              <a:t>Programme</a:t>
            </a:r>
            <a:r>
              <a:rPr lang="en-US" b="0" i="0">
                <a:solidFill>
                  <a:srgbClr val="000000"/>
                </a:solidFill>
                <a:effectLst/>
                <a:highlight>
                  <a:srgbClr val="FFFFFF"/>
                </a:highlight>
                <a:latin typeface="ProximaNova"/>
              </a:rPr>
              <a:t>). 2020. 2020 Gender Social Norms Index (GSNI): Tackling Social Norms: A game changer for gender inequalities. New York.</a:t>
            </a:r>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a:t>
            </a:fld>
            <a:endParaRPr lang="en-US"/>
          </a:p>
        </p:txBody>
      </p:sp>
    </p:spTree>
    <p:extLst>
      <p:ext uri="{BB962C8B-B14F-4D97-AF65-F5344CB8AC3E}">
        <p14:creationId xmlns:p14="http://schemas.microsoft.com/office/powerpoint/2010/main" val="1313213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80</a:t>
            </a:fld>
            <a:endParaRPr lang="en-US"/>
          </a:p>
        </p:txBody>
      </p:sp>
    </p:spTree>
    <p:extLst>
      <p:ext uri="{BB962C8B-B14F-4D97-AF65-F5344CB8AC3E}">
        <p14:creationId xmlns:p14="http://schemas.microsoft.com/office/powerpoint/2010/main" val="38189530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81</a:t>
            </a:fld>
            <a:endParaRPr lang="en-US"/>
          </a:p>
        </p:txBody>
      </p:sp>
    </p:spTree>
    <p:extLst>
      <p:ext uri="{BB962C8B-B14F-4D97-AF65-F5344CB8AC3E}">
        <p14:creationId xmlns:p14="http://schemas.microsoft.com/office/powerpoint/2010/main" val="26308477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Women face challenges when receiving health care</a:t>
            </a:r>
          </a:p>
          <a:p>
            <a:pPr lvl="1"/>
            <a:r>
              <a:rPr lang="en-CA"/>
              <a:t>Gender bias in delivery</a:t>
            </a:r>
          </a:p>
          <a:p>
            <a:pPr lvl="1"/>
            <a:r>
              <a:rPr lang="en-CA"/>
              <a:t>Undersupply of women’s health specialists</a:t>
            </a:r>
          </a:p>
          <a:p>
            <a:pPr lvl="1"/>
            <a:r>
              <a:rPr lang="en-CA"/>
              <a:t>Gaps in medical research</a:t>
            </a:r>
          </a:p>
          <a:p>
            <a:pPr lvl="1"/>
            <a:r>
              <a:rPr lang="en-CA"/>
              <a:t>Politicization of women’s health</a:t>
            </a:r>
          </a:p>
          <a:p>
            <a:endParaRPr lang="en-CA"/>
          </a:p>
          <a:p>
            <a:r>
              <a:rPr lang="en-CA"/>
              <a:t>Women physicians also face challenges</a:t>
            </a:r>
          </a:p>
          <a:p>
            <a:pPr lvl="1"/>
            <a:r>
              <a:rPr lang="en-CA"/>
              <a:t>Career options</a:t>
            </a:r>
          </a:p>
          <a:p>
            <a:pPr lvl="1"/>
            <a:r>
              <a:rPr lang="en-CA"/>
              <a:t>Leadership opportunities</a:t>
            </a:r>
          </a:p>
          <a:p>
            <a:pPr lvl="1"/>
            <a:r>
              <a:rPr lang="en-CA"/>
              <a:t>Pay inequity</a:t>
            </a:r>
          </a:p>
          <a:p>
            <a:endParaRPr lang="en-CA"/>
          </a:p>
          <a:p>
            <a:r>
              <a:rPr lang="en-CA"/>
              <a:t>When we know better – do better.</a:t>
            </a:r>
          </a:p>
          <a:p>
            <a:pPr lvl="1"/>
            <a:r>
              <a:rPr lang="en-CA"/>
              <a:t>Address knowledge mediated gaps</a:t>
            </a:r>
          </a:p>
          <a:p>
            <a:pPr lvl="1"/>
            <a:r>
              <a:rPr lang="en-CA"/>
              <a:t>Include women in research trials</a:t>
            </a:r>
          </a:p>
          <a:p>
            <a:pPr lvl="1"/>
            <a:r>
              <a:rPr lang="en-CA"/>
              <a:t>Address implicit bias</a:t>
            </a:r>
          </a:p>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82</a:t>
            </a:fld>
            <a:endParaRPr lang="en-US"/>
          </a:p>
        </p:txBody>
      </p:sp>
    </p:spTree>
    <p:extLst>
      <p:ext uri="{BB962C8B-B14F-4D97-AF65-F5344CB8AC3E}">
        <p14:creationId xmlns:p14="http://schemas.microsoft.com/office/powerpoint/2010/main" val="13754662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83</a:t>
            </a:fld>
            <a:endParaRPr lang="en-US"/>
          </a:p>
        </p:txBody>
      </p:sp>
    </p:spTree>
    <p:extLst>
      <p:ext uri="{BB962C8B-B14F-4D97-AF65-F5344CB8AC3E}">
        <p14:creationId xmlns:p14="http://schemas.microsoft.com/office/powerpoint/2010/main" val="28341032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84</a:t>
            </a:fld>
            <a:endParaRPr lang="en-US"/>
          </a:p>
        </p:txBody>
      </p:sp>
    </p:spTree>
    <p:extLst>
      <p:ext uri="{BB962C8B-B14F-4D97-AF65-F5344CB8AC3E}">
        <p14:creationId xmlns:p14="http://schemas.microsoft.com/office/powerpoint/2010/main" val="37071574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85</a:t>
            </a:fld>
            <a:endParaRPr lang="en-US"/>
          </a:p>
        </p:txBody>
      </p:sp>
    </p:spTree>
    <p:extLst>
      <p:ext uri="{BB962C8B-B14F-4D97-AF65-F5344CB8AC3E}">
        <p14:creationId xmlns:p14="http://schemas.microsoft.com/office/powerpoint/2010/main" val="2764903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86</a:t>
            </a:fld>
            <a:endParaRPr lang="en-US"/>
          </a:p>
        </p:txBody>
      </p:sp>
    </p:spTree>
    <p:extLst>
      <p:ext uri="{BB962C8B-B14F-4D97-AF65-F5344CB8AC3E}">
        <p14:creationId xmlns:p14="http://schemas.microsoft.com/office/powerpoint/2010/main" val="42485894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87</a:t>
            </a:fld>
            <a:endParaRPr lang="en-US"/>
          </a:p>
        </p:txBody>
      </p:sp>
    </p:spTree>
    <p:extLst>
      <p:ext uri="{BB962C8B-B14F-4D97-AF65-F5344CB8AC3E}">
        <p14:creationId xmlns:p14="http://schemas.microsoft.com/office/powerpoint/2010/main" val="192204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D89B24-5A63-4D59-B001-6058DAA47189}" type="slidenum">
              <a:rPr lang="en-US" smtClean="0"/>
              <a:t>9</a:t>
            </a:fld>
            <a:endParaRPr lang="en-US"/>
          </a:p>
        </p:txBody>
      </p:sp>
    </p:spTree>
    <p:extLst>
      <p:ext uri="{BB962C8B-B14F-4D97-AF65-F5344CB8AC3E}">
        <p14:creationId xmlns:p14="http://schemas.microsoft.com/office/powerpoint/2010/main" val="412531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E850-D241-478B-B37A-2C730606EE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2D7D4-2202-F16F-B6A9-D182480DF8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C98FF2-C050-EB22-AAEE-075B56075613}"/>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5" name="Footer Placeholder 4">
            <a:extLst>
              <a:ext uri="{FF2B5EF4-FFF2-40B4-BE49-F238E27FC236}">
                <a16:creationId xmlns:a16="http://schemas.microsoft.com/office/drawing/2014/main" id="{014D7242-4276-586A-777E-AE66C90B6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EB48A-9710-F230-8F68-51D6E881F71C}"/>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891314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7977-4757-8995-2058-69130B21C6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9FF3E0-0963-A9E9-6BF8-D64E7A98C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CC4FA-7470-4B8F-706C-6F8A192D3F47}"/>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5" name="Footer Placeholder 4">
            <a:extLst>
              <a:ext uri="{FF2B5EF4-FFF2-40B4-BE49-F238E27FC236}">
                <a16:creationId xmlns:a16="http://schemas.microsoft.com/office/drawing/2014/main" id="{BD470BC0-14D8-491E-C42F-488EC7A5A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38A1A-06CD-6FD7-0C12-2F6FAB077FAE}"/>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191789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92E9D4-024C-45EC-1259-8E474703C4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EAFCDB-C129-4E5B-0A1B-ECB5FD9FBF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1784D-881C-228F-908B-E5F732F04253}"/>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5" name="Footer Placeholder 4">
            <a:extLst>
              <a:ext uri="{FF2B5EF4-FFF2-40B4-BE49-F238E27FC236}">
                <a16:creationId xmlns:a16="http://schemas.microsoft.com/office/drawing/2014/main" id="{9BAE6C6C-A81E-02BC-19E8-AF8EAAF0F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92011-640F-CFF3-6FB4-2AA8410FF4FF}"/>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113042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6769100" y="144000"/>
            <a:ext cx="5280100" cy="6048000"/>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93000" y="2438399"/>
            <a:ext cx="38362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432000" tIns="432000" rIns="72000" bIns="1188000" anchor="t"/>
          <a:lstStyle>
            <a:lvl1pPr algn="l">
              <a:lnSpc>
                <a:spcPts val="4700"/>
              </a:lnSpc>
              <a:defRPr sz="4500">
                <a:solidFill>
                  <a:schemeClr val="tx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47000" y="4465176"/>
            <a:ext cx="3372329" cy="774934"/>
          </a:xfrm>
          <a:solidFill>
            <a:schemeClr val="bg1">
              <a:alpha val="80000"/>
            </a:schemeClr>
          </a:solidFill>
          <a:ln w="3175">
            <a:gradFill>
              <a:gsLst>
                <a:gs pos="0">
                  <a:schemeClr val="bg1">
                    <a:lumMod val="95000"/>
                  </a:schemeClr>
                </a:gs>
                <a:gs pos="100000">
                  <a:schemeClr val="accent1"/>
                </a:gs>
              </a:gsLst>
              <a:lin ang="10800000" scaled="0"/>
            </a:gradFill>
          </a:ln>
        </p:spPr>
        <p:txBody>
          <a:bodyPr lIns="180000" tIns="144000" rIns="0"/>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432000" y="2438399"/>
            <a:ext cx="5472000" cy="30444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955049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047999"/>
          </a:xfrm>
          <a:solidFill>
            <a:schemeClr val="bg1">
              <a:lumMod val="95000"/>
            </a:schemeClr>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900" y="4910452"/>
            <a:ext cx="4101900" cy="773546"/>
          </a:xfrm>
          <a:solidFill>
            <a:schemeClr val="tx1"/>
          </a:solidFill>
        </p:spPr>
        <p:txBody>
          <a:bodyPr lIns="180000" tIns="72000" rIns="180000" anchor="t"/>
          <a:lstStyle>
            <a:lvl1pPr marL="0" indent="0">
              <a:buNone/>
              <a:defRPr>
                <a:solidFill>
                  <a:schemeClr val="bg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878C031A-1E1B-4E18-9052-CA663975447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58580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hank You Sli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bg1">
              <a:lumMod val="95000"/>
            </a:schemeClr>
          </a:solidFill>
        </p:spPr>
        <p:txBody>
          <a:bodyPr lIns="1764000" rIns="0" anchor="ctr"/>
          <a:lstStyle>
            <a:lvl1pPr marL="0" indent="0" algn="l">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15412" y="360000"/>
            <a:ext cx="4416588" cy="471657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Thank You</a:t>
            </a:r>
          </a:p>
        </p:txBody>
      </p:sp>
      <p:sp>
        <p:nvSpPr>
          <p:cNvPr id="3" name="Text Placeholder 5">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415413" y="5076572"/>
            <a:ext cx="4416587" cy="1421429"/>
          </a:xfrm>
          <a:solidFill>
            <a:schemeClr val="bg1">
              <a:alpha val="80000"/>
            </a:schemeClr>
          </a:solidFill>
          <a:ln w="3175">
            <a:gradFill>
              <a:gsLst>
                <a:gs pos="0">
                  <a:schemeClr val="bg1">
                    <a:lumMod val="95000"/>
                  </a:schemeClr>
                </a:gs>
                <a:gs pos="100000">
                  <a:schemeClr val="accent1"/>
                </a:gs>
              </a:gsLst>
              <a:lin ang="0" scaled="0"/>
            </a:gradFill>
          </a:ln>
        </p:spPr>
        <p:txBody>
          <a:bodyPr tIns="144000" rIns="468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20" name="Text Placeholder 6">
            <a:extLst>
              <a:ext uri="{FF2B5EF4-FFF2-40B4-BE49-F238E27FC236}">
                <a16:creationId xmlns:a16="http://schemas.microsoft.com/office/drawing/2014/main" id="{CEB7A85F-8707-4B62-B299-F53931B8617A}"/>
              </a:ext>
            </a:extLst>
          </p:cNvPr>
          <p:cNvSpPr>
            <a:spLocks noGrp="1"/>
          </p:cNvSpPr>
          <p:nvPr>
            <p:ph type="body" sz="quarter" idx="16" hasCustomPrompt="1"/>
          </p:nvPr>
        </p:nvSpPr>
        <p:spPr>
          <a:xfrm>
            <a:off x="7948708" y="5540135"/>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21" name="Text Placeholder 7">
            <a:extLst>
              <a:ext uri="{FF2B5EF4-FFF2-40B4-BE49-F238E27FC236}">
                <a16:creationId xmlns:a16="http://schemas.microsoft.com/office/drawing/2014/main" id="{BA4C7E3C-7C17-46E9-928A-D3D505EEAAE5}"/>
              </a:ext>
            </a:extLst>
          </p:cNvPr>
          <p:cNvSpPr>
            <a:spLocks noGrp="1"/>
          </p:cNvSpPr>
          <p:nvPr>
            <p:ph type="body" sz="quarter" idx="17" hasCustomPrompt="1"/>
          </p:nvPr>
        </p:nvSpPr>
        <p:spPr>
          <a:xfrm>
            <a:off x="7948708" y="5809779"/>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22" name="Text Placeholder 8">
            <a:extLst>
              <a:ext uri="{FF2B5EF4-FFF2-40B4-BE49-F238E27FC236}">
                <a16:creationId xmlns:a16="http://schemas.microsoft.com/office/drawing/2014/main" id="{6ADD6EB2-7D8E-4991-87A6-02723731EBE1}"/>
              </a:ext>
            </a:extLst>
          </p:cNvPr>
          <p:cNvSpPr>
            <a:spLocks noGrp="1"/>
          </p:cNvSpPr>
          <p:nvPr>
            <p:ph type="body" sz="quarter" idx="18" hasCustomPrompt="1"/>
          </p:nvPr>
        </p:nvSpPr>
        <p:spPr>
          <a:xfrm>
            <a:off x="7948708" y="6079423"/>
            <a:ext cx="3396887" cy="196707"/>
          </a:xfrm>
        </p:spPr>
        <p:txBody>
          <a:bodyPr/>
          <a:lstStyle>
            <a:lvl1pPr marL="0" indent="0" algn="r">
              <a:buNone/>
              <a:defRPr sz="1400">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Tree>
    <p:extLst>
      <p:ext uri="{BB962C8B-B14F-4D97-AF65-F5344CB8AC3E}">
        <p14:creationId xmlns:p14="http://schemas.microsoft.com/office/powerpoint/2010/main" val="1130435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6231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Divider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tIns="18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943600" y="2438399"/>
            <a:ext cx="5385600" cy="3044399"/>
          </a:xfrm>
          <a:gradFill>
            <a:gsLst>
              <a:gs pos="83186">
                <a:schemeClr val="bg1"/>
              </a:gs>
              <a:gs pos="0">
                <a:schemeClr val="accent1">
                  <a:lumMod val="20000"/>
                  <a:lumOff val="80000"/>
                  <a:alpha val="50000"/>
                </a:schemeClr>
              </a:gs>
              <a:gs pos="46000">
                <a:schemeClr val="bg1">
                  <a:alpha val="90000"/>
                </a:schemeClr>
              </a:gs>
            </a:gsLst>
            <a:lin ang="3600000" scaled="0"/>
          </a:gradFill>
        </p:spPr>
        <p:txBody>
          <a:bodyPr lIns="72000" tIns="180000" rIns="180000" bIns="0" anchor="t"/>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248971" y="4479264"/>
            <a:ext cx="2851629" cy="749534"/>
          </a:xfrm>
          <a:solidFill>
            <a:schemeClr val="bg1">
              <a:alpha val="80000"/>
            </a:schemeClr>
          </a:solidFill>
          <a:ln w="3175">
            <a:gradFill>
              <a:gsLst>
                <a:gs pos="0">
                  <a:schemeClr val="bg1">
                    <a:lumMod val="95000"/>
                  </a:schemeClr>
                </a:gs>
                <a:gs pos="100000">
                  <a:schemeClr val="accent1"/>
                </a:gs>
              </a:gsLst>
              <a:lin ang="10800000" scaled="0"/>
            </a:gradFill>
          </a:ln>
        </p:spPr>
        <p:txBody>
          <a:bodyPr tIns="144000" rIns="180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572451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5280100" cy="6060155"/>
          </a:xfrm>
          <a:solidFill>
            <a:schemeClr val="bg1">
              <a:lumMod val="95000"/>
            </a:schemeClr>
          </a:solidFill>
        </p:spPr>
        <p:txBody>
          <a:bodyPr lIns="0" tIns="144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6096000" y="3263899"/>
            <a:ext cx="5472000" cy="2442088"/>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601" y="4889912"/>
            <a:ext cx="4840085" cy="816075"/>
          </a:xfrm>
          <a:solidFill>
            <a:schemeClr val="bg1">
              <a:alpha val="80000"/>
            </a:schemeClr>
          </a:solidFill>
          <a:ln w="3175">
            <a:gradFill>
              <a:gsLst>
                <a:gs pos="0">
                  <a:schemeClr val="bg1">
                    <a:lumMod val="95000"/>
                  </a:schemeClr>
                </a:gs>
                <a:gs pos="100000">
                  <a:schemeClr val="accent1"/>
                </a:gs>
              </a:gsLst>
              <a:lin ang="0" scaled="0"/>
            </a:gradFill>
          </a:ln>
        </p:spPr>
        <p:txBody>
          <a:bodyPr tIns="144000" rIns="180000"/>
          <a:lstStyle>
            <a:lvl1pPr marL="0" indent="0" algn="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54140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0">
                <a:solidFill>
                  <a:schemeClr val="tx1">
                    <a:lumMod val="75000"/>
                    <a:lumOff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0">
                <a:solidFill>
                  <a:schemeClr val="tx1">
                    <a:lumMod val="75000"/>
                    <a:lumOff val="25000"/>
                  </a:schemeClr>
                </a:solidFill>
                <a:latin typeface="+mj-lt"/>
              </a:defRPr>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8E8FD215-79E5-48E4-95DB-2C5E5A1F8E8F}"/>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DF905B34-4C18-4A8D-8167-57B7BF03DE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488200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81408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8555-9043-06B8-1336-330EC38708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947A4-F0F8-F263-0342-33395D73D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09800-9A35-1ABD-1AED-1B9CC27F0559}"/>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5" name="Footer Placeholder 4">
            <a:extLst>
              <a:ext uri="{FF2B5EF4-FFF2-40B4-BE49-F238E27FC236}">
                <a16:creationId xmlns:a16="http://schemas.microsoft.com/office/drawing/2014/main" id="{5D44B753-161B-49B4-CD66-7FA6DD11D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9843F-CB49-5C2F-EDB8-209683BDE9F7}"/>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3567051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2086207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7456F629-658F-4B7E-A1D1-2522EA76B0D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35380A33-49FB-43FC-B60E-34A2E555638E}"/>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837002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4C657649-400B-459D-918F-D5C58351DEF3}"/>
              </a:ext>
            </a:extLst>
          </p:cNvPr>
          <p:cNvSpPr>
            <a:spLocks noGrp="1"/>
          </p:cNvSpPr>
          <p:nvPr>
            <p:ph sz="half" idx="2"/>
          </p:nvPr>
        </p:nvSpPr>
        <p:spPr>
          <a:xfrm>
            <a:off x="6299886" y="1512000"/>
            <a:ext cx="5472114" cy="46649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F923135C-68B1-4D2B-80D0-318CB859F73B}"/>
              </a:ext>
            </a:extLst>
          </p:cNvPr>
          <p:cNvSpPr>
            <a:spLocks noGrp="1"/>
          </p:cNvSpPr>
          <p:nvPr>
            <p:ph sz="half" idx="1"/>
          </p:nvPr>
        </p:nvSpPr>
        <p:spPr>
          <a:xfrm>
            <a:off x="431886" y="1512000"/>
            <a:ext cx="5472114" cy="46649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5316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F449EF3-C757-4F43-906C-DE0FF6262B2F}"/>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Title 7">
            <a:extLst>
              <a:ext uri="{FF2B5EF4-FFF2-40B4-BE49-F238E27FC236}">
                <a16:creationId xmlns:a16="http://schemas.microsoft.com/office/drawing/2014/main" id="{216924A5-8BD5-4AC6-84B9-2F1A4AFCF252}"/>
              </a:ext>
            </a:extLst>
          </p:cNvPr>
          <p:cNvSpPr>
            <a:spLocks noGrp="1"/>
          </p:cNvSpPr>
          <p:nvPr>
            <p:ph type="title"/>
          </p:nvPr>
        </p:nvSpPr>
        <p:spPr/>
        <p:txBody>
          <a:bodyPr/>
          <a:lstStyle/>
          <a:p>
            <a:r>
              <a:rPr lang="en-US" noProof="0"/>
              <a:t>Click to edit Master title style</a:t>
            </a:r>
          </a:p>
        </p:txBody>
      </p:sp>
      <p:sp>
        <p:nvSpPr>
          <p:cNvPr id="7" name="Text Placeholder 2">
            <a:extLst>
              <a:ext uri="{FF2B5EF4-FFF2-40B4-BE49-F238E27FC236}">
                <a16:creationId xmlns:a16="http://schemas.microsoft.com/office/drawing/2014/main" id="{6BF39E7D-3145-466A-B07A-D49E661CEFAA}"/>
              </a:ext>
            </a:extLst>
          </p:cNvPr>
          <p:cNvSpPr>
            <a:spLocks noGrp="1"/>
          </p:cNvSpPr>
          <p:nvPr>
            <p:ph type="body" idx="1"/>
          </p:nvPr>
        </p:nvSpPr>
        <p:spPr>
          <a:xfrm>
            <a:off x="431886" y="1512000"/>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4">
            <a:extLst>
              <a:ext uri="{FF2B5EF4-FFF2-40B4-BE49-F238E27FC236}">
                <a16:creationId xmlns:a16="http://schemas.microsoft.com/office/drawing/2014/main" id="{D33A71EE-E94D-4F02-B8C5-DC59F4563833}"/>
              </a:ext>
            </a:extLst>
          </p:cNvPr>
          <p:cNvSpPr>
            <a:spLocks noGrp="1"/>
          </p:cNvSpPr>
          <p:nvPr>
            <p:ph type="body" sz="quarter" idx="3"/>
          </p:nvPr>
        </p:nvSpPr>
        <p:spPr>
          <a:xfrm>
            <a:off x="6299886" y="1512000"/>
            <a:ext cx="5472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3" name="Content Placeholder 5">
            <a:extLst>
              <a:ext uri="{FF2B5EF4-FFF2-40B4-BE49-F238E27FC236}">
                <a16:creationId xmlns:a16="http://schemas.microsoft.com/office/drawing/2014/main" id="{EF63D731-8A55-4A6C-A975-9B0F1F435646}"/>
              </a:ext>
            </a:extLst>
          </p:cNvPr>
          <p:cNvSpPr>
            <a:spLocks noGrp="1"/>
          </p:cNvSpPr>
          <p:nvPr>
            <p:ph sz="quarter" idx="4"/>
          </p:nvPr>
        </p:nvSpPr>
        <p:spPr>
          <a:xfrm>
            <a:off x="6299886" y="2505075"/>
            <a:ext cx="5472114"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60CBD79B-0266-4692-9562-0F7706A271D8}"/>
              </a:ext>
            </a:extLst>
          </p:cNvPr>
          <p:cNvSpPr>
            <a:spLocks noGrp="1"/>
          </p:cNvSpPr>
          <p:nvPr>
            <p:ph sz="half" idx="2"/>
          </p:nvPr>
        </p:nvSpPr>
        <p:spPr>
          <a:xfrm>
            <a:off x="431887" y="2505075"/>
            <a:ext cx="5472114"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65751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684F2FFD-7164-411A-96A5-A5211A6CAD45}"/>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735661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solidFill>
                  <a:schemeClr val="tx1">
                    <a:lumMod val="75000"/>
                    <a:lumOff val="2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ED8B3FD9-234A-4B72-9A91-D7DD23D39CDC}"/>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7" name="Title 6">
            <a:extLst>
              <a:ext uri="{FF2B5EF4-FFF2-40B4-BE49-F238E27FC236}">
                <a16:creationId xmlns:a16="http://schemas.microsoft.com/office/drawing/2014/main" id="{1FDBADDA-AF39-45A0-BBAB-A87608C0A8EB}"/>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091815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700" lvl="0" indent="-266700" algn="r"/>
            <a:r>
              <a:rPr lang="en-US" noProof="0"/>
              <a:t>Edit Master text styles</a:t>
            </a:r>
          </a:p>
        </p:txBody>
      </p:sp>
      <p:sp>
        <p:nvSpPr>
          <p:cNvPr id="15" name="Content Placeholder 2">
            <a:extLst>
              <a:ext uri="{FF2B5EF4-FFF2-40B4-BE49-F238E27FC236}">
                <a16:creationId xmlns:a16="http://schemas.microsoft.com/office/drawing/2014/main" id="{305EC740-58FD-4D74-B7D7-DA487FC5EC30}"/>
              </a:ext>
            </a:extLst>
          </p:cNvPr>
          <p:cNvSpPr>
            <a:spLocks noGrp="1"/>
          </p:cNvSpPr>
          <p:nvPr>
            <p:ph idx="1"/>
          </p:nvPr>
        </p:nvSpPr>
        <p:spPr>
          <a:xfrm>
            <a:off x="6096000" y="987425"/>
            <a:ext cx="5472000" cy="4718562"/>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12621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1" y="3263898"/>
            <a:ext cx="4840085" cy="1626013"/>
          </a:xfrm>
          <a:gradFill>
            <a:gsLst>
              <a:gs pos="31860">
                <a:schemeClr val="bg1">
                  <a:alpha val="90000"/>
                </a:schemeClr>
              </a:gs>
              <a:gs pos="0">
                <a:schemeClr val="accent1">
                  <a:lumMod val="20000"/>
                  <a:lumOff val="80000"/>
                  <a:alpha val="50000"/>
                </a:schemeClr>
              </a:gs>
              <a:gs pos="59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14" name="Text Placeholder 3">
            <a:extLst>
              <a:ext uri="{FF2B5EF4-FFF2-40B4-BE49-F238E27FC236}">
                <a16:creationId xmlns:a16="http://schemas.microsoft.com/office/drawing/2014/main" id="{8A083984-DDF1-4D26-BB0A-9EE8430AB214}"/>
              </a:ext>
            </a:extLst>
          </p:cNvPr>
          <p:cNvSpPr>
            <a:spLocks noGrp="1"/>
          </p:cNvSpPr>
          <p:nvPr>
            <p:ph type="body" sz="half" idx="2"/>
          </p:nvPr>
        </p:nvSpPr>
        <p:spPr>
          <a:xfrm>
            <a:off x="355601" y="4889910"/>
            <a:ext cx="4840085" cy="816077"/>
          </a:xfrm>
          <a:solidFill>
            <a:schemeClr val="bg1">
              <a:alpha val="80000"/>
            </a:schemeClr>
          </a:solidFill>
          <a:ln w="3175">
            <a:gradFill>
              <a:gsLst>
                <a:gs pos="0">
                  <a:schemeClr val="bg1">
                    <a:lumMod val="95000"/>
                  </a:schemeClr>
                </a:gs>
                <a:gs pos="100000">
                  <a:schemeClr val="accent1"/>
                </a:gs>
              </a:gsLst>
              <a:lin ang="0" scaled="0"/>
            </a:gradFill>
          </a:ln>
        </p:spPr>
        <p:txBody>
          <a:bodyPr vert="horz" lIns="0" tIns="144000" rIns="180000" bIns="0" rtlCol="0">
            <a:noAutofit/>
          </a:bodyPr>
          <a:lstStyle>
            <a:lvl1pPr marL="0" indent="0" algn="r">
              <a:buNone/>
              <a:defRPr lang="en-US">
                <a:solidFill>
                  <a:schemeClr val="tx1"/>
                </a:solidFill>
              </a:defRPr>
            </a:lvl1pPr>
          </a:lstStyle>
          <a:p>
            <a:pPr marL="266700" lvl="0" indent="-266700" algn="r"/>
            <a:r>
              <a:rPr lang="en-US" noProof="0"/>
              <a:t>Edit Master text styles</a:t>
            </a:r>
          </a:p>
        </p:txBody>
      </p:sp>
      <p:sp>
        <p:nvSpPr>
          <p:cNvPr id="7" name="Picture Placeholder 2">
            <a:extLst>
              <a:ext uri="{FF2B5EF4-FFF2-40B4-BE49-F238E27FC236}">
                <a16:creationId xmlns:a16="http://schemas.microsoft.com/office/drawing/2014/main" id="{E28466D9-7530-474E-BC12-1642958B7245}"/>
              </a:ext>
            </a:extLst>
          </p:cNvPr>
          <p:cNvSpPr>
            <a:spLocks noGrp="1"/>
          </p:cNvSpPr>
          <p:nvPr>
            <p:ph type="pic" idx="1"/>
          </p:nvPr>
        </p:nvSpPr>
        <p:spPr>
          <a:xfrm>
            <a:off x="6095999" y="987425"/>
            <a:ext cx="5471999" cy="47185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604193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605196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6387D291-05F0-4DD7-A728-945B6C9F2382}"/>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Title 5">
            <a:extLst>
              <a:ext uri="{FF2B5EF4-FFF2-40B4-BE49-F238E27FC236}">
                <a16:creationId xmlns:a16="http://schemas.microsoft.com/office/drawing/2014/main" id="{61A6105F-5309-4A56-AAF2-8D4A0477F00A}"/>
              </a:ext>
            </a:extLst>
          </p:cNvPr>
          <p:cNvSpPr>
            <a:spLocks noGrp="1"/>
          </p:cNvSpPr>
          <p:nvPr>
            <p:ph type="title"/>
          </p:nvPr>
        </p:nvSpPr>
        <p:spPr/>
        <p:txBody>
          <a:bodyPr/>
          <a:lstStyle/>
          <a:p>
            <a:r>
              <a:rPr lang="en-US" noProof="0"/>
              <a:t>Click to edit Master title style</a:t>
            </a:r>
          </a:p>
        </p:txBody>
      </p:sp>
      <p:sp>
        <p:nvSpPr>
          <p:cNvPr id="5" name="Text Placeholder 4">
            <a:extLst>
              <a:ext uri="{FF2B5EF4-FFF2-40B4-BE49-F238E27FC236}">
                <a16:creationId xmlns:a16="http://schemas.microsoft.com/office/drawing/2014/main" id="{55F7A73E-4A54-4742-8586-DD6DAA3BC61C}"/>
              </a:ext>
            </a:extLst>
          </p:cNvPr>
          <p:cNvSpPr>
            <a:spLocks noGrp="1"/>
          </p:cNvSpPr>
          <p:nvPr>
            <p:ph type="body" sz="quarter" idx="34"/>
          </p:nvPr>
        </p:nvSpPr>
        <p:spPr>
          <a:xfrm>
            <a:off x="1313656" y="1955257"/>
            <a:ext cx="9564688" cy="2947486"/>
          </a:xfrm>
        </p:spPr>
        <p:txBody>
          <a:bodyPr anchor="ctr"/>
          <a:lstStyle>
            <a:lvl1pPr marL="0" indent="0" algn="ctr">
              <a:buNone/>
              <a:defRPr sz="6000"/>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406933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7D80-1799-C1F3-5D9D-CB7D7377B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2FBD39-AB35-E0DF-402F-611B43668D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2DE90F-A837-864B-BC41-7346ECB727BA}"/>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5" name="Footer Placeholder 4">
            <a:extLst>
              <a:ext uri="{FF2B5EF4-FFF2-40B4-BE49-F238E27FC236}">
                <a16:creationId xmlns:a16="http://schemas.microsoft.com/office/drawing/2014/main" id="{DC718F0B-4E44-4106-F524-A93E3F742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53A3C-44DB-D367-7EA1-0FA1F6983AF0}"/>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3727581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Placeholder 21"/>
          <p:cNvSpPr>
            <a:spLocks noGrp="1"/>
          </p:cNvSpPr>
          <p:nvPr>
            <p:ph type="title"/>
          </p:nvPr>
        </p:nvSpPr>
        <p:spPr>
          <a:xfrm>
            <a:off x="622300" y="1258888"/>
            <a:ext cx="10972800" cy="1143000"/>
          </a:xfrm>
          <a:prstGeom prst="rect">
            <a:avLst/>
          </a:prstGeom>
          <a:noFill/>
        </p:spPr>
        <p:txBody>
          <a:bodyPr rtlCol="0">
            <a:normAutofit/>
          </a:bodyPr>
          <a:lstStyle/>
          <a:p>
            <a:r>
              <a:rPr lang="en-US"/>
              <a:t>Click to edit Master title style</a:t>
            </a:r>
          </a:p>
        </p:txBody>
      </p:sp>
      <p:sp>
        <p:nvSpPr>
          <p:cNvPr id="3" name="Text Placeholder 22"/>
          <p:cNvSpPr>
            <a:spLocks noGrp="1"/>
          </p:cNvSpPr>
          <p:nvPr>
            <p:ph idx="1"/>
          </p:nvPr>
        </p:nvSpPr>
        <p:spPr>
          <a:xfrm>
            <a:off x="609600" y="2610198"/>
            <a:ext cx="10972800" cy="3338167"/>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678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12/17/2025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 AMEE 2020 MasterClass  Hidden Curriculum </a:t>
            </a: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31515571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smtClean="0"/>
              <a:t>12/17/2025</a:t>
            </a:fld>
            <a:endParaRPr lang="en-US"/>
          </a:p>
        </p:txBody>
      </p:sp>
      <p:sp>
        <p:nvSpPr>
          <p:cNvPr id="5" name="Footer Placeholder 4"/>
          <p:cNvSpPr>
            <a:spLocks noGrp="1"/>
          </p:cNvSpPr>
          <p:nvPr>
            <p:ph type="ftr" sz="quarter" idx="11"/>
          </p:nvPr>
        </p:nvSpPr>
        <p:spPr/>
        <p:txBody>
          <a:bodyPr/>
          <a:lstStyle/>
          <a:p>
            <a:r>
              <a:rPr lang="en-US"/>
              <a:t> AMEE 2020 MasterClass  Hidden Curriculum </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7282030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12/17/2025</a:t>
            </a:fld>
            <a:endParaRPr lang="en-US"/>
          </a:p>
        </p:txBody>
      </p:sp>
      <p:sp>
        <p:nvSpPr>
          <p:cNvPr id="5" name="Footer Placeholder 4"/>
          <p:cNvSpPr>
            <a:spLocks noGrp="1"/>
          </p:cNvSpPr>
          <p:nvPr>
            <p:ph type="ftr" sz="quarter" idx="11"/>
          </p:nvPr>
        </p:nvSpPr>
        <p:spPr/>
        <p:txBody>
          <a:bodyPr/>
          <a:lstStyle/>
          <a:p>
            <a:r>
              <a:rPr lang="en-US"/>
              <a:t> AMEE 2020 MasterClass  Hidden Curriculum </a:t>
            </a: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22761943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smtClean="0"/>
              <a:t>12/17/2025</a:t>
            </a:fld>
            <a:endParaRPr lang="en-US"/>
          </a:p>
        </p:txBody>
      </p:sp>
      <p:sp>
        <p:nvSpPr>
          <p:cNvPr id="6" name="Footer Placeholder 5"/>
          <p:cNvSpPr>
            <a:spLocks noGrp="1"/>
          </p:cNvSpPr>
          <p:nvPr>
            <p:ph type="ftr" sz="quarter" idx="11"/>
          </p:nvPr>
        </p:nvSpPr>
        <p:spPr/>
        <p:txBody>
          <a:bodyPr/>
          <a:lstStyle/>
          <a:p>
            <a:r>
              <a:rPr lang="en-US"/>
              <a:t> AMEE 2020 MasterClass  Hidden Curriculum </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06231999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smtClean="0"/>
              <a:t>12/17/2025</a:t>
            </a:fld>
            <a:endParaRPr lang="en-US"/>
          </a:p>
        </p:txBody>
      </p:sp>
      <p:sp>
        <p:nvSpPr>
          <p:cNvPr id="8" name="Footer Placeholder 7"/>
          <p:cNvSpPr>
            <a:spLocks noGrp="1"/>
          </p:cNvSpPr>
          <p:nvPr>
            <p:ph type="ftr" sz="quarter" idx="11"/>
          </p:nvPr>
        </p:nvSpPr>
        <p:spPr/>
        <p:txBody>
          <a:bodyPr/>
          <a:lstStyle/>
          <a:p>
            <a:r>
              <a:rPr lang="en-US"/>
              <a:t> AMEE 2020 MasterClass  Hidden Curriculum </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59201506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smtClean="0"/>
              <a:t>12/17/2025</a:t>
            </a:fld>
            <a:endParaRPr lang="en-US"/>
          </a:p>
        </p:txBody>
      </p:sp>
      <p:sp>
        <p:nvSpPr>
          <p:cNvPr id="4" name="Footer Placeholder 3"/>
          <p:cNvSpPr>
            <a:spLocks noGrp="1"/>
          </p:cNvSpPr>
          <p:nvPr>
            <p:ph type="ftr" sz="quarter" idx="11"/>
          </p:nvPr>
        </p:nvSpPr>
        <p:spPr/>
        <p:txBody>
          <a:bodyPr/>
          <a:lstStyle/>
          <a:p>
            <a:r>
              <a:rPr lang="en-US"/>
              <a:t> AMEE 2020 MasterClass  Hidden Curriculum </a:t>
            </a:r>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89445268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12/17/2025</a:t>
            </a:fld>
            <a:endParaRPr lang="en-US"/>
          </a:p>
        </p:txBody>
      </p:sp>
      <p:sp>
        <p:nvSpPr>
          <p:cNvPr id="3" name="Footer Placeholder 2"/>
          <p:cNvSpPr>
            <a:spLocks noGrp="1"/>
          </p:cNvSpPr>
          <p:nvPr>
            <p:ph type="ftr" sz="quarter" idx="11"/>
          </p:nvPr>
        </p:nvSpPr>
        <p:spPr/>
        <p:txBody>
          <a:bodyPr/>
          <a:lstStyle/>
          <a:p>
            <a:r>
              <a:rPr lang="en-US"/>
              <a:t> AMEE 2020 MasterClass  Hidden Curriculum </a:t>
            </a:r>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2839496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t>12/17/2025</a:t>
            </a:fld>
            <a:endParaRPr lang="en-US"/>
          </a:p>
        </p:txBody>
      </p:sp>
      <p:sp>
        <p:nvSpPr>
          <p:cNvPr id="6" name="Footer Placeholder 5"/>
          <p:cNvSpPr>
            <a:spLocks noGrp="1"/>
          </p:cNvSpPr>
          <p:nvPr>
            <p:ph type="ftr" sz="quarter" idx="11"/>
          </p:nvPr>
        </p:nvSpPr>
        <p:spPr/>
        <p:txBody>
          <a:bodyPr/>
          <a:lstStyle/>
          <a:p>
            <a:r>
              <a:rPr lang="en-US"/>
              <a:t> AMEE 2020 MasterClass  Hidden Curriculum </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764922782"/>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smtClean="0"/>
              <a:pPr/>
              <a:t>12/17/2025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 AMEE 2020 MasterClass  Hidden Curriculum </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73666372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9779-596B-4E17-6A98-A6DB64C47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ECAA5C-A9F3-49AD-37B8-1EAD0F473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4E68E9-1A52-67DF-13FC-3A73E84DD0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76282-0084-34B9-BC91-C13C62F3F36C}"/>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6" name="Footer Placeholder 5">
            <a:extLst>
              <a:ext uri="{FF2B5EF4-FFF2-40B4-BE49-F238E27FC236}">
                <a16:creationId xmlns:a16="http://schemas.microsoft.com/office/drawing/2014/main" id="{CB516377-4CDD-81ED-C654-838E2B558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56C82-D0C1-86CB-243B-A293B8853F38}"/>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368018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FigureOut">
              <a:rPr lang="en-US" smtClean="0"/>
              <a:t>12/17/2025</a:t>
            </a:fld>
            <a:endParaRPr lang="en-US"/>
          </a:p>
        </p:txBody>
      </p:sp>
      <p:sp>
        <p:nvSpPr>
          <p:cNvPr id="5" name="Footer Placeholder 4"/>
          <p:cNvSpPr>
            <a:spLocks noGrp="1"/>
          </p:cNvSpPr>
          <p:nvPr>
            <p:ph type="ftr" sz="quarter" idx="11"/>
          </p:nvPr>
        </p:nvSpPr>
        <p:spPr/>
        <p:txBody>
          <a:bodyPr/>
          <a:lstStyle/>
          <a:p>
            <a:r>
              <a:rPr lang="en-US"/>
              <a:t> AMEE 2020 MasterClass  Hidden Curriculum </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661947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FigureOut">
              <a:rPr lang="en-US" smtClean="0"/>
              <a:t>12/17/2025</a:t>
            </a:fld>
            <a:endParaRPr lang="en-US"/>
          </a:p>
        </p:txBody>
      </p:sp>
      <p:sp>
        <p:nvSpPr>
          <p:cNvPr id="5" name="Footer Placeholder 4"/>
          <p:cNvSpPr>
            <a:spLocks noGrp="1"/>
          </p:cNvSpPr>
          <p:nvPr>
            <p:ph type="ftr" sz="quarter" idx="11"/>
          </p:nvPr>
        </p:nvSpPr>
        <p:spPr/>
        <p:txBody>
          <a:bodyPr/>
          <a:lstStyle/>
          <a:p>
            <a:r>
              <a:rPr lang="en-US"/>
              <a:t> AMEE 2020 MasterClass  Hidden Curriculum </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753982532"/>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1" y="427984"/>
            <a:ext cx="9144000" cy="451249"/>
          </a:xfrm>
          <a:prstGeom prst="rect">
            <a:avLst/>
          </a:prstGeom>
        </p:spPr>
        <p:txBody>
          <a:bodyPr anchor="b">
            <a:noAutofit/>
          </a:bodyPr>
          <a:lstStyle>
            <a:lvl1pPr algn="l">
              <a:defRPr sz="2100" b="0" i="0">
                <a:solidFill>
                  <a:schemeClr val="bg1"/>
                </a:solidFill>
                <a:latin typeface="Arial" panose="020B0604020202020204" pitchFamily="34" charset="0"/>
                <a:cs typeface="Arial" panose="020B0604020202020204" pitchFamily="34" charset="0"/>
              </a:defRPr>
            </a:lvl1pPr>
          </a:lstStyle>
          <a:p>
            <a:r>
              <a:rPr lang="en-US"/>
              <a:t>Topic Title About This Length </a:t>
            </a:r>
          </a:p>
        </p:txBody>
      </p:sp>
      <p:sp>
        <p:nvSpPr>
          <p:cNvPr id="7" name="Content Placeholder 2">
            <a:extLst>
              <a:ext uri="{FF2B5EF4-FFF2-40B4-BE49-F238E27FC236}">
                <a16:creationId xmlns:a16="http://schemas.microsoft.com/office/drawing/2014/main" id="{C6266839-3768-1640-AAC7-EC1829D980FB}"/>
              </a:ext>
            </a:extLst>
          </p:cNvPr>
          <p:cNvSpPr>
            <a:spLocks noGrp="1"/>
          </p:cNvSpPr>
          <p:nvPr>
            <p:ph idx="1" hasCustomPrompt="1"/>
          </p:nvPr>
        </p:nvSpPr>
        <p:spPr>
          <a:xfrm>
            <a:off x="1396231" y="1428816"/>
            <a:ext cx="9972224" cy="4459479"/>
          </a:xfrm>
          <a:prstGeom prst="rect">
            <a:avLst/>
          </a:prstGeom>
        </p:spPr>
        <p:txBody>
          <a:bodyPr>
            <a:normAutofit/>
          </a:bodyPr>
          <a:lstStyle>
            <a:lvl1pPr marL="257175" indent="-257175">
              <a:buSzPct val="85000"/>
              <a:buFont typeface="Wingdings" panose="05000000000000000000" pitchFamily="2" charset="2"/>
              <a:buChar char="§"/>
              <a:defRPr sz="1500" b="0" i="0">
                <a:solidFill>
                  <a:schemeClr val="accent6"/>
                </a:solidFill>
                <a:latin typeface="Arial" panose="020B0604020202020204" pitchFamily="34" charset="0"/>
                <a:cs typeface="Arial" panose="020B0604020202020204" pitchFamily="34" charset="0"/>
              </a:defRPr>
            </a:lvl1pPr>
            <a:lvl2pPr marL="514350" marR="0" indent="-171450" algn="l" defTabSz="685800" rtl="0" eaLnBrk="1" fontAlgn="auto" latinLnBrk="0" hangingPunct="1">
              <a:lnSpc>
                <a:spcPct val="90000"/>
              </a:lnSpc>
              <a:spcBef>
                <a:spcPts val="375"/>
              </a:spcBef>
              <a:spcAft>
                <a:spcPts val="0"/>
              </a:spcAft>
              <a:buClrTx/>
              <a:buSzPct val="85000"/>
              <a:buFont typeface="Proxima Nova Light" panose="02000506030000020004" pitchFamily="2" charset="0"/>
              <a:buChar char="–"/>
              <a:tabLst/>
              <a:defRPr sz="1500" b="0" i="0">
                <a:solidFill>
                  <a:schemeClr val="accent6"/>
                </a:solidFill>
                <a:latin typeface="Arial" panose="020B0604020202020204" pitchFamily="34" charset="0"/>
                <a:cs typeface="Arial" panose="020B0604020202020204" pitchFamily="34" charset="0"/>
              </a:defRPr>
            </a:lvl2pPr>
            <a:lvl3pPr marL="685800" indent="0">
              <a:buNone/>
              <a:defRPr b="0" i="0">
                <a:solidFill>
                  <a:srgbClr val="150221"/>
                </a:solidFill>
                <a:latin typeface="Proxima Nova A Thin" panose="02000506030000020004" pitchFamily="2" charset="0"/>
              </a:defRPr>
            </a:lvl3pPr>
            <a:lvl4pPr>
              <a:defRPr b="0" i="0">
                <a:solidFill>
                  <a:srgbClr val="150221"/>
                </a:solidFill>
                <a:latin typeface="Gibson Light" panose="02000000000000000000" pitchFamily="2" charset="77"/>
              </a:defRPr>
            </a:lvl4pPr>
            <a:lvl5pPr>
              <a:defRPr b="0" i="0">
                <a:solidFill>
                  <a:srgbClr val="150221"/>
                </a:solidFill>
                <a:latin typeface="Gibson Light" panose="02000000000000000000" pitchFamily="2" charset="77"/>
              </a:defRPr>
            </a:lvl5pPr>
          </a:lstStyle>
          <a:p>
            <a:pPr lvl="0"/>
            <a:r>
              <a:rPr lang="en-US"/>
              <a:t>Introduction to  a series of bullets points to make important points about the program or to a series of bullets points to make important points about the program or whatever you feel is important to say here.</a:t>
            </a:r>
          </a:p>
          <a:p>
            <a:pPr lvl="1"/>
            <a:r>
              <a:rPr lang="en-US"/>
              <a:t>Text is here</a:t>
            </a:r>
            <a:br>
              <a:rPr lang="en-US"/>
            </a:br>
            <a:endParaRPr lang="en-US"/>
          </a:p>
          <a:p>
            <a:pPr lvl="0"/>
            <a:r>
              <a:rPr lang="en-US"/>
              <a:t>Introduction to  a series of bullets points to make important points about the program or to a series of bullets points to make important points about the program or whatever you feel is important to say here.</a:t>
            </a:r>
          </a:p>
          <a:p>
            <a:pPr lvl="1"/>
            <a:r>
              <a:rPr lang="en-US"/>
              <a:t>Text is here</a:t>
            </a:r>
            <a:br>
              <a:rPr lang="en-US"/>
            </a:br>
            <a:endParaRPr lang="en-US"/>
          </a:p>
          <a:p>
            <a:pPr lvl="0"/>
            <a:r>
              <a:rPr lang="en-US"/>
              <a:t>Introduction to  a series of bullets points to make important points about the program or to a series of bullets points to make important points about the program or whatever you feel is important to say here.</a:t>
            </a:r>
          </a:p>
        </p:txBody>
      </p:sp>
    </p:spTree>
    <p:extLst>
      <p:ext uri="{BB962C8B-B14F-4D97-AF65-F5344CB8AC3E}">
        <p14:creationId xmlns:p14="http://schemas.microsoft.com/office/powerpoint/2010/main" val="3292855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767-B091-E5F0-6F06-CE65360495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27D4D-C2E4-6FEE-E81C-0E2E79A21F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C62669-8E00-AC67-D79A-7C0436ABA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BBCF4B-C4D5-DD73-E4B1-2D0C2116E6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4C7249-39BE-A4FD-E45F-EB34B99E5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F8CFB4-4F85-13E0-834A-8F2F50289D36}"/>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8" name="Footer Placeholder 7">
            <a:extLst>
              <a:ext uri="{FF2B5EF4-FFF2-40B4-BE49-F238E27FC236}">
                <a16:creationId xmlns:a16="http://schemas.microsoft.com/office/drawing/2014/main" id="{26C9D113-3423-F195-CECE-8F647B6E60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9C0E0A-4518-E819-24DC-B2BC2061F52C}"/>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316208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8B8C-5398-7BD2-3715-E00184D4D4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515EB5-DF7A-567E-4C1B-FE5F14F1396B}"/>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4" name="Footer Placeholder 3">
            <a:extLst>
              <a:ext uri="{FF2B5EF4-FFF2-40B4-BE49-F238E27FC236}">
                <a16:creationId xmlns:a16="http://schemas.microsoft.com/office/drawing/2014/main" id="{2DF1A4F9-6E66-78F9-010F-236B09E9B7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B51BFB-0C4D-391A-067D-4304B59EAB84}"/>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383676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196D8-8CFB-A811-FF55-EA3CB1E16D60}"/>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3" name="Footer Placeholder 2">
            <a:extLst>
              <a:ext uri="{FF2B5EF4-FFF2-40B4-BE49-F238E27FC236}">
                <a16:creationId xmlns:a16="http://schemas.microsoft.com/office/drawing/2014/main" id="{742F1D5D-CA3A-94AE-F2E2-8873EEAB56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F6AA92-A520-61A3-F668-EEFA53FD6077}"/>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237386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CF20-1DB0-862B-B7D1-E546B8A1B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09F95C-6902-15EE-9A22-43553D4835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46D8A9-8A9B-CCF9-5DA2-B9AB4E62D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F8EA9-627B-56D6-F2E0-319DDB9B5119}"/>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6" name="Footer Placeholder 5">
            <a:extLst>
              <a:ext uri="{FF2B5EF4-FFF2-40B4-BE49-F238E27FC236}">
                <a16:creationId xmlns:a16="http://schemas.microsoft.com/office/drawing/2014/main" id="{62349619-BA5E-1881-1A6C-511759562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7C7DF1-9A1E-6057-3839-5F37D9ED741B}"/>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14855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2329-1ACA-4DAF-5D25-83254B9A3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67DBD6-2817-636C-4748-6942B8A04C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475FF9-03F1-D1FF-EE8F-6B55FE1DC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19AAC0-09DF-6019-00BA-2A0A67B61F99}"/>
              </a:ext>
            </a:extLst>
          </p:cNvPr>
          <p:cNvSpPr>
            <a:spLocks noGrp="1"/>
          </p:cNvSpPr>
          <p:nvPr>
            <p:ph type="dt" sz="half" idx="10"/>
          </p:nvPr>
        </p:nvSpPr>
        <p:spPr/>
        <p:txBody>
          <a:bodyPr/>
          <a:lstStyle/>
          <a:p>
            <a:fld id="{1571D0B5-BF39-4027-A81B-BEC60EBB3E3C}" type="datetimeFigureOut">
              <a:rPr lang="en-US" smtClean="0"/>
              <a:t>12/17/2025</a:t>
            </a:fld>
            <a:endParaRPr lang="en-US"/>
          </a:p>
        </p:txBody>
      </p:sp>
      <p:sp>
        <p:nvSpPr>
          <p:cNvPr id="6" name="Footer Placeholder 5">
            <a:extLst>
              <a:ext uri="{FF2B5EF4-FFF2-40B4-BE49-F238E27FC236}">
                <a16:creationId xmlns:a16="http://schemas.microsoft.com/office/drawing/2014/main" id="{00E643A5-4E64-474F-486D-39B0B3DA95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49EBC-085C-A0C0-D2D7-052B035C77B9}"/>
              </a:ext>
            </a:extLst>
          </p:cNvPr>
          <p:cNvSpPr>
            <a:spLocks noGrp="1"/>
          </p:cNvSpPr>
          <p:nvPr>
            <p:ph type="sldNum" sz="quarter" idx="12"/>
          </p:nvPr>
        </p:nvSpPr>
        <p:spPr/>
        <p:txBody>
          <a:bodyPr/>
          <a:lstStyle/>
          <a:p>
            <a:fld id="{CC000084-569F-4D16-814B-4112AA6748EC}" type="slidenum">
              <a:rPr lang="en-US" smtClean="0"/>
              <a:t>‹#›</a:t>
            </a:fld>
            <a:endParaRPr lang="en-US"/>
          </a:p>
        </p:txBody>
      </p:sp>
    </p:spTree>
    <p:extLst>
      <p:ext uri="{BB962C8B-B14F-4D97-AF65-F5344CB8AC3E}">
        <p14:creationId xmlns:p14="http://schemas.microsoft.com/office/powerpoint/2010/main" val="138804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73D24-BC13-1EE7-2960-E787456EE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22948B-533D-8766-7B89-D5E172DC5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F4746-53D7-B734-4B6B-E3D2AE1D8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71D0B5-BF39-4027-A81B-BEC60EBB3E3C}" type="datetimeFigureOut">
              <a:rPr lang="en-US" smtClean="0"/>
              <a:t>12/17/2025</a:t>
            </a:fld>
            <a:endParaRPr lang="en-US"/>
          </a:p>
        </p:txBody>
      </p:sp>
      <p:sp>
        <p:nvSpPr>
          <p:cNvPr id="5" name="Footer Placeholder 4">
            <a:extLst>
              <a:ext uri="{FF2B5EF4-FFF2-40B4-BE49-F238E27FC236}">
                <a16:creationId xmlns:a16="http://schemas.microsoft.com/office/drawing/2014/main" id="{F59B1DBB-24AB-153A-ADA6-88D14110D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723A92-F7ED-1F1E-404B-8396D812D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00084-569F-4D16-814B-4112AA6748EC}" type="slidenum">
              <a:rPr lang="en-US" smtClean="0"/>
              <a:t>‹#›</a:t>
            </a:fld>
            <a:endParaRPr lang="en-US"/>
          </a:p>
        </p:txBody>
      </p:sp>
    </p:spTree>
    <p:extLst>
      <p:ext uri="{BB962C8B-B14F-4D97-AF65-F5344CB8AC3E}">
        <p14:creationId xmlns:p14="http://schemas.microsoft.com/office/powerpoint/2010/main" val="38211069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3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smtClean="0"/>
              <a:pPr/>
              <a:t>12/17/2025</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 AMEE 2020 MasterClass  Hidden Curriculum </a:t>
            </a: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0013646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https://creativecommons.org/licenses/by-nc-nd/3.0/" TargetMode="External"/><Relationship Id="rId5" Type="http://schemas.openxmlformats.org/officeDocument/2006/relationships/hyperlink" Target="https://ufl.pb.unizin.org/integratingveterinarymedicinewithsheltersystems/chapter/social-justice-diversity-equity-and-inclusion-in-animal-shelters/"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s://creativecommons.org/licenses/by/3.0/" TargetMode="External"/><Relationship Id="rId5" Type="http://schemas.openxmlformats.org/officeDocument/2006/relationships/hyperlink" Target="https://guides.lib.ku.edu/socialjustice/home" TargetMode="Externa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hyperlink" Target="https://creativecommons.org/licenses/by-nc-nd/3.0/" TargetMode="External"/><Relationship Id="rId5" Type="http://schemas.openxmlformats.org/officeDocument/2006/relationships/hyperlink" Target="https://www.geeky-guide.com/2013/09/technicolor-musings-are-we-over.html" TargetMode="Externa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8.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9.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2.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pubmed.ncbi.nlm.nih.gov/18332383/" TargetMode="Externa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8.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9.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hyperlink" Target="https://creativecommons.org/licenses/by-nc/3.0/" TargetMode="External"/><Relationship Id="rId5" Type="http://schemas.openxmlformats.org/officeDocument/2006/relationships/hyperlink" Target="https://www.pngall.com/welcome-word-png/download/35988"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tags" Target="../tags/tag30.xml"/><Relationship Id="rId6" Type="http://schemas.openxmlformats.org/officeDocument/2006/relationships/image" Target="../media/image18.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s://creativecommons.org/licenses/by/3.0/" TargetMode="External"/><Relationship Id="rId5" Type="http://schemas.openxmlformats.org/officeDocument/2006/relationships/hyperlink" Target="https://courses.lumenlearning.com/intropsych/chapter/why-is-research-important/" TargetMode="Externa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1.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hyperlink" Target="https://creativecommons.org/licenses/by-nc-sa/3.0/" TargetMode="External"/><Relationship Id="rId5" Type="http://schemas.openxmlformats.org/officeDocument/2006/relationships/hyperlink" Target="https://technofaq.org/posts/2020/08/tips-for-developing-effective-healthcare-teams/" TargetMode="Externa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46.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hyperlink" Target="https://creativecommons.org/licenses/by/3.0/" TargetMode="External"/><Relationship Id="rId5" Type="http://schemas.openxmlformats.org/officeDocument/2006/relationships/hyperlink" Target="https://www.niskanencenter.org/future-liberalism-politicization-everything/" TargetMode="Externa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32.jpe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55.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3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png"/><Relationship Id="rId4" Type="http://schemas.microsoft.com/office/2011/relationships/webextension" Target="../webextensions/webextension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hyperlink" Target="https://creativecommons.org/licenses/by-nc-nd/3.0/" TargetMode="External"/><Relationship Id="rId5" Type="http://schemas.openxmlformats.org/officeDocument/2006/relationships/hyperlink" Target="https://ufl.pb.unizin.org/integratingveterinarymedicinewithsheltersystems/chapter/social-justice-diversity-equity-and-inclusion-in-animal-shelters/" TargetMode="External"/><Relationship Id="rId4" Type="http://schemas.openxmlformats.org/officeDocument/2006/relationships/image" Target="../media/image9.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3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3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hyperlink" Target="https://creativecommons.org/licenses/by-nc-sa/3.0/" TargetMode="External"/><Relationship Id="rId5" Type="http://schemas.openxmlformats.org/officeDocument/2006/relationships/hyperlink" Target="https://www.iybssd2022.org/en/the-gender-gap-in-science-how-to-measure-it-how-to-reduce-it-2-9/" TargetMode="External"/><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50.png"/><Relationship Id="rId5" Type="http://schemas.openxmlformats.org/officeDocument/2006/relationships/customXml" Target="../ink/ink1.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7.jpeg"/><Relationship Id="rId4" Type="http://schemas.openxmlformats.org/officeDocument/2006/relationships/hyperlink" Target="https://www.undp.org/press-releases/almost-90-menwomen-globally-are-biased-against-women" TargetMode="Externa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49.png"/><Relationship Id="rId4" Type="http://schemas.microsoft.com/office/2011/relationships/webextension" Target="../webextensions/webextension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50.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ut-out symbol of transgender">
            <a:extLst>
              <a:ext uri="{FF2B5EF4-FFF2-40B4-BE49-F238E27FC236}">
                <a16:creationId xmlns:a16="http://schemas.microsoft.com/office/drawing/2014/main" id="{2E751206-F50A-371B-5427-F833742AA99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10161" r="1" b="5327"/>
          <a:stretch/>
        </p:blipFill>
        <p:spPr>
          <a:xfrm>
            <a:off x="-3447" y="-1"/>
            <a:ext cx="12195447" cy="6879745"/>
          </a:xfrm>
          <a:prstGeom prst="rect">
            <a:avLst/>
          </a:prstGeom>
        </p:spPr>
      </p:pic>
      <p:sp>
        <p:nvSpPr>
          <p:cNvPr id="2" name="Title 1">
            <a:extLst>
              <a:ext uri="{FF2B5EF4-FFF2-40B4-BE49-F238E27FC236}">
                <a16:creationId xmlns:a16="http://schemas.microsoft.com/office/drawing/2014/main" id="{28FAAE49-970E-4C26-481A-C2623A61662B}"/>
              </a:ext>
            </a:extLst>
          </p:cNvPr>
          <p:cNvSpPr>
            <a:spLocks noGrp="1"/>
          </p:cNvSpPr>
          <p:nvPr>
            <p:ph type="ctrTitle"/>
          </p:nvPr>
        </p:nvSpPr>
        <p:spPr>
          <a:xfrm>
            <a:off x="859028" y="4121944"/>
            <a:ext cx="7927785" cy="1620665"/>
          </a:xfrm>
        </p:spPr>
        <p:txBody>
          <a:bodyPr>
            <a:normAutofit/>
          </a:bodyPr>
          <a:lstStyle/>
          <a:p>
            <a:pPr algn="l"/>
            <a:r>
              <a:rPr lang="en-US" sz="4000" b="1">
                <a:solidFill>
                  <a:srgbClr val="FFFFFF"/>
                </a:solidFill>
              </a:rPr>
              <a:t>Gender Bias in Health</a:t>
            </a:r>
          </a:p>
        </p:txBody>
      </p:sp>
      <p:sp>
        <p:nvSpPr>
          <p:cNvPr id="3" name="Subtitle 2">
            <a:extLst>
              <a:ext uri="{FF2B5EF4-FFF2-40B4-BE49-F238E27FC236}">
                <a16:creationId xmlns:a16="http://schemas.microsoft.com/office/drawing/2014/main" id="{69D8A670-8908-1156-5CDA-B6769B8C3C24}"/>
              </a:ext>
            </a:extLst>
          </p:cNvPr>
          <p:cNvSpPr>
            <a:spLocks noGrp="1"/>
          </p:cNvSpPr>
          <p:nvPr>
            <p:ph type="subTitle" idx="1"/>
          </p:nvPr>
        </p:nvSpPr>
        <p:spPr>
          <a:xfrm>
            <a:off x="859028" y="5737867"/>
            <a:ext cx="7942381" cy="618479"/>
          </a:xfrm>
        </p:spPr>
        <p:txBody>
          <a:bodyPr>
            <a:normAutofit/>
          </a:bodyPr>
          <a:lstStyle/>
          <a:p>
            <a:pPr algn="l"/>
            <a:r>
              <a:rPr lang="en-US" sz="2000">
                <a:solidFill>
                  <a:srgbClr val="FFFFFF"/>
                </a:solidFill>
              </a:rPr>
              <a:t>Affecting patients and providers</a:t>
            </a:r>
          </a:p>
        </p:txBody>
      </p:sp>
    </p:spTree>
    <p:extLst>
      <p:ext uri="{BB962C8B-B14F-4D97-AF65-F5344CB8AC3E}">
        <p14:creationId xmlns:p14="http://schemas.microsoft.com/office/powerpoint/2010/main" val="321578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5510DE5-7899-AC23-FC2C-8BE8C29C659B}"/>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marL="0" indent="0" algn="ctr"/>
            <a:r>
              <a:rPr lang="en-US" sz="2300" kern="1200">
                <a:solidFill>
                  <a:schemeClr val="tx1"/>
                </a:solidFill>
                <a:latin typeface="+mj-lt"/>
                <a:ea typeface="+mj-ea"/>
                <a:cs typeface="+mj-cs"/>
              </a:rPr>
              <a:t>“I was told I knew too much, that I was working too hard, that I was stressed out, that I was anxious,” said Ilene </a:t>
            </a:r>
            <a:r>
              <a:rPr lang="en-US" sz="2300" kern="1200" err="1">
                <a:solidFill>
                  <a:schemeClr val="tx1"/>
                </a:solidFill>
                <a:latin typeface="+mj-lt"/>
                <a:ea typeface="+mj-ea"/>
                <a:cs typeface="+mj-cs"/>
              </a:rPr>
              <a:t>Ruhoy</a:t>
            </a:r>
            <a:r>
              <a:rPr lang="en-US" sz="2300" kern="1200">
                <a:solidFill>
                  <a:schemeClr val="tx1"/>
                </a:solidFill>
                <a:latin typeface="+mj-lt"/>
                <a:ea typeface="+mj-ea"/>
                <a:cs typeface="+mj-cs"/>
              </a:rPr>
              <a:t>, a 53-year-old neurologist from Seattle, who had head pain and pounding in her ears.</a:t>
            </a:r>
            <a:br>
              <a:rPr lang="en-US" sz="2300" kern="1200">
                <a:solidFill>
                  <a:schemeClr val="tx1"/>
                </a:solidFill>
                <a:latin typeface="+mj-lt"/>
                <a:ea typeface="+mj-ea"/>
                <a:cs typeface="+mj-cs"/>
              </a:rPr>
            </a:br>
            <a:br>
              <a:rPr lang="en-US" sz="2300" kern="1200">
                <a:solidFill>
                  <a:schemeClr val="tx1"/>
                </a:solidFill>
                <a:latin typeface="+mj-lt"/>
                <a:ea typeface="+mj-ea"/>
                <a:cs typeface="+mj-cs"/>
              </a:rPr>
            </a:br>
            <a:r>
              <a:rPr lang="en-US" sz="2300" kern="1200">
                <a:solidFill>
                  <a:schemeClr val="tx1"/>
                </a:solidFill>
                <a:latin typeface="+mj-lt"/>
                <a:ea typeface="+mj-ea"/>
                <a:cs typeface="+mj-cs"/>
              </a:rPr>
              <a:t>Despite having a medical degree, </a:t>
            </a:r>
            <a:r>
              <a:rPr lang="en-US" sz="2300" kern="1200" err="1">
                <a:solidFill>
                  <a:schemeClr val="tx1"/>
                </a:solidFill>
                <a:latin typeface="+mj-lt"/>
                <a:ea typeface="+mj-ea"/>
                <a:cs typeface="+mj-cs"/>
              </a:rPr>
              <a:t>Ruhoy</a:t>
            </a:r>
            <a:r>
              <a:rPr lang="en-US" sz="2300" kern="1200">
                <a:solidFill>
                  <a:schemeClr val="tx1"/>
                </a:solidFill>
                <a:latin typeface="+mj-lt"/>
                <a:ea typeface="+mj-ea"/>
                <a:cs typeface="+mj-cs"/>
              </a:rPr>
              <a:t> said she struggled to get doctors to order a brain scan. By the time she got it in 2015, a tennis ball-sized tumor was pushing her brain to one side. She needed surgery, but first, she rushed home, hugged her 11-year-old daughter and wrote her a letter to tell her goodbye”</a:t>
            </a:r>
            <a:br>
              <a:rPr lang="en-US" sz="2300" kern="1200">
                <a:solidFill>
                  <a:schemeClr val="tx1"/>
                </a:solidFill>
                <a:latin typeface="+mj-lt"/>
                <a:ea typeface="+mj-ea"/>
                <a:cs typeface="+mj-cs"/>
              </a:rPr>
            </a:br>
            <a:endParaRPr lang="en-US" sz="2300" kern="1200">
              <a:solidFill>
                <a:schemeClr val="tx1"/>
              </a:solidFill>
              <a:latin typeface="+mj-lt"/>
              <a:ea typeface="+mj-ea"/>
              <a:cs typeface="+mj-cs"/>
            </a:endParaRPr>
          </a:p>
        </p:txBody>
      </p:sp>
      <p:cxnSp>
        <p:nvCxnSpPr>
          <p:cNvPr id="17" name="Straight Connector 16">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480716-938B-168F-B427-0A5F344B9F01}"/>
              </a:ext>
            </a:extLst>
          </p:cNvPr>
          <p:cNvSpPr txBox="1"/>
          <p:nvPr/>
        </p:nvSpPr>
        <p:spPr>
          <a:xfrm>
            <a:off x="1304693" y="5528886"/>
            <a:ext cx="10394795" cy="646331"/>
          </a:xfrm>
          <a:prstGeom prst="rect">
            <a:avLst/>
          </a:prstGeom>
          <a:noFill/>
        </p:spPr>
        <p:txBody>
          <a:bodyPr wrap="square" rtlCol="0">
            <a:spAutoFit/>
          </a:bodyPr>
          <a:lstStyle/>
          <a:p>
            <a:r>
              <a:rPr lang="en-US"/>
              <a:t>Bever, 2024. From Heart disease to IUDs” How doctors dismiss women’s pain. https://www.washingtonpost.com/wellness/interactive/2022/women-pain-gender-bias-doctors/</a:t>
            </a:r>
          </a:p>
        </p:txBody>
      </p:sp>
    </p:spTree>
    <p:custDataLst>
      <p:tags r:id="rId1"/>
    </p:custDataLst>
    <p:extLst>
      <p:ext uri="{BB962C8B-B14F-4D97-AF65-F5344CB8AC3E}">
        <p14:creationId xmlns:p14="http://schemas.microsoft.com/office/powerpoint/2010/main" val="1403882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DE8EB2C-A49B-E414-8531-E659E778AD6E}"/>
              </a:ext>
            </a:extLst>
          </p:cNvPr>
          <p:cNvSpPr>
            <a:spLocks noGrp="1"/>
          </p:cNvSpPr>
          <p:nvPr>
            <p:ph type="title"/>
          </p:nvPr>
        </p:nvSpPr>
        <p:spPr>
          <a:xfrm>
            <a:off x="640080" y="325369"/>
            <a:ext cx="4368602" cy="1956841"/>
          </a:xfrm>
        </p:spPr>
        <p:txBody>
          <a:bodyPr anchor="b">
            <a:normAutofit/>
          </a:bodyPr>
          <a:lstStyle/>
          <a:p>
            <a:r>
              <a:rPr lang="en-CA" sz="5400"/>
              <a:t>Discussion</a:t>
            </a:r>
            <a:endParaRPr lang="en-US" sz="5400"/>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E89B219-2738-A9DA-8252-2941EBDC27AE}"/>
              </a:ext>
            </a:extLst>
          </p:cNvPr>
          <p:cNvSpPr>
            <a:spLocks noGrp="1"/>
          </p:cNvSpPr>
          <p:nvPr>
            <p:ph idx="1"/>
          </p:nvPr>
        </p:nvSpPr>
        <p:spPr>
          <a:xfrm>
            <a:off x="640080" y="2872899"/>
            <a:ext cx="4243589" cy="3320668"/>
          </a:xfrm>
        </p:spPr>
        <p:txBody>
          <a:bodyPr>
            <a:normAutofit/>
          </a:bodyPr>
          <a:lstStyle/>
          <a:p>
            <a:r>
              <a:rPr lang="en-CA" sz="2400"/>
              <a:t>How does hearing about this make your feel?</a:t>
            </a:r>
          </a:p>
          <a:p>
            <a:pPr lvl="1"/>
            <a:r>
              <a:rPr lang="en-CA" sz="2000"/>
              <a:t>Why?</a:t>
            </a:r>
          </a:p>
          <a:p>
            <a:pPr marL="0" indent="0">
              <a:buNone/>
            </a:pPr>
            <a:endParaRPr lang="en-CA" sz="2400"/>
          </a:p>
          <a:p>
            <a:r>
              <a:rPr lang="en-CA" sz="2400"/>
              <a:t>Why do you think gender bias happens?</a:t>
            </a:r>
          </a:p>
          <a:p>
            <a:endParaRPr lang="en-CA" sz="2400"/>
          </a:p>
          <a:p>
            <a:r>
              <a:rPr lang="en-CA" sz="2400"/>
              <a:t>Why does it still exist?</a:t>
            </a:r>
            <a:endParaRPr lang="en-CA" sz="2000"/>
          </a:p>
          <a:p>
            <a:endParaRPr lang="en-CA" sz="2200"/>
          </a:p>
          <a:p>
            <a:endParaRPr lang="en-US" sz="2200"/>
          </a:p>
        </p:txBody>
      </p:sp>
      <p:pic>
        <p:nvPicPr>
          <p:cNvPr id="7" name="Picture 6" descr="Empty speech bubbles">
            <a:extLst>
              <a:ext uri="{FF2B5EF4-FFF2-40B4-BE49-F238E27FC236}">
                <a16:creationId xmlns:a16="http://schemas.microsoft.com/office/drawing/2014/main" id="{520F8516-5C7D-4780-4FEE-56FC5A5B3A7E}"/>
              </a:ext>
            </a:extLst>
          </p:cNvPr>
          <p:cNvPicPr>
            <a:picLocks noChangeAspect="1"/>
          </p:cNvPicPr>
          <p:nvPr/>
        </p:nvPicPr>
        <p:blipFill rotWithShape="1">
          <a:blip r:embed="rId4"/>
          <a:srcRect l="20772" r="1227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2705437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65A5-B963-E140-0211-8A635BA9421D}"/>
              </a:ext>
            </a:extLst>
          </p:cNvPr>
          <p:cNvSpPr>
            <a:spLocks noGrp="1"/>
          </p:cNvSpPr>
          <p:nvPr>
            <p:ph type="title"/>
          </p:nvPr>
        </p:nvSpPr>
        <p:spPr>
          <a:xfrm>
            <a:off x="630936" y="640080"/>
            <a:ext cx="4818888" cy="1481328"/>
          </a:xfrm>
        </p:spPr>
        <p:txBody>
          <a:bodyPr anchor="b">
            <a:normAutofit/>
          </a:bodyPr>
          <a:lstStyle/>
          <a:p>
            <a:r>
              <a:rPr lang="en-US" sz="5400"/>
              <a:t>Implicit bias</a:t>
            </a:r>
          </a:p>
        </p:txBody>
      </p:sp>
      <p:sp>
        <p:nvSpPr>
          <p:cNvPr id="3" name="Content Placeholder 2">
            <a:extLst>
              <a:ext uri="{FF2B5EF4-FFF2-40B4-BE49-F238E27FC236}">
                <a16:creationId xmlns:a16="http://schemas.microsoft.com/office/drawing/2014/main" id="{A537B84A-DB84-9E84-DA94-87F6A3EB03FA}"/>
              </a:ext>
            </a:extLst>
          </p:cNvPr>
          <p:cNvSpPr>
            <a:spLocks noGrp="1"/>
          </p:cNvSpPr>
          <p:nvPr>
            <p:ph idx="1"/>
          </p:nvPr>
        </p:nvSpPr>
        <p:spPr>
          <a:xfrm>
            <a:off x="630936" y="2660904"/>
            <a:ext cx="4818888" cy="3547872"/>
          </a:xfrm>
        </p:spPr>
        <p:txBody>
          <a:bodyPr anchor="t">
            <a:normAutofit/>
          </a:bodyPr>
          <a:lstStyle/>
          <a:p>
            <a:r>
              <a:rPr lang="en-US" sz="2000"/>
              <a:t>Unconscious, outside our control</a:t>
            </a:r>
          </a:p>
          <a:p>
            <a:r>
              <a:rPr lang="en-US" sz="2000"/>
              <a:t>Automatic</a:t>
            </a:r>
          </a:p>
          <a:p>
            <a:r>
              <a:rPr lang="en-US" sz="2000"/>
              <a:t>“</a:t>
            </a:r>
            <a:r>
              <a:rPr lang="en-US" sz="2000" err="1"/>
              <a:t>Mindbugs</a:t>
            </a:r>
            <a:r>
              <a:rPr lang="en-US" sz="2000"/>
              <a:t>”</a:t>
            </a:r>
          </a:p>
          <a:p>
            <a:pPr lvl="1"/>
            <a:r>
              <a:rPr lang="en-US" sz="2000"/>
              <a:t>Erroneous thought that stick in our minds even though we consciously “know better”</a:t>
            </a:r>
          </a:p>
          <a:p>
            <a:r>
              <a:rPr lang="en-US" sz="2000"/>
              <a:t>Lead to perceptual bias</a:t>
            </a:r>
          </a:p>
          <a:p>
            <a:r>
              <a:rPr lang="en-US" sz="2000"/>
              <a:t>Influence how we see, feel, remember, “know”, judge</a:t>
            </a:r>
          </a:p>
          <a:p>
            <a:r>
              <a:rPr lang="en-US" sz="2000"/>
              <a:t>Are learned associations</a:t>
            </a:r>
          </a:p>
        </p:txBody>
      </p:sp>
      <p:pic>
        <p:nvPicPr>
          <p:cNvPr id="5" name="Picture 4">
            <a:extLst>
              <a:ext uri="{FF2B5EF4-FFF2-40B4-BE49-F238E27FC236}">
                <a16:creationId xmlns:a16="http://schemas.microsoft.com/office/drawing/2014/main" id="{AB85EAEC-1A21-1CD9-FAC1-88B3D227855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91" t="-1400" r="64657" b="1400"/>
          <a:stretch/>
        </p:blipFill>
        <p:spPr>
          <a:xfrm>
            <a:off x="6099048" y="707742"/>
            <a:ext cx="5458968" cy="5442516"/>
          </a:xfrm>
          <a:prstGeom prst="rect">
            <a:avLst/>
          </a:prstGeom>
        </p:spPr>
      </p:pic>
      <p:sp>
        <p:nvSpPr>
          <p:cNvPr id="4" name="TextBox 3">
            <a:extLst>
              <a:ext uri="{FF2B5EF4-FFF2-40B4-BE49-F238E27FC236}">
                <a16:creationId xmlns:a16="http://schemas.microsoft.com/office/drawing/2014/main" id="{33B41679-F913-9E97-FDB3-0370EB31BB81}"/>
              </a:ext>
            </a:extLst>
          </p:cNvPr>
          <p:cNvSpPr txBox="1"/>
          <p:nvPr/>
        </p:nvSpPr>
        <p:spPr>
          <a:xfrm>
            <a:off x="9098689" y="5950203"/>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ufl.pb.unizin.org/integratingveterinarymedicinewithsheltersystems/chapter/social-justice-diversity-equity-and-inclusion-in-animal-shelter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6" name="TextBox 5">
            <a:extLst>
              <a:ext uri="{FF2B5EF4-FFF2-40B4-BE49-F238E27FC236}">
                <a16:creationId xmlns:a16="http://schemas.microsoft.com/office/drawing/2014/main" id="{592E06CC-E92E-A277-0167-B7D391E583F8}"/>
              </a:ext>
            </a:extLst>
          </p:cNvPr>
          <p:cNvSpPr txBox="1"/>
          <p:nvPr/>
        </p:nvSpPr>
        <p:spPr>
          <a:xfrm>
            <a:off x="2472817" y="6217920"/>
            <a:ext cx="3623183" cy="369332"/>
          </a:xfrm>
          <a:prstGeom prst="rect">
            <a:avLst/>
          </a:prstGeom>
          <a:noFill/>
        </p:spPr>
        <p:txBody>
          <a:bodyPr wrap="square" rtlCol="0">
            <a:spAutoFit/>
          </a:bodyPr>
          <a:lstStyle/>
          <a:p>
            <a:r>
              <a:rPr lang="en-CA"/>
              <a:t>(Banaji &amp; Greenwald, 2013)</a:t>
            </a:r>
            <a:endParaRPr lang="en-US"/>
          </a:p>
        </p:txBody>
      </p:sp>
    </p:spTree>
    <p:custDataLst>
      <p:tags r:id="rId1"/>
    </p:custDataLst>
    <p:extLst>
      <p:ext uri="{BB962C8B-B14F-4D97-AF65-F5344CB8AC3E}">
        <p14:creationId xmlns:p14="http://schemas.microsoft.com/office/powerpoint/2010/main" val="2658185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26B75-3587-FAC2-6939-93772953F907}"/>
              </a:ext>
            </a:extLst>
          </p:cNvPr>
          <p:cNvSpPr>
            <a:spLocks noGrp="1"/>
          </p:cNvSpPr>
          <p:nvPr>
            <p:ph type="title"/>
          </p:nvPr>
        </p:nvSpPr>
        <p:spPr>
          <a:xfrm>
            <a:off x="686834" y="1153572"/>
            <a:ext cx="3200400" cy="4461163"/>
          </a:xfrm>
        </p:spPr>
        <p:txBody>
          <a:bodyPr>
            <a:normAutofit/>
          </a:bodyPr>
          <a:lstStyle/>
          <a:p>
            <a:r>
              <a:rPr lang="en-US">
                <a:solidFill>
                  <a:srgbClr val="FFFFFF"/>
                </a:solidFill>
              </a:rPr>
              <a:t>Types of Implicit bias	</a:t>
            </a: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A48CD1-AEAF-A050-65C2-C0438D2A87D6}"/>
              </a:ext>
            </a:extLst>
          </p:cNvPr>
          <p:cNvSpPr>
            <a:spLocks noGrp="1"/>
          </p:cNvSpPr>
          <p:nvPr>
            <p:ph idx="1"/>
          </p:nvPr>
        </p:nvSpPr>
        <p:spPr>
          <a:xfrm>
            <a:off x="4447308" y="591344"/>
            <a:ext cx="6906491" cy="5585619"/>
          </a:xfrm>
        </p:spPr>
        <p:txBody>
          <a:bodyPr anchor="ctr">
            <a:normAutofit/>
          </a:bodyPr>
          <a:lstStyle/>
          <a:p>
            <a:r>
              <a:rPr lang="en-US"/>
              <a:t>Gender (today)</a:t>
            </a:r>
          </a:p>
          <a:p>
            <a:r>
              <a:rPr lang="en-US"/>
              <a:t>Race</a:t>
            </a:r>
          </a:p>
          <a:p>
            <a:r>
              <a:rPr lang="en-US"/>
              <a:t>Religion</a:t>
            </a:r>
          </a:p>
          <a:p>
            <a:r>
              <a:rPr lang="en-US"/>
              <a:t>Sexual identity</a:t>
            </a:r>
          </a:p>
          <a:p>
            <a:r>
              <a:rPr lang="en-US"/>
              <a:t>Gender identity</a:t>
            </a:r>
          </a:p>
          <a:p>
            <a:r>
              <a:rPr lang="en-US"/>
              <a:t>Age</a:t>
            </a:r>
          </a:p>
          <a:p>
            <a:r>
              <a:rPr lang="en-US"/>
              <a:t>Weight/Physical attributes</a:t>
            </a:r>
          </a:p>
          <a:p>
            <a:r>
              <a:rPr lang="en-US"/>
              <a:t>Others?</a:t>
            </a:r>
          </a:p>
        </p:txBody>
      </p:sp>
    </p:spTree>
    <p:custDataLst>
      <p:tags r:id="rId1"/>
    </p:custDataLst>
    <p:extLst>
      <p:ext uri="{BB962C8B-B14F-4D97-AF65-F5344CB8AC3E}">
        <p14:creationId xmlns:p14="http://schemas.microsoft.com/office/powerpoint/2010/main" val="3749597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87AA-D5A9-4CA1-A694-E65E6E1D88FE}"/>
              </a:ext>
            </a:extLst>
          </p:cNvPr>
          <p:cNvSpPr>
            <a:spLocks noGrp="1"/>
          </p:cNvSpPr>
          <p:nvPr>
            <p:ph type="title"/>
          </p:nvPr>
        </p:nvSpPr>
        <p:spPr/>
        <p:txBody>
          <a:bodyPr>
            <a:normAutofit/>
          </a:bodyPr>
          <a:lstStyle/>
          <a:p>
            <a:r>
              <a:rPr lang="en-CA" sz="5400"/>
              <a:t>Implicit bias happens in health care</a:t>
            </a:r>
            <a:endParaRPr lang="en-US" sz="5400"/>
          </a:p>
        </p:txBody>
      </p:sp>
      <p:graphicFrame>
        <p:nvGraphicFramePr>
          <p:cNvPr id="21" name="Content Placeholder 2">
            <a:extLst>
              <a:ext uri="{FF2B5EF4-FFF2-40B4-BE49-F238E27FC236}">
                <a16:creationId xmlns:a16="http://schemas.microsoft.com/office/drawing/2014/main" id="{289E9098-6809-E62E-11B4-AFAB2C13A0AC}"/>
              </a:ext>
            </a:extLst>
          </p:cNvPr>
          <p:cNvGraphicFramePr>
            <a:graphicFrameLocks noGrp="1"/>
          </p:cNvGraphicFramePr>
          <p:nvPr>
            <p:ph idx="1"/>
            <p:extLst>
              <p:ext uri="{D42A27DB-BD31-4B8C-83A1-F6EECF244321}">
                <p14:modId xmlns:p14="http://schemas.microsoft.com/office/powerpoint/2010/main" val="301015568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BDC1E4B-2E74-9DD5-C63D-5A5F202D155B}"/>
              </a:ext>
            </a:extLst>
          </p:cNvPr>
          <p:cNvSpPr txBox="1"/>
          <p:nvPr/>
        </p:nvSpPr>
        <p:spPr>
          <a:xfrm>
            <a:off x="7766585" y="6361825"/>
            <a:ext cx="3314700" cy="369332"/>
          </a:xfrm>
          <a:prstGeom prst="rect">
            <a:avLst/>
          </a:prstGeom>
          <a:noFill/>
        </p:spPr>
        <p:txBody>
          <a:bodyPr wrap="square" rtlCol="0">
            <a:spAutoFit/>
          </a:bodyPr>
          <a:lstStyle/>
          <a:p>
            <a:r>
              <a:rPr lang="en-CA"/>
              <a:t>(FitzGerald &amp; Hurst, 2017)</a:t>
            </a:r>
            <a:endParaRPr lang="en-US"/>
          </a:p>
        </p:txBody>
      </p:sp>
    </p:spTree>
    <p:custDataLst>
      <p:tags r:id="rId1"/>
    </p:custDataLst>
    <p:extLst>
      <p:ext uri="{BB962C8B-B14F-4D97-AF65-F5344CB8AC3E}">
        <p14:creationId xmlns:p14="http://schemas.microsoft.com/office/powerpoint/2010/main" val="418904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940E-ED8C-918F-5E3A-F19E4A1F14FC}"/>
              </a:ext>
            </a:extLst>
          </p:cNvPr>
          <p:cNvSpPr>
            <a:spLocks noGrp="1"/>
          </p:cNvSpPr>
          <p:nvPr>
            <p:ph type="title"/>
          </p:nvPr>
        </p:nvSpPr>
        <p:spPr>
          <a:xfrm>
            <a:off x="390293" y="741392"/>
            <a:ext cx="5832377" cy="1132014"/>
          </a:xfrm>
        </p:spPr>
        <p:txBody>
          <a:bodyPr anchor="b">
            <a:normAutofit/>
          </a:bodyPr>
          <a:lstStyle/>
          <a:p>
            <a:r>
              <a:rPr lang="en-US" sz="3200"/>
              <a:t>Bias Compounded by ‘Intersectionality’</a:t>
            </a:r>
          </a:p>
        </p:txBody>
      </p:sp>
      <p:sp>
        <p:nvSpPr>
          <p:cNvPr id="3" name="Content Placeholder 2">
            <a:extLst>
              <a:ext uri="{FF2B5EF4-FFF2-40B4-BE49-F238E27FC236}">
                <a16:creationId xmlns:a16="http://schemas.microsoft.com/office/drawing/2014/main" id="{11F37F8B-FC10-4364-31A3-74F6C47E4CBF}"/>
              </a:ext>
            </a:extLst>
          </p:cNvPr>
          <p:cNvSpPr>
            <a:spLocks noGrp="1"/>
          </p:cNvSpPr>
          <p:nvPr>
            <p:ph idx="1"/>
          </p:nvPr>
        </p:nvSpPr>
        <p:spPr>
          <a:xfrm>
            <a:off x="760021" y="2153466"/>
            <a:ext cx="4353183" cy="3963142"/>
          </a:xfrm>
        </p:spPr>
        <p:txBody>
          <a:bodyPr anchor="t">
            <a:normAutofit lnSpcReduction="10000"/>
          </a:bodyPr>
          <a:lstStyle/>
          <a:p>
            <a:pPr marL="0" indent="0">
              <a:buNone/>
            </a:pPr>
            <a:r>
              <a:rPr lang="en-US" sz="2000"/>
              <a:t>Intersectionality is how being more than one of these groups affects a person. </a:t>
            </a:r>
          </a:p>
          <a:p>
            <a:pPr marL="0" indent="0">
              <a:buNone/>
            </a:pPr>
            <a:endParaRPr lang="en-US" sz="2000"/>
          </a:p>
          <a:p>
            <a:pPr marL="0" indent="0">
              <a:buNone/>
            </a:pPr>
            <a:r>
              <a:rPr lang="en-US" sz="2000" i="1"/>
              <a:t>In Academia:  </a:t>
            </a:r>
          </a:p>
          <a:p>
            <a:pPr marL="0" indent="0">
              <a:buNone/>
            </a:pPr>
            <a:r>
              <a:rPr lang="en-US" sz="2000"/>
              <a:t>“At the turn of the 21st century, there were 176,485 tenured full professors at the nation’s public and private research universities—</a:t>
            </a:r>
            <a:r>
              <a:rPr lang="en-US" sz="2000" b="1"/>
              <a:t>72 percent White men</a:t>
            </a:r>
            <a:r>
              <a:rPr lang="en-US" sz="2000"/>
              <a:t>, 17 percent White women, 8 percent men of color (Black, Hispanic, and Native American combined), and </a:t>
            </a:r>
            <a:r>
              <a:rPr lang="en-US" sz="2000" b="1"/>
              <a:t>2 percent women of color—combined</a:t>
            </a:r>
            <a:r>
              <a:rPr lang="en-US" sz="2000"/>
              <a:t>”</a:t>
            </a:r>
          </a:p>
        </p:txBody>
      </p:sp>
      <p:pic>
        <p:nvPicPr>
          <p:cNvPr id="22" name="Picture 21">
            <a:extLst>
              <a:ext uri="{FF2B5EF4-FFF2-40B4-BE49-F238E27FC236}">
                <a16:creationId xmlns:a16="http://schemas.microsoft.com/office/drawing/2014/main" id="{F7F0D9C6-C234-EEBA-1859-DD0CD2A826E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82" t="-55" r="21496" b="55"/>
          <a:stretch/>
        </p:blipFill>
        <p:spPr>
          <a:xfrm>
            <a:off x="5783284" y="10"/>
            <a:ext cx="6408716" cy="6857990"/>
          </a:xfrm>
          <a:prstGeom prst="rect">
            <a:avLst/>
          </a:prstGeom>
        </p:spPr>
      </p:pic>
      <p:sp>
        <p:nvSpPr>
          <p:cNvPr id="23" name="Rectangle 22">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extBox 3">
            <a:extLst>
              <a:ext uri="{FF2B5EF4-FFF2-40B4-BE49-F238E27FC236}">
                <a16:creationId xmlns:a16="http://schemas.microsoft.com/office/drawing/2014/main" id="{C43681CF-5F94-B593-FA6A-0A6BB0ABDD35}"/>
              </a:ext>
            </a:extLst>
          </p:cNvPr>
          <p:cNvSpPr txBox="1"/>
          <p:nvPr/>
        </p:nvSpPr>
        <p:spPr>
          <a:xfrm>
            <a:off x="3394221" y="6182030"/>
            <a:ext cx="3256156" cy="369332"/>
          </a:xfrm>
          <a:prstGeom prst="rect">
            <a:avLst/>
          </a:prstGeom>
          <a:noFill/>
        </p:spPr>
        <p:txBody>
          <a:bodyPr wrap="square" rtlCol="0">
            <a:spAutoFit/>
          </a:bodyPr>
          <a:lstStyle/>
          <a:p>
            <a:r>
              <a:rPr lang="en-US"/>
              <a:t>(Evans, 2007, 131).</a:t>
            </a:r>
          </a:p>
        </p:txBody>
      </p:sp>
      <p:sp>
        <p:nvSpPr>
          <p:cNvPr id="6" name="TextBox 5">
            <a:extLst>
              <a:ext uri="{FF2B5EF4-FFF2-40B4-BE49-F238E27FC236}">
                <a16:creationId xmlns:a16="http://schemas.microsoft.com/office/drawing/2014/main" id="{79F5C05B-D972-4C4E-5C04-3E2D12522682}"/>
              </a:ext>
            </a:extLst>
          </p:cNvPr>
          <p:cNvSpPr txBox="1"/>
          <p:nvPr/>
        </p:nvSpPr>
        <p:spPr>
          <a:xfrm>
            <a:off x="6093801" y="6623407"/>
            <a:ext cx="6095999" cy="230832"/>
          </a:xfrm>
          <a:prstGeom prst="rect">
            <a:avLst/>
          </a:prstGeom>
          <a:noFill/>
        </p:spPr>
        <p:txBody>
          <a:bodyPr wrap="square" rtlCol="0">
            <a:spAutoFit/>
          </a:bodyPr>
          <a:lstStyle/>
          <a:p>
            <a:r>
              <a:rPr lang="en-US" sz="900">
                <a:hlinkClick r:id="rId5" tooltip="https://guides.lib.ku.edu/socialjustice/home">
                  <a:extLst>
                    <a:ext uri="{A12FA001-AC4F-418D-AE19-62706E023703}">
                      <ahyp:hlinkClr xmlns:ahyp="http://schemas.microsoft.com/office/drawing/2018/hyperlinkcolor" val="tx"/>
                    </a:ext>
                  </a:extLst>
                </a:hlinkClick>
              </a:rPr>
              <a:t>This Photo</a:t>
            </a:r>
            <a:r>
              <a:rPr lang="en-US" sz="900"/>
              <a:t> by Unknown Author is licensed under </a:t>
            </a:r>
            <a:r>
              <a:rPr lang="en-US" sz="900">
                <a:hlinkClick r:id="rId6" tooltip="https://creativecommons.org/licenses/by/3.0/">
                  <a:extLst>
                    <a:ext uri="{A12FA001-AC4F-418D-AE19-62706E023703}">
                      <ahyp:hlinkClr xmlns:ahyp="http://schemas.microsoft.com/office/drawing/2018/hyperlinkcolor" val="tx"/>
                    </a:ext>
                  </a:extLst>
                </a:hlinkClick>
              </a:rPr>
              <a:t>CC BY</a:t>
            </a:r>
            <a:endParaRPr lang="en-US" sz="900"/>
          </a:p>
        </p:txBody>
      </p:sp>
    </p:spTree>
    <p:custDataLst>
      <p:tags r:id="rId1"/>
    </p:custDataLst>
    <p:extLst>
      <p:ext uri="{BB962C8B-B14F-4D97-AF65-F5344CB8AC3E}">
        <p14:creationId xmlns:p14="http://schemas.microsoft.com/office/powerpoint/2010/main" val="120598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08C5E2-4FBD-414D-951B-AD9100750139}"/>
              </a:ext>
            </a:extLst>
          </p:cNvPr>
          <p:cNvSpPr>
            <a:spLocks noGrp="1"/>
          </p:cNvSpPr>
          <p:nvPr>
            <p:ph type="title"/>
          </p:nvPr>
        </p:nvSpPr>
        <p:spPr>
          <a:xfrm>
            <a:off x="572493" y="238539"/>
            <a:ext cx="11018520" cy="1434415"/>
          </a:xfrm>
        </p:spPr>
        <p:txBody>
          <a:bodyPr vert="horz" lIns="91440" tIns="45720" rIns="91440" bIns="45720" rtlCol="0" anchor="b" anchorCtr="0">
            <a:normAutofit/>
          </a:bodyPr>
          <a:lstStyle/>
          <a:p>
            <a:r>
              <a:rPr lang="en-US" sz="5400" b="1"/>
              <a:t>Intersectionality </a:t>
            </a:r>
          </a:p>
        </p:txBody>
      </p:sp>
      <p:sp>
        <p:nvSpPr>
          <p:cNvPr id="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0D9CB48-C58C-467C-BCC6-6DE32360B9AC}"/>
              </a:ext>
            </a:extLst>
          </p:cNvPr>
          <p:cNvSpPr>
            <a:spLocks noGrp="1"/>
          </p:cNvSpPr>
          <p:nvPr>
            <p:ph sz="half" idx="2"/>
          </p:nvPr>
        </p:nvSpPr>
        <p:spPr>
          <a:xfrm>
            <a:off x="572493" y="2071316"/>
            <a:ext cx="6713552" cy="4119172"/>
          </a:xfrm>
        </p:spPr>
        <p:txBody>
          <a:bodyPr vert="horz" lIns="91440" tIns="45720" rIns="91440" bIns="45720" rtlCol="0" anchor="t">
            <a:normAutofit/>
          </a:bodyPr>
          <a:lstStyle/>
          <a:p>
            <a:r>
              <a:rPr lang="en-US" sz="1900"/>
              <a:t>Kimberlé Williams Crenshaw: </a:t>
            </a:r>
          </a:p>
          <a:p>
            <a:pPr lvl="1"/>
            <a:r>
              <a:rPr lang="en-US" sz="1900" b="1"/>
              <a:t>Intersectionality is simply a prism to see the interactive effects of various forms of discrimination and disempowerment</a:t>
            </a:r>
            <a:r>
              <a:rPr lang="en-US" sz="1900"/>
              <a:t>. </a:t>
            </a:r>
          </a:p>
          <a:p>
            <a:pPr lvl="1"/>
            <a:r>
              <a:rPr lang="en-US" sz="1900"/>
              <a:t>It looks at the way that racism, many times, interacts with patriarchy, heterosexism, classism, xenophobia — seeing that the overlapping vulnerabilities created by these systems actually create specific kinds of challenges.</a:t>
            </a:r>
          </a:p>
          <a:p>
            <a:pPr lvl="1"/>
            <a:r>
              <a:rPr lang="en-US" sz="1900"/>
              <a:t>Systems of inequality (including Healthcare) based on gender, race, ethnicity, sexual orientation, gender identity, disability, class and other forms of discrimination “intersect” to create unique dynamics and effects.</a:t>
            </a:r>
          </a:p>
          <a:p>
            <a:pPr marL="0"/>
            <a:endParaRPr lang="en-US" sz="1900"/>
          </a:p>
        </p:txBody>
      </p:sp>
      <p:pic>
        <p:nvPicPr>
          <p:cNvPr id="5" name="Content Placeholder 4" descr="A colorful circles with words&#10;&#10;Description automatically generated">
            <a:extLst>
              <a:ext uri="{FF2B5EF4-FFF2-40B4-BE49-F238E27FC236}">
                <a16:creationId xmlns:a16="http://schemas.microsoft.com/office/drawing/2014/main" id="{93FD25DE-F005-459D-A38E-01154B92CA29}"/>
              </a:ext>
            </a:extLst>
          </p:cNvPr>
          <p:cNvPicPr>
            <a:picLocks noGrp="1" noChangeAspect="1"/>
          </p:cNvPicPr>
          <p:nvPr>
            <p:ph sz="half" idx="1"/>
          </p:nvPr>
        </p:nvPicPr>
        <p:blipFill rotWithShape="1">
          <a:blip r:embed="rId4"/>
          <a:srcRect l="13175" r="22609" b="2"/>
          <a:stretch/>
        </p:blipFill>
        <p:spPr>
          <a:xfrm>
            <a:off x="7675658" y="2093976"/>
            <a:ext cx="3941064" cy="4096512"/>
          </a:xfrm>
          <a:prstGeom prst="rect">
            <a:avLst/>
          </a:prstGeom>
        </p:spPr>
      </p:pic>
    </p:spTree>
    <p:custDataLst>
      <p:tags r:id="rId1"/>
    </p:custDataLst>
    <p:extLst>
      <p:ext uri="{BB962C8B-B14F-4D97-AF65-F5344CB8AC3E}">
        <p14:creationId xmlns:p14="http://schemas.microsoft.com/office/powerpoint/2010/main" val="38814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95B1D-8378-D899-B29B-BC112C35C40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Before we discuss gender!</a:t>
            </a:r>
          </a:p>
        </p:txBody>
      </p:sp>
      <p:pic>
        <p:nvPicPr>
          <p:cNvPr id="5" name="Content Placeholder 4" descr="A yellow gingerbread person with different colored text&#10;&#10;Description automatically generated">
            <a:extLst>
              <a:ext uri="{FF2B5EF4-FFF2-40B4-BE49-F238E27FC236}">
                <a16:creationId xmlns:a16="http://schemas.microsoft.com/office/drawing/2014/main" id="{C5A35183-F773-B8E1-8431-F69038806C9F}"/>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04495" y="940985"/>
            <a:ext cx="8375444" cy="5423099"/>
          </a:xfrm>
          <a:prstGeom prst="rect">
            <a:avLst/>
          </a:prstGeom>
        </p:spPr>
      </p:pic>
      <p:sp>
        <p:nvSpPr>
          <p:cNvPr id="6" name="TextBox 5">
            <a:extLst>
              <a:ext uri="{FF2B5EF4-FFF2-40B4-BE49-F238E27FC236}">
                <a16:creationId xmlns:a16="http://schemas.microsoft.com/office/drawing/2014/main" id="{790470F5-789F-16DA-9FA4-9372D1E1C504}"/>
              </a:ext>
            </a:extLst>
          </p:cNvPr>
          <p:cNvSpPr txBox="1"/>
          <p:nvPr/>
        </p:nvSpPr>
        <p:spPr>
          <a:xfrm>
            <a:off x="9069176" y="6536206"/>
            <a:ext cx="26100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geeky-guide.com/2013/09/technicolor-musings-are-we-over.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custDataLst>
      <p:tags r:id="rId1"/>
    </p:custDataLst>
    <p:extLst>
      <p:ext uri="{BB962C8B-B14F-4D97-AF65-F5344CB8AC3E}">
        <p14:creationId xmlns:p14="http://schemas.microsoft.com/office/powerpoint/2010/main" val="2680778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32037E-52B6-574F-33B5-3076AAFE083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Care domains related to …</a:t>
            </a: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D83D4BEB-246D-B965-F8A0-86067D402626}"/>
              </a:ext>
            </a:extLst>
          </p:cNvPr>
          <p:cNvGraphicFramePr>
            <a:graphicFrameLocks noGrp="1"/>
          </p:cNvGraphicFramePr>
          <p:nvPr>
            <p:ph idx="1"/>
            <p:extLst>
              <p:ext uri="{D42A27DB-BD31-4B8C-83A1-F6EECF244321}">
                <p14:modId xmlns:p14="http://schemas.microsoft.com/office/powerpoint/2010/main" val="576094561"/>
              </p:ext>
            </p:extLst>
          </p:nvPr>
        </p:nvGraphicFramePr>
        <p:xfrm>
          <a:off x="572492" y="2071316"/>
          <a:ext cx="10479329" cy="4119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23A4AAFA-3D92-D50F-E6B9-54DD2EAC78A3}"/>
              </a:ext>
            </a:extLst>
          </p:cNvPr>
          <p:cNvSpPr txBox="1"/>
          <p:nvPr/>
        </p:nvSpPr>
        <p:spPr>
          <a:xfrm>
            <a:off x="7800622" y="6045668"/>
            <a:ext cx="3014133" cy="369332"/>
          </a:xfrm>
          <a:prstGeom prst="rect">
            <a:avLst/>
          </a:prstGeom>
          <a:noFill/>
        </p:spPr>
        <p:txBody>
          <a:bodyPr wrap="square" rtlCol="0">
            <a:spAutoFit/>
          </a:bodyPr>
          <a:lstStyle/>
          <a:p>
            <a:pPr>
              <a:spcAft>
                <a:spcPts val="600"/>
              </a:spcAft>
            </a:pPr>
            <a:r>
              <a:rPr lang="en-CA"/>
              <a:t>(</a:t>
            </a:r>
            <a:r>
              <a:rPr lang="en-CA" err="1"/>
              <a:t>Zephyrin</a:t>
            </a:r>
            <a:r>
              <a:rPr lang="en-CA"/>
              <a:t> et al., 2022)</a:t>
            </a:r>
            <a:endParaRPr lang="en-US"/>
          </a:p>
        </p:txBody>
      </p:sp>
    </p:spTree>
    <p:custDataLst>
      <p:tags r:id="rId1"/>
    </p:custDataLst>
    <p:extLst>
      <p:ext uri="{BB962C8B-B14F-4D97-AF65-F5344CB8AC3E}">
        <p14:creationId xmlns:p14="http://schemas.microsoft.com/office/powerpoint/2010/main" val="1605782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B64B-88E6-9728-CB90-525844C61A40}"/>
              </a:ext>
            </a:extLst>
          </p:cNvPr>
          <p:cNvSpPr>
            <a:spLocks noGrp="1"/>
          </p:cNvSpPr>
          <p:nvPr>
            <p:ph type="title"/>
          </p:nvPr>
        </p:nvSpPr>
        <p:spPr>
          <a:xfrm>
            <a:off x="635000" y="640823"/>
            <a:ext cx="3418659" cy="5583148"/>
          </a:xfrm>
        </p:spPr>
        <p:txBody>
          <a:bodyPr anchor="ctr">
            <a:normAutofit/>
          </a:bodyPr>
          <a:lstStyle/>
          <a:p>
            <a:r>
              <a:rPr lang="en-US" sz="5400"/>
              <a:t>Gender Bias:</a:t>
            </a:r>
            <a:br>
              <a:rPr lang="en-US" sz="5400"/>
            </a:br>
            <a:r>
              <a:rPr lang="en-US" sz="5400"/>
              <a:t>Impact on Patient Care</a:t>
            </a:r>
          </a:p>
        </p:txBody>
      </p:sp>
      <p:graphicFrame>
        <p:nvGraphicFramePr>
          <p:cNvPr id="10" name="Content Placeholder 7">
            <a:extLst>
              <a:ext uri="{FF2B5EF4-FFF2-40B4-BE49-F238E27FC236}">
                <a16:creationId xmlns:a16="http://schemas.microsoft.com/office/drawing/2014/main" id="{F8C636D5-011B-F4C1-EDB8-4152070F2776}"/>
              </a:ext>
            </a:extLst>
          </p:cNvPr>
          <p:cNvGraphicFramePr>
            <a:graphicFrameLocks noGrp="1"/>
          </p:cNvGraphicFramePr>
          <p:nvPr>
            <p:ph idx="1"/>
            <p:extLst>
              <p:ext uri="{D42A27DB-BD31-4B8C-83A1-F6EECF244321}">
                <p14:modId xmlns:p14="http://schemas.microsoft.com/office/powerpoint/2010/main" val="253239366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61DD1210-7DB8-1C2F-51FA-2D1CE8281A22}"/>
              </a:ext>
            </a:extLst>
          </p:cNvPr>
          <p:cNvSpPr txBox="1"/>
          <p:nvPr/>
        </p:nvSpPr>
        <p:spPr>
          <a:xfrm>
            <a:off x="7800622" y="6223971"/>
            <a:ext cx="3014133" cy="369332"/>
          </a:xfrm>
          <a:prstGeom prst="rect">
            <a:avLst/>
          </a:prstGeom>
          <a:noFill/>
        </p:spPr>
        <p:txBody>
          <a:bodyPr wrap="square" rtlCol="0">
            <a:spAutoFit/>
          </a:bodyPr>
          <a:lstStyle/>
          <a:p>
            <a:r>
              <a:rPr lang="en-CA"/>
              <a:t>(</a:t>
            </a:r>
            <a:r>
              <a:rPr lang="en-CA" err="1"/>
              <a:t>Zephyrin</a:t>
            </a:r>
            <a:r>
              <a:rPr lang="en-CA"/>
              <a:t> et al., 2022)</a:t>
            </a:r>
            <a:endParaRPr lang="en-US"/>
          </a:p>
        </p:txBody>
      </p:sp>
    </p:spTree>
    <p:custDataLst>
      <p:tags r:id="rId1"/>
    </p:custDataLst>
    <p:extLst>
      <p:ext uri="{BB962C8B-B14F-4D97-AF65-F5344CB8AC3E}">
        <p14:creationId xmlns:p14="http://schemas.microsoft.com/office/powerpoint/2010/main" val="67496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9" name="Picture 108" descr="Ranges over sunrays">
            <a:extLst>
              <a:ext uri="{FF2B5EF4-FFF2-40B4-BE49-F238E27FC236}">
                <a16:creationId xmlns:a16="http://schemas.microsoft.com/office/drawing/2014/main" id="{97CFC09E-89A3-3936-A76B-48A22C2F87BB}"/>
              </a:ext>
            </a:extLst>
          </p:cNvPr>
          <p:cNvPicPr>
            <a:picLocks noChangeAspect="1"/>
          </p:cNvPicPr>
          <p:nvPr/>
        </p:nvPicPr>
        <p:blipFill rotWithShape="1">
          <a:blip r:embed="rId3">
            <a:alphaModFix amt="35000"/>
          </a:blip>
          <a:srcRect b="3434"/>
          <a:stretch/>
        </p:blipFill>
        <p:spPr>
          <a:xfrm>
            <a:off x="20" y="10"/>
            <a:ext cx="12191979" cy="6857990"/>
          </a:xfrm>
          <a:prstGeom prst="rect">
            <a:avLst/>
          </a:prstGeom>
        </p:spPr>
      </p:pic>
      <p:sp>
        <p:nvSpPr>
          <p:cNvPr id="2" name="Title 1">
            <a:extLst>
              <a:ext uri="{FF2B5EF4-FFF2-40B4-BE49-F238E27FC236}">
                <a16:creationId xmlns:a16="http://schemas.microsoft.com/office/drawing/2014/main" id="{462FC283-55CD-FB1A-CA17-8CC22E9B20AB}"/>
              </a:ext>
            </a:extLst>
          </p:cNvPr>
          <p:cNvSpPr>
            <a:spLocks noGrp="1"/>
          </p:cNvSpPr>
          <p:nvPr>
            <p:ph type="title"/>
          </p:nvPr>
        </p:nvSpPr>
        <p:spPr>
          <a:xfrm>
            <a:off x="838200" y="365125"/>
            <a:ext cx="10515600" cy="1325563"/>
          </a:xfrm>
        </p:spPr>
        <p:txBody>
          <a:bodyPr>
            <a:normAutofit/>
          </a:bodyPr>
          <a:lstStyle/>
          <a:p>
            <a:r>
              <a:rPr lang="en-US">
                <a:solidFill>
                  <a:srgbClr val="FFFFFF"/>
                </a:solidFill>
              </a:rPr>
              <a:t>Land acknowledgement</a:t>
            </a:r>
          </a:p>
        </p:txBody>
      </p:sp>
      <p:sp>
        <p:nvSpPr>
          <p:cNvPr id="3" name="Subtitle 2">
            <a:extLst>
              <a:ext uri="{FF2B5EF4-FFF2-40B4-BE49-F238E27FC236}">
                <a16:creationId xmlns:a16="http://schemas.microsoft.com/office/drawing/2014/main" id="{601F61D1-F5D5-869E-FB38-54D8D9C21150}"/>
              </a:ext>
            </a:extLst>
          </p:cNvPr>
          <p:cNvSpPr>
            <a:spLocks noGrp="1"/>
          </p:cNvSpPr>
          <p:nvPr>
            <p:ph idx="1"/>
          </p:nvPr>
        </p:nvSpPr>
        <p:spPr>
          <a:xfrm>
            <a:off x="838200" y="1690688"/>
            <a:ext cx="10515600" cy="4667250"/>
          </a:xfrm>
        </p:spPr>
        <p:txBody>
          <a:bodyPr>
            <a:normAutofit/>
          </a:bodyPr>
          <a:lstStyle/>
          <a:p>
            <a:pPr marL="0" marR="0" lvl="0" indent="0" defTabSz="914400" rtl="0" eaLnBrk="1" fontAlgn="auto" latinLnBrk="0" hangingPunct="1">
              <a:lnSpc>
                <a:spcPct val="100000"/>
              </a:lnSpc>
              <a:spcBef>
                <a:spcPts val="0"/>
              </a:spcBef>
              <a:spcAft>
                <a:spcPts val="600"/>
              </a:spcAft>
              <a:buClr>
                <a:srgbClr val="000000"/>
              </a:buClr>
              <a:buSzTx/>
              <a:buNone/>
              <a:tabLst/>
              <a:defRPr/>
            </a:pPr>
            <a:r>
              <a:rPr kumimoji="0" lang="en-US" sz="2200" b="0" i="0" u="none" strike="noStrike" kern="1200" cap="none" spc="0" normalizeH="0" noProof="0">
                <a:ln>
                  <a:noFill/>
                </a:ln>
                <a:solidFill>
                  <a:srgbClr val="FFFFFF"/>
                </a:solidFill>
                <a:effectLst/>
                <a:uLnTx/>
                <a:uFillTx/>
                <a:ea typeface="+mn-ea"/>
                <a:cs typeface="Calibri" panose="020F0502020204030204" pitchFamily="34" charset="0"/>
                <a:sym typeface="Arial"/>
              </a:rPr>
              <a:t>The University of Manitoba campuses are located on original lands of Anishinaabeg, </a:t>
            </a:r>
            <a:r>
              <a:rPr kumimoji="0" lang="en-US" sz="2200" b="0" i="0" u="none" strike="noStrike" kern="1200" cap="none" spc="0" normalizeH="0" noProof="0" err="1">
                <a:ln>
                  <a:noFill/>
                </a:ln>
                <a:solidFill>
                  <a:srgbClr val="FFFFFF"/>
                </a:solidFill>
                <a:effectLst/>
                <a:uLnTx/>
                <a:uFillTx/>
                <a:ea typeface="+mn-ea"/>
                <a:cs typeface="Calibri" panose="020F0502020204030204" pitchFamily="34" charset="0"/>
                <a:sym typeface="Arial"/>
              </a:rPr>
              <a:t>Ininiwak</a:t>
            </a:r>
            <a:r>
              <a:rPr kumimoji="0" lang="en-US" sz="2200" b="0" i="0" u="none" strike="noStrike" kern="1200" cap="none" spc="0" normalizeH="0" noProof="0">
                <a:ln>
                  <a:noFill/>
                </a:ln>
                <a:solidFill>
                  <a:srgbClr val="FFFFFF"/>
                </a:solidFill>
                <a:effectLst/>
                <a:uLnTx/>
                <a:uFillTx/>
                <a:ea typeface="+mn-ea"/>
                <a:cs typeface="Calibri" panose="020F0502020204030204" pitchFamily="34" charset="0"/>
                <a:sym typeface="Arial"/>
              </a:rPr>
              <a:t>, </a:t>
            </a:r>
            <a:r>
              <a:rPr kumimoji="0" lang="en-US" sz="2200" b="0" i="0" u="none" strike="noStrike" kern="1200" cap="none" spc="0" normalizeH="0" noProof="0" err="1">
                <a:ln>
                  <a:noFill/>
                </a:ln>
                <a:solidFill>
                  <a:srgbClr val="FFFFFF"/>
                </a:solidFill>
                <a:effectLst/>
                <a:uLnTx/>
                <a:uFillTx/>
                <a:ea typeface="+mn-ea"/>
                <a:cs typeface="Calibri" panose="020F0502020204030204" pitchFamily="34" charset="0"/>
                <a:sym typeface="Arial"/>
              </a:rPr>
              <a:t>Anisininewuk</a:t>
            </a:r>
            <a:r>
              <a:rPr kumimoji="0" lang="en-US" sz="2200" b="0" i="0" u="none" strike="noStrike" kern="1200" cap="none" spc="0" normalizeH="0" noProof="0">
                <a:ln>
                  <a:noFill/>
                </a:ln>
                <a:solidFill>
                  <a:srgbClr val="FFFFFF"/>
                </a:solidFill>
                <a:effectLst/>
                <a:uLnTx/>
                <a:uFillTx/>
                <a:ea typeface="+mn-ea"/>
                <a:cs typeface="Calibri" panose="020F0502020204030204" pitchFamily="34" charset="0"/>
                <a:sym typeface="Arial"/>
              </a:rPr>
              <a:t>, Dakota Oyate and Denesuline, and on the National Homeland of the Red River Métis.</a:t>
            </a:r>
          </a:p>
          <a:p>
            <a:pPr marL="0" marR="0" lvl="0" indent="0" defTabSz="914400" rtl="0" eaLnBrk="1" fontAlgn="auto" latinLnBrk="0" hangingPunct="1">
              <a:lnSpc>
                <a:spcPct val="100000"/>
              </a:lnSpc>
              <a:spcBef>
                <a:spcPts val="0"/>
              </a:spcBef>
              <a:spcAft>
                <a:spcPts val="600"/>
              </a:spcAft>
              <a:buClr>
                <a:srgbClr val="000000"/>
              </a:buClr>
              <a:buSzTx/>
              <a:buNone/>
              <a:tabLst/>
              <a:defRPr/>
            </a:pPr>
            <a:endParaRPr kumimoji="0" lang="en-US" sz="2200" b="0" i="0" u="none" strike="noStrike" kern="1200" cap="none" spc="0" normalizeH="0" noProof="0">
              <a:ln>
                <a:noFill/>
              </a:ln>
              <a:solidFill>
                <a:srgbClr val="FFFFFF"/>
              </a:solidFill>
              <a:effectLst/>
              <a:uLnTx/>
              <a:uFillTx/>
              <a:ea typeface="+mn-ea"/>
              <a:cs typeface="Calibri" panose="020F0502020204030204" pitchFamily="34" charset="0"/>
              <a:sym typeface="Arial"/>
            </a:endParaRPr>
          </a:p>
          <a:p>
            <a:pPr marL="0" marR="0" lvl="0" indent="0" defTabSz="914400" rtl="0" eaLnBrk="1" fontAlgn="auto" latinLnBrk="0" hangingPunct="1">
              <a:lnSpc>
                <a:spcPct val="100000"/>
              </a:lnSpc>
              <a:spcBef>
                <a:spcPts val="0"/>
              </a:spcBef>
              <a:spcAft>
                <a:spcPts val="600"/>
              </a:spcAft>
              <a:buClr>
                <a:srgbClr val="000000"/>
              </a:buClr>
              <a:buSzTx/>
              <a:buNone/>
              <a:tabLst/>
              <a:defRPr/>
            </a:pPr>
            <a:r>
              <a:rPr kumimoji="0" lang="en-US" sz="2200" b="0" i="0" u="none" strike="noStrike" kern="1200" cap="none" spc="0" normalizeH="0" noProof="0">
                <a:ln>
                  <a:noFill/>
                </a:ln>
                <a:solidFill>
                  <a:srgbClr val="FFFFFF"/>
                </a:solidFill>
                <a:effectLst/>
                <a:uLnTx/>
                <a:uFillTx/>
                <a:ea typeface="+mn-ea"/>
                <a:cs typeface="Calibri" panose="020F0502020204030204" pitchFamily="34" charset="0"/>
                <a:sym typeface="Arial"/>
              </a:rPr>
              <a:t>We respect the Treaties that were made on these territories, acknowledge the harms of the past and present, and dedicate ourself to move forward in partnership with Indigenous communities in a spirit of Reconciliation and collaboration. </a:t>
            </a:r>
          </a:p>
          <a:p>
            <a:pPr marL="0" marR="0" lvl="0" indent="0" defTabSz="914400" rtl="0" eaLnBrk="1" fontAlgn="auto" latinLnBrk="0" hangingPunct="1">
              <a:lnSpc>
                <a:spcPct val="100000"/>
              </a:lnSpc>
              <a:spcBef>
                <a:spcPts val="0"/>
              </a:spcBef>
              <a:spcAft>
                <a:spcPts val="600"/>
              </a:spcAft>
              <a:buClr>
                <a:srgbClr val="000000"/>
              </a:buClr>
              <a:buSzTx/>
              <a:buFont typeface="Arial" pitchFamily="34" charset="0"/>
              <a:buChar char=" "/>
              <a:tabLst/>
              <a:defRPr/>
            </a:pPr>
            <a:endParaRPr kumimoji="0" lang="en-US" sz="2200" b="0" i="0" u="none" strike="noStrike" kern="1200" cap="none" spc="0" normalizeH="0" noProof="0">
              <a:ln>
                <a:noFill/>
              </a:ln>
              <a:solidFill>
                <a:srgbClr val="FFFFFF"/>
              </a:solidFill>
              <a:effectLst/>
              <a:uLnTx/>
              <a:uFillTx/>
              <a:ea typeface="+mn-ea"/>
              <a:cs typeface="Calibri" panose="020F0502020204030204" pitchFamily="34" charset="0"/>
              <a:sym typeface="Arial"/>
            </a:endParaRPr>
          </a:p>
          <a:p>
            <a:pPr marL="0" marR="0" lvl="0" indent="0" defTabSz="914400" rtl="0" eaLnBrk="1" fontAlgn="auto" latinLnBrk="0" hangingPunct="1">
              <a:lnSpc>
                <a:spcPct val="100000"/>
              </a:lnSpc>
              <a:spcBef>
                <a:spcPts val="0"/>
              </a:spcBef>
              <a:spcAft>
                <a:spcPts val="600"/>
              </a:spcAft>
              <a:buClr>
                <a:srgbClr val="000000"/>
              </a:buClr>
              <a:buSzTx/>
              <a:buFontTx/>
              <a:buNone/>
              <a:tabLst/>
              <a:defRPr/>
            </a:pPr>
            <a:r>
              <a:rPr kumimoji="0" lang="en-US" sz="2200" b="0" i="0" u="none" strike="noStrike" kern="1200" cap="none" spc="0" normalizeH="0" noProof="0">
                <a:ln>
                  <a:noFill/>
                </a:ln>
                <a:solidFill>
                  <a:srgbClr val="FFFFFF"/>
                </a:solidFill>
                <a:effectLst/>
                <a:uLnTx/>
                <a:uFillTx/>
                <a:ea typeface="+mn-ea"/>
                <a:cs typeface="Calibri" panose="020F0502020204030204" pitchFamily="34" charset="0"/>
                <a:sym typeface="Arial"/>
              </a:rPr>
              <a:t>We recognize that this acknowledgment only holds meaning when reflected in the actions taken to address the injustices and barriers that have disproportionally affected Indigenous Peoples and communities, systemically preventing them from accessing and benefitting from education and health care. </a:t>
            </a:r>
          </a:p>
        </p:txBody>
      </p:sp>
    </p:spTree>
    <p:extLst>
      <p:ext uri="{BB962C8B-B14F-4D97-AF65-F5344CB8AC3E}">
        <p14:creationId xmlns:p14="http://schemas.microsoft.com/office/powerpoint/2010/main" val="345369431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64965-2800-2653-526A-86E89774B6F9}"/>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Gender bias in direct care</a:t>
            </a:r>
          </a:p>
        </p:txBody>
      </p:sp>
      <p:pic>
        <p:nvPicPr>
          <p:cNvPr id="5" name="Picture 4" descr="Cut-out symbol of transgender">
            <a:extLst>
              <a:ext uri="{FF2B5EF4-FFF2-40B4-BE49-F238E27FC236}">
                <a16:creationId xmlns:a16="http://schemas.microsoft.com/office/drawing/2014/main" id="{6E61520C-E49C-8290-80E5-BBFDB41B92C4}"/>
              </a:ext>
            </a:extLst>
          </p:cNvPr>
          <p:cNvPicPr>
            <a:picLocks noChangeAspect="1"/>
          </p:cNvPicPr>
          <p:nvPr/>
        </p:nvPicPr>
        <p:blipFill rotWithShape="1">
          <a:blip r:embed="rId4"/>
          <a:srcRect l="17816" r="1523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3822332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E2116-C072-B4B2-B671-E8A18BA10A3A}"/>
              </a:ext>
            </a:extLst>
          </p:cNvPr>
          <p:cNvSpPr>
            <a:spLocks noGrp="1"/>
          </p:cNvSpPr>
          <p:nvPr>
            <p:ph type="title"/>
          </p:nvPr>
        </p:nvSpPr>
        <p:spPr>
          <a:xfrm>
            <a:off x="4546600" y="329184"/>
            <a:ext cx="7239000" cy="1783080"/>
          </a:xfrm>
        </p:spPr>
        <p:txBody>
          <a:bodyPr anchor="b">
            <a:normAutofit/>
          </a:bodyPr>
          <a:lstStyle/>
          <a:p>
            <a:r>
              <a:rPr lang="en-CA" sz="5400"/>
              <a:t>Bias can be seen in:</a:t>
            </a:r>
            <a:endParaRPr lang="en-US" sz="5400"/>
          </a:p>
        </p:txBody>
      </p:sp>
      <p:sp>
        <p:nvSpPr>
          <p:cNvPr id="3" name="Content Placeholder 2">
            <a:extLst>
              <a:ext uri="{FF2B5EF4-FFF2-40B4-BE49-F238E27FC236}">
                <a16:creationId xmlns:a16="http://schemas.microsoft.com/office/drawing/2014/main" id="{1F58BFE5-9719-3C01-F98A-43CA2F63C307}"/>
              </a:ext>
            </a:extLst>
          </p:cNvPr>
          <p:cNvSpPr>
            <a:spLocks noGrp="1"/>
          </p:cNvSpPr>
          <p:nvPr>
            <p:ph idx="1"/>
          </p:nvPr>
        </p:nvSpPr>
        <p:spPr>
          <a:xfrm>
            <a:off x="5297762" y="2706624"/>
            <a:ext cx="6251110" cy="3483864"/>
          </a:xfrm>
        </p:spPr>
        <p:txBody>
          <a:bodyPr>
            <a:normAutofit/>
          </a:bodyPr>
          <a:lstStyle/>
          <a:p>
            <a:r>
              <a:rPr lang="en-CA" sz="2400" b="1"/>
              <a:t>Dis-belief in symptoms	</a:t>
            </a:r>
          </a:p>
          <a:p>
            <a:pPr lvl="1"/>
            <a:r>
              <a:rPr lang="en-CA"/>
              <a:t>Particularly pain</a:t>
            </a:r>
          </a:p>
          <a:p>
            <a:r>
              <a:rPr lang="en-CA" sz="2400" b="1"/>
              <a:t>Bias in documentation</a:t>
            </a:r>
          </a:p>
          <a:p>
            <a:pPr lvl="1"/>
            <a:r>
              <a:rPr lang="en-CA" sz="2000"/>
              <a:t>?mirrors bias in care provision?</a:t>
            </a:r>
          </a:p>
          <a:p>
            <a:r>
              <a:rPr lang="en-CA" sz="2400" b="1"/>
              <a:t>Inadequate treatment/management</a:t>
            </a:r>
          </a:p>
          <a:p>
            <a:r>
              <a:rPr lang="en-CA" sz="2400" b="1"/>
              <a:t>Delayed and mis-diagnosis</a:t>
            </a:r>
          </a:p>
          <a:p>
            <a:endParaRPr lang="en-US" sz="2200"/>
          </a:p>
        </p:txBody>
      </p:sp>
      <p:pic>
        <p:nvPicPr>
          <p:cNvPr id="13" name="Picture 12" descr="Desk with stethoscope and computer keyboard">
            <a:extLst>
              <a:ext uri="{FF2B5EF4-FFF2-40B4-BE49-F238E27FC236}">
                <a16:creationId xmlns:a16="http://schemas.microsoft.com/office/drawing/2014/main" id="{49094FB1-575C-0859-ACF9-83301A5E6AA2}"/>
              </a:ext>
            </a:extLst>
          </p:cNvPr>
          <p:cNvPicPr>
            <a:picLocks noChangeAspect="1"/>
          </p:cNvPicPr>
          <p:nvPr/>
        </p:nvPicPr>
        <p:blipFill rotWithShape="1">
          <a:blip r:embed="rId4"/>
          <a:srcRect l="5467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ustDataLst>
      <p:tags r:id="rId1"/>
    </p:custDataLst>
    <p:extLst>
      <p:ext uri="{BB962C8B-B14F-4D97-AF65-F5344CB8AC3E}">
        <p14:creationId xmlns:p14="http://schemas.microsoft.com/office/powerpoint/2010/main" val="82894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4F22E-896A-C21A-D20B-AC8C546735D6}"/>
              </a:ext>
            </a:extLst>
          </p:cNvPr>
          <p:cNvSpPr>
            <a:spLocks noGrp="1"/>
          </p:cNvSpPr>
          <p:nvPr>
            <p:ph type="title"/>
          </p:nvPr>
        </p:nvSpPr>
        <p:spPr>
          <a:xfrm>
            <a:off x="838200" y="365125"/>
            <a:ext cx="10515600" cy="1325563"/>
          </a:xfrm>
        </p:spPr>
        <p:txBody>
          <a:bodyPr>
            <a:normAutofit/>
          </a:bodyPr>
          <a:lstStyle/>
          <a:p>
            <a:r>
              <a:rPr lang="en-US" sz="5400"/>
              <a:t>Dis-Belief in Symptoms</a:t>
            </a:r>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2740BC-E15F-B6FB-D4C7-9DD9BD0B2D02}"/>
              </a:ext>
            </a:extLst>
          </p:cNvPr>
          <p:cNvSpPr>
            <a:spLocks noGrp="1"/>
          </p:cNvSpPr>
          <p:nvPr>
            <p:ph idx="1"/>
          </p:nvPr>
        </p:nvSpPr>
        <p:spPr>
          <a:xfrm>
            <a:off x="838200" y="1929384"/>
            <a:ext cx="7403275" cy="4251960"/>
          </a:xfrm>
        </p:spPr>
        <p:txBody>
          <a:bodyPr>
            <a:normAutofit lnSpcReduction="10000"/>
          </a:bodyPr>
          <a:lstStyle/>
          <a:p>
            <a:r>
              <a:rPr lang="en-US" sz="2000" b="1"/>
              <a:t>Down-play concerns</a:t>
            </a:r>
          </a:p>
          <a:p>
            <a:pPr lvl="1"/>
            <a:r>
              <a:rPr lang="en-US" sz="2000"/>
              <a:t>W</a:t>
            </a:r>
            <a:r>
              <a:rPr lang="en-US" sz="2000" b="0" i="0">
                <a:effectLst/>
              </a:rPr>
              <a:t>omen with knee pain are </a:t>
            </a:r>
            <a:r>
              <a:rPr lang="en-US" sz="2000" b="0" i="0" u="none" strike="noStrike">
                <a:effectLst/>
                <a:hlinkClick r:id="rId4"/>
              </a:rPr>
              <a:t>22 times less likely</a:t>
            </a:r>
            <a:r>
              <a:rPr lang="en-US" sz="2000" b="0" i="0">
                <a:effectLst/>
              </a:rPr>
              <a:t> to be referred for a knee replacement than men (Borkhoff, 2008)</a:t>
            </a:r>
          </a:p>
          <a:p>
            <a:pPr lvl="1"/>
            <a:r>
              <a:rPr lang="en-US" sz="2000"/>
              <a:t>Female health problems due to psychosocial causes…</a:t>
            </a:r>
          </a:p>
          <a:p>
            <a:r>
              <a:rPr lang="en-US" sz="2000" b="1"/>
              <a:t>Pain  </a:t>
            </a:r>
            <a:r>
              <a:rPr lang="en-US" sz="2000"/>
              <a:t>(Zhang, et al. 2021)</a:t>
            </a:r>
          </a:p>
          <a:p>
            <a:pPr lvl="1"/>
            <a:r>
              <a:rPr lang="en-US" sz="2000"/>
              <a:t>Often Ignored </a:t>
            </a:r>
          </a:p>
          <a:p>
            <a:pPr lvl="2"/>
            <a:r>
              <a:rPr lang="en-US"/>
              <a:t>After coronary bypass</a:t>
            </a:r>
          </a:p>
          <a:p>
            <a:pPr lvl="2"/>
            <a:r>
              <a:rPr lang="en-US"/>
              <a:t>For chest pain</a:t>
            </a:r>
          </a:p>
          <a:p>
            <a:pPr lvl="2"/>
            <a:r>
              <a:rPr lang="en-US"/>
              <a:t>IVF Egg retrievals   (The Retrievals, 2020)</a:t>
            </a:r>
          </a:p>
          <a:p>
            <a:r>
              <a:rPr lang="en-US" sz="2000" b="1"/>
              <a:t>Treatment Delayed  </a:t>
            </a:r>
            <a:r>
              <a:rPr lang="en-US" sz="2000"/>
              <a:t>(Pope, 2000)</a:t>
            </a:r>
          </a:p>
          <a:p>
            <a:pPr lvl="1"/>
            <a:r>
              <a:rPr lang="en-US" sz="2000"/>
              <a:t>65 minutes vs 49 minutes for men (33% longer)</a:t>
            </a:r>
          </a:p>
          <a:p>
            <a:pPr lvl="1"/>
            <a:r>
              <a:rPr lang="en-US" sz="2000"/>
              <a:t>More likely to be Prescribed sedatives than pain med (Zhang, et al., 2021)</a:t>
            </a:r>
          </a:p>
        </p:txBody>
      </p:sp>
      <p:pic>
        <p:nvPicPr>
          <p:cNvPr id="8" name="Picture 7" descr="A screenshot of a website&#10;&#10;Description automatically generated">
            <a:extLst>
              <a:ext uri="{FF2B5EF4-FFF2-40B4-BE49-F238E27FC236}">
                <a16:creationId xmlns:a16="http://schemas.microsoft.com/office/drawing/2014/main" id="{326BF40B-BF06-BB0D-9887-710863212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984" y="2994378"/>
            <a:ext cx="3099816" cy="2208618"/>
          </a:xfrm>
          <a:prstGeom prst="rect">
            <a:avLst/>
          </a:prstGeom>
        </p:spPr>
      </p:pic>
      <p:pic>
        <p:nvPicPr>
          <p:cNvPr id="10" name="Picture 9" descr="A screenshot of a medical information&#10;&#10;Description automatically generated">
            <a:extLst>
              <a:ext uri="{FF2B5EF4-FFF2-40B4-BE49-F238E27FC236}">
                <a16:creationId xmlns:a16="http://schemas.microsoft.com/office/drawing/2014/main" id="{6A22EE45-2299-5A12-C694-797CE5C00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1619" y="507924"/>
            <a:ext cx="3785616" cy="2375474"/>
          </a:xfrm>
          <a:prstGeom prst="rect">
            <a:avLst/>
          </a:prstGeom>
        </p:spPr>
      </p:pic>
      <p:pic>
        <p:nvPicPr>
          <p:cNvPr id="11" name="Picture 10" descr="A person sitting on the floor&#10;&#10;Description automatically generated">
            <a:extLst>
              <a:ext uri="{FF2B5EF4-FFF2-40B4-BE49-F238E27FC236}">
                <a16:creationId xmlns:a16="http://schemas.microsoft.com/office/drawing/2014/main" id="{AED92BBE-58F3-8558-EA8B-A3E1F1A70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754" y="4501006"/>
            <a:ext cx="3099816" cy="2131123"/>
          </a:xfrm>
          <a:prstGeom prst="rect">
            <a:avLst/>
          </a:prstGeom>
        </p:spPr>
      </p:pic>
      <p:pic>
        <p:nvPicPr>
          <p:cNvPr id="12" name="Picture 11" descr="A paper with text on it&#10;&#10;Description automatically generated">
            <a:extLst>
              <a:ext uri="{FF2B5EF4-FFF2-40B4-BE49-F238E27FC236}">
                <a16:creationId xmlns:a16="http://schemas.microsoft.com/office/drawing/2014/main" id="{5A9339DE-5D61-E83C-CDEA-2B5E111E79CE}"/>
              </a:ext>
            </a:extLst>
          </p:cNvPr>
          <p:cNvPicPr>
            <a:picLocks noChangeAspect="1"/>
          </p:cNvPicPr>
          <p:nvPr/>
        </p:nvPicPr>
        <p:blipFill rotWithShape="1">
          <a:blip r:embed="rId8">
            <a:extLst>
              <a:ext uri="{28A0092B-C50C-407E-A947-70E740481C1C}">
                <a14:useLocalDpi xmlns:a14="http://schemas.microsoft.com/office/drawing/2010/main" val="0"/>
              </a:ext>
            </a:extLst>
          </a:blip>
          <a:srcRect l="3404" r="2578" b="48415"/>
          <a:stretch/>
        </p:blipFill>
        <p:spPr>
          <a:xfrm>
            <a:off x="8403336" y="1648350"/>
            <a:ext cx="3785616" cy="1453938"/>
          </a:xfrm>
          <a:prstGeom prst="rect">
            <a:avLst/>
          </a:prstGeom>
        </p:spPr>
      </p:pic>
    </p:spTree>
    <p:custDataLst>
      <p:tags r:id="rId1"/>
    </p:custDataLst>
    <p:extLst>
      <p:ext uri="{BB962C8B-B14F-4D97-AF65-F5344CB8AC3E}">
        <p14:creationId xmlns:p14="http://schemas.microsoft.com/office/powerpoint/2010/main" val="3227388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E83D-D93E-CB48-4F01-6704A31B58AD}"/>
              </a:ext>
            </a:extLst>
          </p:cNvPr>
          <p:cNvSpPr>
            <a:spLocks noGrp="1"/>
          </p:cNvSpPr>
          <p:nvPr>
            <p:ph type="title"/>
          </p:nvPr>
        </p:nvSpPr>
        <p:spPr>
          <a:xfrm>
            <a:off x="584200" y="640080"/>
            <a:ext cx="4040152" cy="3566160"/>
          </a:xfrm>
        </p:spPr>
        <p:txBody>
          <a:bodyPr vert="horz" lIns="91440" tIns="45720" rIns="91440" bIns="45720" rtlCol="0" anchor="b">
            <a:normAutofit/>
          </a:bodyPr>
          <a:lstStyle/>
          <a:p>
            <a:r>
              <a:rPr lang="en-US" sz="5400"/>
              <a:t>Pain: </a:t>
            </a:r>
            <a:br>
              <a:rPr lang="en-US" sz="5400"/>
            </a:br>
            <a:r>
              <a:rPr lang="en-US" sz="5400"/>
              <a:t>“Brave Men” vs “Emotional Women” </a:t>
            </a:r>
          </a:p>
        </p:txBody>
      </p:sp>
      <p:graphicFrame>
        <p:nvGraphicFramePr>
          <p:cNvPr id="5" name="Content Placeholder 2">
            <a:extLst>
              <a:ext uri="{FF2B5EF4-FFF2-40B4-BE49-F238E27FC236}">
                <a16:creationId xmlns:a16="http://schemas.microsoft.com/office/drawing/2014/main" id="{95E241A4-AD76-C2C3-ACA2-80B4C92F1818}"/>
              </a:ext>
            </a:extLst>
          </p:cNvPr>
          <p:cNvGraphicFramePr>
            <a:graphicFrameLocks noGrp="1"/>
          </p:cNvGraphicFramePr>
          <p:nvPr>
            <p:ph idx="1"/>
            <p:extLst>
              <p:ext uri="{D42A27DB-BD31-4B8C-83A1-F6EECF244321}">
                <p14:modId xmlns:p14="http://schemas.microsoft.com/office/powerpoint/2010/main" val="3522877735"/>
              </p:ext>
            </p:extLst>
          </p:nvPr>
        </p:nvGraphicFramePr>
        <p:xfrm>
          <a:off x="4624352" y="-266217"/>
          <a:ext cx="7702686" cy="74193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07A7C0D-4773-7DAD-4FAD-E9D516607580}"/>
              </a:ext>
            </a:extLst>
          </p:cNvPr>
          <p:cNvSpPr txBox="1"/>
          <p:nvPr/>
        </p:nvSpPr>
        <p:spPr>
          <a:xfrm>
            <a:off x="413359" y="6338170"/>
            <a:ext cx="3734014" cy="369332"/>
          </a:xfrm>
          <a:prstGeom prst="rect">
            <a:avLst/>
          </a:prstGeom>
          <a:noFill/>
        </p:spPr>
        <p:txBody>
          <a:bodyPr wrap="square" rtlCol="0">
            <a:spAutoFit/>
          </a:bodyPr>
          <a:lstStyle/>
          <a:p>
            <a:r>
              <a:rPr lang="en-CA"/>
              <a:t>(</a:t>
            </a:r>
            <a:r>
              <a:rPr lang="en-CA" err="1"/>
              <a:t>Samulowitz</a:t>
            </a:r>
            <a:r>
              <a:rPr lang="en-CA"/>
              <a:t>, 2018)</a:t>
            </a:r>
            <a:endParaRPr lang="en-US"/>
          </a:p>
        </p:txBody>
      </p:sp>
    </p:spTree>
    <p:custDataLst>
      <p:tags r:id="rId1"/>
    </p:custDataLst>
    <p:extLst>
      <p:ext uri="{BB962C8B-B14F-4D97-AF65-F5344CB8AC3E}">
        <p14:creationId xmlns:p14="http://schemas.microsoft.com/office/powerpoint/2010/main" val="4056533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637C38-45F1-0FA7-0825-8C443706C8CB}"/>
              </a:ext>
            </a:extLst>
          </p:cNvPr>
          <p:cNvSpPr>
            <a:spLocks noGrp="1"/>
          </p:cNvSpPr>
          <p:nvPr>
            <p:ph type="title"/>
          </p:nvPr>
        </p:nvSpPr>
        <p:spPr>
          <a:xfrm>
            <a:off x="841248" y="548640"/>
            <a:ext cx="3600860" cy="5431536"/>
          </a:xfrm>
        </p:spPr>
        <p:txBody>
          <a:bodyPr>
            <a:normAutofit/>
          </a:bodyPr>
          <a:lstStyle/>
          <a:p>
            <a:r>
              <a:rPr lang="en-CA" sz="5400"/>
              <a:t>Bias in Charting</a:t>
            </a:r>
            <a:endParaRPr lang="en-US" sz="5400"/>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B054B2-CA65-5782-BBCB-63786396D9C5}"/>
              </a:ext>
            </a:extLst>
          </p:cNvPr>
          <p:cNvSpPr>
            <a:spLocks noGrp="1"/>
          </p:cNvSpPr>
          <p:nvPr>
            <p:ph idx="1"/>
          </p:nvPr>
        </p:nvSpPr>
        <p:spPr>
          <a:xfrm>
            <a:off x="5126418" y="552091"/>
            <a:ext cx="6224335" cy="6040620"/>
          </a:xfrm>
        </p:spPr>
        <p:txBody>
          <a:bodyPr anchor="ctr">
            <a:normAutofit/>
          </a:bodyPr>
          <a:lstStyle/>
          <a:p>
            <a:r>
              <a:rPr lang="en-US" sz="2000" b="1"/>
              <a:t>Physicians writing about men focused more on their body </a:t>
            </a:r>
            <a:r>
              <a:rPr lang="en-US" sz="2000"/>
              <a:t>(e.g. words such as spine and skull) </a:t>
            </a:r>
            <a:r>
              <a:rPr lang="en-US" sz="2000" b="1"/>
              <a:t>than physicians writing about women </a:t>
            </a:r>
            <a:r>
              <a:rPr lang="en-US" sz="2000"/>
              <a:t>(P&lt;0.001).</a:t>
            </a:r>
          </a:p>
          <a:p>
            <a:pPr lvl="1"/>
            <a:r>
              <a:rPr lang="en-US" sz="2000"/>
              <a:t> The man received the following physician note, “S/P AVR with 5/10 incisional pain, grimacing with CDB and at rest,” which contains two negative emotion terms (pain and grimacing).</a:t>
            </a:r>
          </a:p>
          <a:p>
            <a:pPr lvl="1"/>
            <a:r>
              <a:rPr lang="en-US" sz="2000"/>
              <a:t>The woman received the following physician note, “Extremely anxious, crying and becoming very worked up. Patient cannot state what exactly the problem is but cries and exclaims help me and oh dear repetitively,” which contains four negative emotion terms (anxious, crying, problem, and cries). </a:t>
            </a:r>
          </a:p>
          <a:p>
            <a:r>
              <a:rPr lang="en-US" sz="1900" b="1"/>
              <a:t>Collectively, the emotion and body words data reveal disparities in attention as modified by patient gender: physicians psychologically focus more on emotion when they attend to women (compared to men) and more on the patient’s body when they attend to men(compared to women).</a:t>
            </a:r>
          </a:p>
        </p:txBody>
      </p:sp>
      <p:sp>
        <p:nvSpPr>
          <p:cNvPr id="8" name="TextBox 7">
            <a:extLst>
              <a:ext uri="{FF2B5EF4-FFF2-40B4-BE49-F238E27FC236}">
                <a16:creationId xmlns:a16="http://schemas.microsoft.com/office/drawing/2014/main" id="{DC242510-06F7-4A0A-FF86-85ABDB084BFB}"/>
              </a:ext>
            </a:extLst>
          </p:cNvPr>
          <p:cNvSpPr txBox="1"/>
          <p:nvPr/>
        </p:nvSpPr>
        <p:spPr>
          <a:xfrm>
            <a:off x="841248" y="6048030"/>
            <a:ext cx="6097978" cy="369332"/>
          </a:xfrm>
          <a:prstGeom prst="rect">
            <a:avLst/>
          </a:prstGeom>
          <a:noFill/>
        </p:spPr>
        <p:txBody>
          <a:bodyPr wrap="square">
            <a:spAutoFit/>
          </a:bodyPr>
          <a:lstStyle/>
          <a:p>
            <a:r>
              <a:rPr lang="en-US" b="0" i="0">
                <a:solidFill>
                  <a:srgbClr val="2A2A2A"/>
                </a:solidFill>
                <a:effectLst/>
                <a:highlight>
                  <a:srgbClr val="FFFFFF"/>
                </a:highlight>
                <a:latin typeface="Source Sans Pro" panose="020B0503030403020204" pitchFamily="34" charset="0"/>
              </a:rPr>
              <a:t>( Markowitz, 2022)</a:t>
            </a:r>
            <a:endParaRPr lang="en-US"/>
          </a:p>
        </p:txBody>
      </p:sp>
    </p:spTree>
    <p:custDataLst>
      <p:tags r:id="rId1"/>
    </p:custDataLst>
    <p:extLst>
      <p:ext uri="{BB962C8B-B14F-4D97-AF65-F5344CB8AC3E}">
        <p14:creationId xmlns:p14="http://schemas.microsoft.com/office/powerpoint/2010/main" val="65734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2EA36-AFED-DCAA-6280-3D53FFF9E988}"/>
              </a:ext>
            </a:extLst>
          </p:cNvPr>
          <p:cNvSpPr>
            <a:spLocks noGrp="1"/>
          </p:cNvSpPr>
          <p:nvPr>
            <p:ph type="title"/>
          </p:nvPr>
        </p:nvSpPr>
        <p:spPr>
          <a:xfrm>
            <a:off x="841248" y="548640"/>
            <a:ext cx="3600860" cy="5431536"/>
          </a:xfrm>
        </p:spPr>
        <p:txBody>
          <a:bodyPr>
            <a:normAutofit/>
          </a:bodyPr>
          <a:lstStyle/>
          <a:p>
            <a:r>
              <a:rPr lang="en-US" sz="5400"/>
              <a:t>Bias in charting…..</a:t>
            </a:r>
          </a:p>
        </p:txBody>
      </p:sp>
      <p:sp>
        <p:nvSpPr>
          <p:cNvPr id="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D1AC07-C424-2386-8153-7F7E95858688}"/>
              </a:ext>
            </a:extLst>
          </p:cNvPr>
          <p:cNvSpPr>
            <a:spLocks noGrp="1"/>
          </p:cNvSpPr>
          <p:nvPr>
            <p:ph idx="1"/>
          </p:nvPr>
        </p:nvSpPr>
        <p:spPr>
          <a:xfrm>
            <a:off x="5126418" y="552091"/>
            <a:ext cx="6224335" cy="5431536"/>
          </a:xfrm>
        </p:spPr>
        <p:txBody>
          <a:bodyPr anchor="ctr">
            <a:normAutofit/>
          </a:bodyPr>
          <a:lstStyle/>
          <a:p>
            <a:pPr marL="0" indent="0">
              <a:buNone/>
            </a:pPr>
            <a:r>
              <a:rPr lang="en-US" sz="1700"/>
              <a:t>Consider the following excerpts from patients who had the same caregiver, a similar diagnosis, and were the same ethnicity (White), but different gender. </a:t>
            </a:r>
          </a:p>
          <a:p>
            <a:r>
              <a:rPr lang="en-US" sz="1700"/>
              <a:t>The man received the following physician note, “S/P AVR with 5/10 incisional pain, grimacing with CDB and at rest,” which contains two negative emotion terms (pain and grimacing).</a:t>
            </a:r>
          </a:p>
          <a:p>
            <a:r>
              <a:rPr lang="en-US" sz="1700"/>
              <a:t>The woman received the following physician note, “Extremely anxious, crying and becoming very worked up. Patient cannot state what exactly the problem is but cries and exclaims help me and oh dear repetitively,” which contains four negative emotion terms (anxious, crying, problem, and cries). </a:t>
            </a:r>
          </a:p>
          <a:p>
            <a:r>
              <a:rPr lang="en-US" sz="1700"/>
              <a:t>Another excerpt from the same caregiver toward a White woman suggested, “Pt extremely nervous and anxious throughout shift. Pt has fear that she is going to fall OOB and uneasy about all nursing care,” which contains four negative emotion terms (nervous, anxious, fear, and uneasy). </a:t>
            </a:r>
          </a:p>
          <a:p>
            <a:r>
              <a:rPr lang="en-US" sz="1700"/>
              <a:t>In contrast, a man was described as “Pt pleasantly confused,” with one negative emotion term (confused), a note that is still generally positive.</a:t>
            </a:r>
          </a:p>
        </p:txBody>
      </p:sp>
      <p:sp>
        <p:nvSpPr>
          <p:cNvPr id="4" name="TextBox 3">
            <a:extLst>
              <a:ext uri="{FF2B5EF4-FFF2-40B4-BE49-F238E27FC236}">
                <a16:creationId xmlns:a16="http://schemas.microsoft.com/office/drawing/2014/main" id="{4F2C23D9-40F3-0E89-F7C0-69AB26B79FED}"/>
              </a:ext>
            </a:extLst>
          </p:cNvPr>
          <p:cNvSpPr txBox="1"/>
          <p:nvPr/>
        </p:nvSpPr>
        <p:spPr>
          <a:xfrm>
            <a:off x="841248" y="6048030"/>
            <a:ext cx="6097978" cy="369332"/>
          </a:xfrm>
          <a:prstGeom prst="rect">
            <a:avLst/>
          </a:prstGeom>
          <a:noFill/>
        </p:spPr>
        <p:txBody>
          <a:bodyPr wrap="square">
            <a:spAutoFit/>
          </a:bodyPr>
          <a:lstStyle/>
          <a:p>
            <a:r>
              <a:rPr lang="en-US" b="0" i="0">
                <a:solidFill>
                  <a:srgbClr val="2A2A2A"/>
                </a:solidFill>
                <a:effectLst/>
                <a:highlight>
                  <a:srgbClr val="FFFFFF"/>
                </a:highlight>
                <a:latin typeface="Source Sans Pro" panose="020B0503030403020204" pitchFamily="34" charset="0"/>
              </a:rPr>
              <a:t>( Markowitz, 2022)</a:t>
            </a:r>
            <a:endParaRPr lang="en-US"/>
          </a:p>
        </p:txBody>
      </p:sp>
    </p:spTree>
    <p:custDataLst>
      <p:tags r:id="rId1"/>
    </p:custDataLst>
    <p:extLst>
      <p:ext uri="{BB962C8B-B14F-4D97-AF65-F5344CB8AC3E}">
        <p14:creationId xmlns:p14="http://schemas.microsoft.com/office/powerpoint/2010/main" val="1864759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42B025-E16F-5A9A-C444-066820C33B9E}"/>
              </a:ext>
            </a:extLst>
          </p:cNvPr>
          <p:cNvSpPr>
            <a:spLocks noGrp="1"/>
          </p:cNvSpPr>
          <p:nvPr>
            <p:ph type="title"/>
          </p:nvPr>
        </p:nvSpPr>
        <p:spPr>
          <a:xfrm>
            <a:off x="841248" y="548640"/>
            <a:ext cx="3600860" cy="5431536"/>
          </a:xfrm>
        </p:spPr>
        <p:txBody>
          <a:bodyPr>
            <a:normAutofit/>
          </a:bodyPr>
          <a:lstStyle/>
          <a:p>
            <a:r>
              <a:rPr lang="en-CA" sz="5400"/>
              <a:t>Bias in charting</a:t>
            </a:r>
            <a:endParaRPr lang="en-US" sz="5400"/>
          </a:p>
        </p:txBody>
      </p:sp>
      <p:sp>
        <p:nvSpPr>
          <p:cNvPr id="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5C6A87-94DB-8FFD-DF75-4925B44A3DF9}"/>
              </a:ext>
            </a:extLst>
          </p:cNvPr>
          <p:cNvSpPr>
            <a:spLocks noGrp="1"/>
          </p:cNvSpPr>
          <p:nvPr>
            <p:ph idx="1"/>
          </p:nvPr>
        </p:nvSpPr>
        <p:spPr>
          <a:xfrm>
            <a:off x="5126418" y="552091"/>
            <a:ext cx="6224335" cy="5431536"/>
          </a:xfrm>
        </p:spPr>
        <p:txBody>
          <a:bodyPr anchor="ctr">
            <a:normAutofit/>
          </a:bodyPr>
          <a:lstStyle/>
          <a:p>
            <a:r>
              <a:rPr lang="en-US" sz="2200"/>
              <a:t>Physicians thought in more analytical and structured terms (e.g. using more articles and prepositions relative to pronouns and storytelling words) when attending to men compared to women(P&lt;0.001).</a:t>
            </a:r>
          </a:p>
          <a:p>
            <a:pPr lvl="1"/>
            <a:r>
              <a:rPr lang="en-US" sz="2000"/>
              <a:t>A physician attending to a Black man wrote, “Sinus rhythm with atrial premature beats. Since the previous tracing probably no significant change other than the atrial premature beats,” </a:t>
            </a:r>
            <a:r>
              <a:rPr lang="en-US" sz="2000" b="1"/>
              <a:t>which scored high on the analytic thinking index </a:t>
            </a:r>
            <a:r>
              <a:rPr lang="en-US" sz="2000"/>
              <a:t>(98.58). </a:t>
            </a:r>
          </a:p>
          <a:p>
            <a:pPr lvl="1"/>
            <a:r>
              <a:rPr lang="en-US" sz="2000"/>
              <a:t>A physician attending to a Black woman patient with the same diagnosis stated, “Irregular sinus tachycardia Septal + lateral ST-T changes cannot exclude myocardial ischemia,” </a:t>
            </a:r>
            <a:r>
              <a:rPr lang="en-US" sz="2000" b="1"/>
              <a:t>which scored lower on the analytic thinking index </a:t>
            </a:r>
            <a:r>
              <a:rPr lang="en-US" sz="2000"/>
              <a:t>(62.04)</a:t>
            </a:r>
          </a:p>
        </p:txBody>
      </p:sp>
      <p:sp>
        <p:nvSpPr>
          <p:cNvPr id="4" name="TextBox 3">
            <a:extLst>
              <a:ext uri="{FF2B5EF4-FFF2-40B4-BE49-F238E27FC236}">
                <a16:creationId xmlns:a16="http://schemas.microsoft.com/office/drawing/2014/main" id="{5F5464E2-BDA1-8313-1E60-9F8AEB218453}"/>
              </a:ext>
            </a:extLst>
          </p:cNvPr>
          <p:cNvSpPr txBox="1"/>
          <p:nvPr/>
        </p:nvSpPr>
        <p:spPr>
          <a:xfrm>
            <a:off x="841248" y="6048030"/>
            <a:ext cx="6097978" cy="369332"/>
          </a:xfrm>
          <a:prstGeom prst="rect">
            <a:avLst/>
          </a:prstGeom>
          <a:noFill/>
        </p:spPr>
        <p:txBody>
          <a:bodyPr wrap="square">
            <a:spAutoFit/>
          </a:bodyPr>
          <a:lstStyle/>
          <a:p>
            <a:r>
              <a:rPr lang="en-US" b="0" i="0">
                <a:solidFill>
                  <a:srgbClr val="2A2A2A"/>
                </a:solidFill>
                <a:effectLst/>
                <a:highlight>
                  <a:srgbClr val="FFFFFF"/>
                </a:highlight>
                <a:latin typeface="Source Sans Pro" panose="020B0503030403020204" pitchFamily="34" charset="0"/>
              </a:rPr>
              <a:t>( Markowitz, 2022)</a:t>
            </a:r>
            <a:endParaRPr lang="en-US"/>
          </a:p>
        </p:txBody>
      </p:sp>
    </p:spTree>
    <p:custDataLst>
      <p:tags r:id="rId1"/>
    </p:custDataLst>
    <p:extLst>
      <p:ext uri="{BB962C8B-B14F-4D97-AF65-F5344CB8AC3E}">
        <p14:creationId xmlns:p14="http://schemas.microsoft.com/office/powerpoint/2010/main" val="39307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mpty speech bubbles">
            <a:extLst>
              <a:ext uri="{FF2B5EF4-FFF2-40B4-BE49-F238E27FC236}">
                <a16:creationId xmlns:a16="http://schemas.microsoft.com/office/drawing/2014/main" id="{E2F81DFA-7026-4375-CFE0-6D2976121322}"/>
              </a:ext>
            </a:extLst>
          </p:cNvPr>
          <p:cNvPicPr>
            <a:picLocks noChangeAspect="1"/>
          </p:cNvPicPr>
          <p:nvPr/>
        </p:nvPicPr>
        <p:blipFill rotWithShape="1">
          <a:blip r:embed="rId4"/>
          <a:srcRect t="5335" b="10034"/>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6E2F54-BCD1-670F-FA7D-1A8EF70D9A0B}"/>
              </a:ext>
            </a:extLst>
          </p:cNvPr>
          <p:cNvSpPr>
            <a:spLocks noGrp="1"/>
          </p:cNvSpPr>
          <p:nvPr>
            <p:ph type="title"/>
          </p:nvPr>
        </p:nvSpPr>
        <p:spPr>
          <a:xfrm>
            <a:off x="4951407" y="2517138"/>
            <a:ext cx="4160233" cy="2839273"/>
          </a:xfrm>
        </p:spPr>
        <p:txBody>
          <a:bodyPr vert="horz" lIns="91440" tIns="45720" rIns="91440" bIns="45720" rtlCol="0" anchor="b">
            <a:normAutofit/>
          </a:bodyPr>
          <a:lstStyle/>
          <a:p>
            <a:r>
              <a:rPr lang="en-US" sz="4000">
                <a:solidFill>
                  <a:srgbClr val="FFFFFF"/>
                </a:solidFill>
              </a:rPr>
              <a:t>What do you think are the implications of the differences in charting?</a:t>
            </a:r>
          </a:p>
        </p:txBody>
      </p:sp>
    </p:spTree>
    <p:custDataLst>
      <p:tags r:id="rId1"/>
    </p:custDataLst>
    <p:extLst>
      <p:ext uri="{BB962C8B-B14F-4D97-AF65-F5344CB8AC3E}">
        <p14:creationId xmlns:p14="http://schemas.microsoft.com/office/powerpoint/2010/main" val="4119889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70D9-1912-5ED5-37D9-A14304DB713A}"/>
              </a:ext>
            </a:extLst>
          </p:cNvPr>
          <p:cNvSpPr>
            <a:spLocks noGrp="1"/>
          </p:cNvSpPr>
          <p:nvPr>
            <p:ph type="title"/>
          </p:nvPr>
        </p:nvSpPr>
        <p:spPr>
          <a:xfrm>
            <a:off x="635000" y="640823"/>
            <a:ext cx="3418659" cy="5583148"/>
          </a:xfrm>
        </p:spPr>
        <p:txBody>
          <a:bodyPr anchor="ctr">
            <a:normAutofit/>
          </a:bodyPr>
          <a:lstStyle/>
          <a:p>
            <a:r>
              <a:rPr lang="en-US" sz="4600"/>
              <a:t>Inadequate Management (selected examples)</a:t>
            </a:r>
          </a:p>
        </p:txBody>
      </p:sp>
      <p:graphicFrame>
        <p:nvGraphicFramePr>
          <p:cNvPr id="40" name="Content Placeholder 2">
            <a:extLst>
              <a:ext uri="{FF2B5EF4-FFF2-40B4-BE49-F238E27FC236}">
                <a16:creationId xmlns:a16="http://schemas.microsoft.com/office/drawing/2014/main" id="{46BF0F7E-484B-BD70-1034-5D16070F1AFA}"/>
              </a:ext>
            </a:extLst>
          </p:cNvPr>
          <p:cNvGraphicFramePr>
            <a:graphicFrameLocks noGrp="1"/>
          </p:cNvGraphicFramePr>
          <p:nvPr>
            <p:ph idx="1"/>
            <p:extLst>
              <p:ext uri="{D42A27DB-BD31-4B8C-83A1-F6EECF244321}">
                <p14:modId xmlns:p14="http://schemas.microsoft.com/office/powerpoint/2010/main" val="239850310"/>
              </p:ext>
            </p:extLst>
          </p:nvPr>
        </p:nvGraphicFramePr>
        <p:xfrm>
          <a:off x="4467873" y="97077"/>
          <a:ext cx="7740578" cy="66638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01450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B535-20D0-928B-7CC5-35979D236403}"/>
              </a:ext>
            </a:extLst>
          </p:cNvPr>
          <p:cNvSpPr>
            <a:spLocks noGrp="1"/>
          </p:cNvSpPr>
          <p:nvPr>
            <p:ph type="title"/>
          </p:nvPr>
        </p:nvSpPr>
        <p:spPr>
          <a:xfrm>
            <a:off x="8016084" y="547712"/>
            <a:ext cx="3337715" cy="5577367"/>
          </a:xfrm>
        </p:spPr>
        <p:txBody>
          <a:bodyPr>
            <a:normAutofit/>
          </a:bodyPr>
          <a:lstStyle/>
          <a:p>
            <a:r>
              <a:rPr lang="en-US" sz="5200" b="1"/>
              <a:t>Delayed and Mis-Diagnosis</a:t>
            </a:r>
          </a:p>
        </p:txBody>
      </p:sp>
      <p:graphicFrame>
        <p:nvGraphicFramePr>
          <p:cNvPr id="15" name="Content Placeholder 2">
            <a:extLst>
              <a:ext uri="{FF2B5EF4-FFF2-40B4-BE49-F238E27FC236}">
                <a16:creationId xmlns:a16="http://schemas.microsoft.com/office/drawing/2014/main" id="{A63CD9CF-3654-D193-DEC6-FAAC9FAFC121}"/>
              </a:ext>
            </a:extLst>
          </p:cNvPr>
          <p:cNvGraphicFramePr>
            <a:graphicFrameLocks noGrp="1"/>
          </p:cNvGraphicFramePr>
          <p:nvPr>
            <p:ph idx="1"/>
            <p:extLst>
              <p:ext uri="{D42A27DB-BD31-4B8C-83A1-F6EECF244321}">
                <p14:modId xmlns:p14="http://schemas.microsoft.com/office/powerpoint/2010/main" val="2361102871"/>
              </p:ext>
            </p:extLst>
          </p:nvPr>
        </p:nvGraphicFramePr>
        <p:xfrm>
          <a:off x="838200" y="620391"/>
          <a:ext cx="7001656" cy="60652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7217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19" name="Rectangle 18">
            <a:extLst>
              <a:ext uri="{FF2B5EF4-FFF2-40B4-BE49-F238E27FC236}">
                <a16:creationId xmlns:a16="http://schemas.microsoft.com/office/drawing/2014/main" id="{CC4A892D-088E-4414-965D-1F8C4212F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4" name="Content Placeholder 3">
            <a:extLst>
              <a:ext uri="{FF2B5EF4-FFF2-40B4-BE49-F238E27FC236}">
                <a16:creationId xmlns:a16="http://schemas.microsoft.com/office/drawing/2014/main" id="{0C5F45E2-D730-C693-F7FB-92BDEABC442B}"/>
              </a:ext>
            </a:extLst>
          </p:cNvPr>
          <p:cNvSpPr>
            <a:spLocks noGrp="1"/>
          </p:cNvSpPr>
          <p:nvPr>
            <p:ph idx="1"/>
          </p:nvPr>
        </p:nvSpPr>
        <p:spPr>
          <a:xfrm>
            <a:off x="371475" y="5029200"/>
            <a:ext cx="11372850" cy="1524907"/>
          </a:xfrm>
        </p:spPr>
        <p:txBody>
          <a:bodyPr vert="horz" lIns="91440" tIns="45720" rIns="91440" bIns="45720" rtlCol="0" anchor="t">
            <a:normAutofit/>
          </a:bodyPr>
          <a:lstStyle/>
          <a:p>
            <a:pPr marL="0" indent="0" algn="ctr">
              <a:buNone/>
            </a:pPr>
            <a:r>
              <a:rPr lang="en-US">
                <a:solidFill>
                  <a:srgbClr val="FFFFFF"/>
                </a:solidFill>
                <a:latin typeface="+mj-lt"/>
              </a:rPr>
              <a:t>Joanne Hamilton, Office of Innovation and Scholarship in Medical Education</a:t>
            </a:r>
          </a:p>
          <a:p>
            <a:pPr marL="0" indent="0" algn="ctr">
              <a:buNone/>
            </a:pPr>
            <a:r>
              <a:rPr lang="en-US">
                <a:solidFill>
                  <a:srgbClr val="FFFFFF"/>
                </a:solidFill>
                <a:latin typeface="+mj-lt"/>
              </a:rPr>
              <a:t> Valerie Williams, Office of Equity, Accessibility, and Participation</a:t>
            </a:r>
          </a:p>
          <a:p>
            <a:pPr marL="0" indent="0" algn="ctr">
              <a:buNone/>
            </a:pPr>
            <a:r>
              <a:rPr lang="en-US">
                <a:solidFill>
                  <a:srgbClr val="FFFFFF"/>
                </a:solidFill>
                <a:latin typeface="+mj-lt"/>
              </a:rPr>
              <a:t>Max Rady College of Medicine</a:t>
            </a:r>
          </a:p>
        </p:txBody>
      </p:sp>
      <p:sp>
        <p:nvSpPr>
          <p:cNvPr id="21" name="Rectangle 20">
            <a:extLst>
              <a:ext uri="{FF2B5EF4-FFF2-40B4-BE49-F238E27FC236}">
                <a16:creationId xmlns:a16="http://schemas.microsoft.com/office/drawing/2014/main" id="{472BC85F-BF83-4D6D-A1BC-8EE5822F0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Light" panose="020F0302020204030204"/>
              <a:ea typeface="+mn-ea"/>
              <a:cs typeface="+mn-cs"/>
              <a:sym typeface="Arial"/>
            </a:endParaRPr>
          </a:p>
        </p:txBody>
      </p:sp>
      <p:pic>
        <p:nvPicPr>
          <p:cNvPr id="6" name="Picture 5">
            <a:extLst>
              <a:ext uri="{FF2B5EF4-FFF2-40B4-BE49-F238E27FC236}">
                <a16:creationId xmlns:a16="http://schemas.microsoft.com/office/drawing/2014/main" id="{754B3D6C-6627-1497-D965-1A611F620B89}"/>
              </a:ext>
            </a:extLst>
          </p:cNvPr>
          <p:cNvPicPr>
            <a:picLocks noChangeAspect="1"/>
          </p:cNvPicPr>
          <p:nvPr/>
        </p:nvPicPr>
        <p:blipFill>
          <a:blip r:embed="rId4">
            <a:extLst>
              <a:ext uri="{837473B0-CC2E-450A-ABE3-18F120FF3D39}">
                <a1611:picAttrSrcUrl xmlns:a1611="http://schemas.microsoft.com/office/drawing/2016/11/main" r:id="rId5"/>
              </a:ext>
            </a:extLst>
          </a:blip>
          <a:stretch/>
        </p:blipFill>
        <p:spPr>
          <a:xfrm>
            <a:off x="680266" y="643467"/>
            <a:ext cx="10797600" cy="3590205"/>
          </a:xfrm>
          <a:prstGeom prst="rect">
            <a:avLst/>
          </a:prstGeom>
        </p:spPr>
      </p:pic>
      <p:sp>
        <p:nvSpPr>
          <p:cNvPr id="3" name="TextBox 2">
            <a:extLst>
              <a:ext uri="{FF2B5EF4-FFF2-40B4-BE49-F238E27FC236}">
                <a16:creationId xmlns:a16="http://schemas.microsoft.com/office/drawing/2014/main" id="{33A2034E-685D-6710-F2D7-4C15B22F93C5}"/>
              </a:ext>
            </a:extLst>
          </p:cNvPr>
          <p:cNvSpPr txBox="1"/>
          <p:nvPr/>
        </p:nvSpPr>
        <p:spPr>
          <a:xfrm>
            <a:off x="9896180" y="6554107"/>
            <a:ext cx="2295820"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r>
              <a:rPr kumimoji="0" lang="en-CA" sz="700" b="0" i="0" u="none" strike="noStrike" kern="0" cap="none" spc="0" normalizeH="0" baseline="0" noProof="0">
                <a:ln>
                  <a:noFill/>
                </a:ln>
                <a:solidFill>
                  <a:srgbClr val="FFFFFF"/>
                </a:solidFill>
                <a:effectLst/>
                <a:uLnTx/>
                <a:uFillTx/>
                <a:latin typeface="Calibri Light" panose="020F0302020204030204"/>
                <a:ea typeface="+mn-ea"/>
                <a:cs typeface="Arial"/>
                <a:sym typeface="Arial"/>
                <a:hlinkClick r:id="rId5" tooltip="https://www.pngall.com/welcome-word-png/download/35988">
                  <a:extLst>
                    <a:ext uri="{A12FA001-AC4F-418D-AE19-62706E023703}">
                      <ahyp:hlinkClr xmlns:ahyp="http://schemas.microsoft.com/office/drawing/2018/hyperlinkcolor" val="tx"/>
                    </a:ext>
                  </a:extLst>
                </a:hlinkClick>
              </a:rPr>
              <a:t>This Photo</a:t>
            </a:r>
            <a:r>
              <a:rPr kumimoji="0" lang="en-CA" sz="700" b="0" i="0" u="none" strike="noStrike" kern="0" cap="none" spc="0" normalizeH="0" baseline="0" noProof="0">
                <a:ln>
                  <a:noFill/>
                </a:ln>
                <a:solidFill>
                  <a:srgbClr val="FFFFFF"/>
                </a:solidFill>
                <a:effectLst/>
                <a:uLnTx/>
                <a:uFillTx/>
                <a:latin typeface="Calibri Light" panose="020F0302020204030204"/>
                <a:ea typeface="+mn-ea"/>
                <a:cs typeface="Arial"/>
                <a:sym typeface="Arial"/>
              </a:rPr>
              <a:t> by Unknown Author is licensed under </a:t>
            </a:r>
            <a:r>
              <a:rPr kumimoji="0" lang="en-CA" sz="700" b="0" i="0" u="none" strike="noStrike" kern="0" cap="none" spc="0" normalizeH="0" baseline="0" noProof="0">
                <a:ln>
                  <a:noFill/>
                </a:ln>
                <a:solidFill>
                  <a:srgbClr val="FFFFFF"/>
                </a:solidFill>
                <a:effectLst/>
                <a:uLnTx/>
                <a:uFillTx/>
                <a:latin typeface="Calibri Light" panose="020F0302020204030204"/>
                <a:ea typeface="+mn-ea"/>
                <a:cs typeface="Arial"/>
                <a:sym typeface="Arial"/>
                <a:hlinkClick r:id="rId6" tooltip="https://creativecommons.org/licenses/by-nc/3.0/">
                  <a:extLst>
                    <a:ext uri="{A12FA001-AC4F-418D-AE19-62706E023703}">
                      <ahyp:hlinkClr xmlns:ahyp="http://schemas.microsoft.com/office/drawing/2018/hyperlinkcolor" val="tx"/>
                    </a:ext>
                  </a:extLst>
                </a:hlinkClick>
              </a:rPr>
              <a:t>CC BY-NC</a:t>
            </a:r>
            <a:endParaRPr kumimoji="0" lang="en-CA" sz="700" b="0" i="0" u="none" strike="noStrike" kern="0" cap="none" spc="0" normalizeH="0" baseline="0" noProof="0">
              <a:ln>
                <a:noFill/>
              </a:ln>
              <a:solidFill>
                <a:srgbClr val="FFFFFF"/>
              </a:solidFill>
              <a:effectLst/>
              <a:uLnTx/>
              <a:uFillTx/>
              <a:latin typeface="Calibri Light" panose="020F0302020204030204"/>
              <a:ea typeface="+mn-ea"/>
              <a:cs typeface="Arial"/>
              <a:sym typeface="Arial"/>
            </a:endParaRPr>
          </a:p>
        </p:txBody>
      </p:sp>
    </p:spTree>
    <p:custDataLst>
      <p:tags r:id="rId1"/>
    </p:custDataLst>
    <p:extLst>
      <p:ext uri="{BB962C8B-B14F-4D97-AF65-F5344CB8AC3E}">
        <p14:creationId xmlns:p14="http://schemas.microsoft.com/office/powerpoint/2010/main" val="1570474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6ECD77-F9DC-7384-21E0-99513AFD74F8}"/>
              </a:ext>
            </a:extLst>
          </p:cNvPr>
          <p:cNvSpPr>
            <a:spLocks noGrp="1"/>
          </p:cNvSpPr>
          <p:nvPr>
            <p:ph type="title"/>
          </p:nvPr>
        </p:nvSpPr>
        <p:spPr>
          <a:xfrm>
            <a:off x="621792" y="1161288"/>
            <a:ext cx="3602736" cy="4526280"/>
          </a:xfrm>
        </p:spPr>
        <p:txBody>
          <a:bodyPr>
            <a:normAutofit/>
          </a:bodyPr>
          <a:lstStyle/>
          <a:p>
            <a:r>
              <a:rPr lang="en-US" sz="4000"/>
              <a:t>This is despite concerted efforts to improve guidelines….</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89774DF-7F01-6831-4221-01CC8A523AFD}"/>
              </a:ext>
            </a:extLst>
          </p:cNvPr>
          <p:cNvSpPr>
            <a:spLocks/>
          </p:cNvSpPr>
          <p:nvPr/>
        </p:nvSpPr>
        <p:spPr>
          <a:xfrm>
            <a:off x="5366071" y="676656"/>
            <a:ext cx="6239122" cy="5045885"/>
          </a:xfrm>
          <a:prstGeom prst="rect">
            <a:avLst/>
          </a:prstGeom>
        </p:spPr>
        <p:txBody>
          <a:bodyPr anchor="ctr">
            <a:normAutofit/>
          </a:bodyPr>
          <a:lstStyle/>
          <a:p>
            <a:pPr defTabSz="411480">
              <a:spcAft>
                <a:spcPts val="600"/>
              </a:spcAft>
            </a:pPr>
            <a:r>
              <a:rPr lang="en-US" sz="2400" kern="1200">
                <a:solidFill>
                  <a:schemeClr val="tx1"/>
                </a:solidFill>
                <a:latin typeface="Helvetica LT Std Cond"/>
                <a:ea typeface="+mn-ea"/>
                <a:cs typeface="+mn-cs"/>
              </a:rPr>
              <a:t>AHA’s first Scientific Statement on Acute MI in Women notes that “despite dramatic declines in cardiovascular deaths among women over the past decade . . . women still fare worse than men.” </a:t>
            </a:r>
          </a:p>
          <a:p>
            <a:pPr defTabSz="411480">
              <a:spcAft>
                <a:spcPts val="600"/>
              </a:spcAft>
            </a:pPr>
            <a:r>
              <a:rPr lang="en-US" sz="2400" kern="1200">
                <a:solidFill>
                  <a:schemeClr val="tx1"/>
                </a:solidFill>
                <a:latin typeface="Helvetica LT Std Cond"/>
                <a:ea typeface="+mn-ea"/>
                <a:cs typeface="+mn-cs"/>
              </a:rPr>
              <a:t>Compared to men, women tend to be underdiagnosed, undertreated, and less likely to receive guideline-recommended medications.</a:t>
            </a:r>
            <a:endParaRPr lang="en-US" sz="2800">
              <a:latin typeface="Helvetica LT Std Cond"/>
            </a:endParaRPr>
          </a:p>
        </p:txBody>
      </p:sp>
      <p:sp>
        <p:nvSpPr>
          <p:cNvPr id="4" name="TextBox 3">
            <a:extLst>
              <a:ext uri="{FF2B5EF4-FFF2-40B4-BE49-F238E27FC236}">
                <a16:creationId xmlns:a16="http://schemas.microsoft.com/office/drawing/2014/main" id="{58B1AD0A-2337-174B-D769-DD4D210B874D}"/>
              </a:ext>
            </a:extLst>
          </p:cNvPr>
          <p:cNvSpPr txBox="1"/>
          <p:nvPr/>
        </p:nvSpPr>
        <p:spPr>
          <a:xfrm>
            <a:off x="7788017" y="5856844"/>
            <a:ext cx="2970294" cy="341632"/>
          </a:xfrm>
          <a:prstGeom prst="rect">
            <a:avLst/>
          </a:prstGeom>
          <a:noFill/>
        </p:spPr>
        <p:txBody>
          <a:bodyPr wrap="square" rtlCol="0">
            <a:spAutoFit/>
          </a:bodyPr>
          <a:lstStyle/>
          <a:p>
            <a:pPr defTabSz="411480">
              <a:spcAft>
                <a:spcPts val="600"/>
              </a:spcAft>
            </a:pPr>
            <a:r>
              <a:rPr lang="en-US" sz="1620" kern="1200">
                <a:solidFill>
                  <a:schemeClr val="tx1"/>
                </a:solidFill>
                <a:latin typeface="+mn-lt"/>
                <a:ea typeface="+mn-ea"/>
                <a:cs typeface="+mn-cs"/>
              </a:rPr>
              <a:t>(Mehta, et al., AHA, 2016)</a:t>
            </a:r>
            <a:endParaRPr lang="en-US"/>
          </a:p>
        </p:txBody>
      </p:sp>
    </p:spTree>
    <p:custDataLst>
      <p:tags r:id="rId1"/>
    </p:custDataLst>
    <p:extLst>
      <p:ext uri="{BB962C8B-B14F-4D97-AF65-F5344CB8AC3E}">
        <p14:creationId xmlns:p14="http://schemas.microsoft.com/office/powerpoint/2010/main" val="3167260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erson in a blue shirt&#10;&#10;Description automatically generated">
            <a:extLst>
              <a:ext uri="{FF2B5EF4-FFF2-40B4-BE49-F238E27FC236}">
                <a16:creationId xmlns:a16="http://schemas.microsoft.com/office/drawing/2014/main" id="{18F506DC-1D1C-E91D-58B6-92B6AA4FB8D7}"/>
              </a:ext>
            </a:extLst>
          </p:cNvPr>
          <p:cNvPicPr>
            <a:picLocks noChangeAspect="1"/>
          </p:cNvPicPr>
          <p:nvPr/>
        </p:nvPicPr>
        <p:blipFill rotWithShape="1">
          <a:blip r:embed="rId6">
            <a:clrChange>
              <a:clrFrom>
                <a:srgbClr val="F8F8F8"/>
              </a:clrFrom>
              <a:clrTo>
                <a:srgbClr val="F8F8F8">
                  <a:alpha val="0"/>
                </a:srgbClr>
              </a:clrTo>
            </a:clrChange>
            <a:extLst>
              <a:ext uri="{28A0092B-C50C-407E-A947-70E740481C1C}">
                <a14:useLocalDpi xmlns:a14="http://schemas.microsoft.com/office/drawing/2010/main" val="0"/>
              </a:ext>
            </a:extLst>
          </a:blip>
          <a:srcRect l="4972" t="-4585" r="5110" b="14205"/>
          <a:stretch/>
        </p:blipFill>
        <p:spPr>
          <a:xfrm>
            <a:off x="1214157" y="643467"/>
            <a:ext cx="9763686" cy="5571066"/>
          </a:xfrm>
          <a:prstGeom prst="rect">
            <a:avLst/>
          </a:prstGeom>
        </p:spPr>
      </p:pic>
      <p:pic>
        <p:nvPicPr>
          <p:cNvPr id="21" name="Retrievals clip">
            <a:hlinkClick r:id="" action="ppaction://media"/>
            <a:extLst>
              <a:ext uri="{FF2B5EF4-FFF2-40B4-BE49-F238E27FC236}">
                <a16:creationId xmlns:a16="http://schemas.microsoft.com/office/drawing/2014/main" id="{C97A2BAE-D95C-600F-1FED-CFB6CDB86D7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485795" y="5265305"/>
            <a:ext cx="522491" cy="522491"/>
          </a:xfrm>
          <a:prstGeom prst="rect">
            <a:avLst/>
          </a:prstGeom>
        </p:spPr>
      </p:pic>
    </p:spTree>
    <p:custDataLst>
      <p:tags r:id="rId1"/>
    </p:custDataLst>
    <p:extLst>
      <p:ext uri="{BB962C8B-B14F-4D97-AF65-F5344CB8AC3E}">
        <p14:creationId xmlns:p14="http://schemas.microsoft.com/office/powerpoint/2010/main" val="1318902531"/>
      </p:ext>
    </p:extLst>
  </p:cSld>
  <p:clrMapOvr>
    <a:masterClrMapping/>
  </p:clrMapOvr>
  <mc:AlternateContent xmlns:mc="http://schemas.openxmlformats.org/markup-compatibility/2006" xmlns:p14="http://schemas.microsoft.com/office/powerpoint/2010/main">
    <mc:Choice Requires="p14">
      <p:transition spd="slow" p14:dur="2000" advTm="545644"/>
    </mc:Choice>
    <mc:Fallback xmlns="">
      <p:transition spd="slow" advTm="5456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3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4A586-CE14-AC1C-1B45-0046F78B90A3}"/>
              </a:ext>
            </a:extLst>
          </p:cNvPr>
          <p:cNvSpPr>
            <a:spLocks noGrp="1"/>
          </p:cNvSpPr>
          <p:nvPr>
            <p:ph type="title"/>
          </p:nvPr>
        </p:nvSpPr>
        <p:spPr>
          <a:xfrm>
            <a:off x="841248" y="548640"/>
            <a:ext cx="3600860" cy="5431536"/>
          </a:xfrm>
        </p:spPr>
        <p:txBody>
          <a:bodyPr>
            <a:normAutofit/>
          </a:bodyPr>
          <a:lstStyle/>
          <a:p>
            <a:r>
              <a:rPr lang="en-CA" sz="5400"/>
              <a:t>Discussion:</a:t>
            </a:r>
            <a:endParaRPr lang="en-US" sz="5400"/>
          </a:p>
        </p:txBody>
      </p:sp>
      <p:sp>
        <p:nvSpPr>
          <p:cNvPr id="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2D9E28-AEE3-8013-1836-6425BA4C432E}"/>
              </a:ext>
            </a:extLst>
          </p:cNvPr>
          <p:cNvSpPr>
            <a:spLocks noGrp="1"/>
          </p:cNvSpPr>
          <p:nvPr>
            <p:ph idx="1"/>
          </p:nvPr>
        </p:nvSpPr>
        <p:spPr>
          <a:xfrm>
            <a:off x="5126418" y="552091"/>
            <a:ext cx="6224335" cy="5431536"/>
          </a:xfrm>
        </p:spPr>
        <p:txBody>
          <a:bodyPr anchor="ctr">
            <a:normAutofit/>
          </a:bodyPr>
          <a:lstStyle/>
          <a:p>
            <a:r>
              <a:rPr lang="en-CA" sz="2200"/>
              <a:t>Why did this happen?  </a:t>
            </a:r>
          </a:p>
          <a:p>
            <a:endParaRPr lang="en-CA" sz="2200"/>
          </a:p>
          <a:p>
            <a:r>
              <a:rPr lang="en-CA" sz="2200"/>
              <a:t>What do you think were contributing factors?</a:t>
            </a:r>
          </a:p>
          <a:p>
            <a:endParaRPr lang="en-CA" sz="2200"/>
          </a:p>
          <a:p>
            <a:r>
              <a:rPr lang="en-US" sz="2200"/>
              <a:t>Why did no one believe the women?</a:t>
            </a:r>
          </a:p>
          <a:p>
            <a:endParaRPr lang="en-US" sz="2200"/>
          </a:p>
          <a:p>
            <a:r>
              <a:rPr lang="en-US" sz="2200"/>
              <a:t>How do we prevent this?</a:t>
            </a:r>
            <a:endParaRPr lang="en-CA" sz="2200"/>
          </a:p>
        </p:txBody>
      </p:sp>
    </p:spTree>
    <p:custDataLst>
      <p:tags r:id="rId1"/>
    </p:custDataLst>
    <p:extLst>
      <p:ext uri="{BB962C8B-B14F-4D97-AF65-F5344CB8AC3E}">
        <p14:creationId xmlns:p14="http://schemas.microsoft.com/office/powerpoint/2010/main" val="3462051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3329C2-5A5D-B656-8C91-3CFC086B404B}"/>
              </a:ext>
            </a:extLst>
          </p:cNvPr>
          <p:cNvSpPr>
            <a:spLocks noGrp="1"/>
          </p:cNvSpPr>
          <p:nvPr>
            <p:ph type="title"/>
          </p:nvPr>
        </p:nvSpPr>
        <p:spPr>
          <a:xfrm>
            <a:off x="838200" y="365125"/>
            <a:ext cx="10515600" cy="1325563"/>
          </a:xfrm>
        </p:spPr>
        <p:txBody>
          <a:bodyPr>
            <a:normAutofit/>
          </a:bodyPr>
          <a:lstStyle/>
          <a:p>
            <a:r>
              <a:rPr lang="en-US" sz="5400"/>
              <a:t>Case Discussion</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03EF48-7B1C-6943-C2D8-7A16A5CBAA6D}"/>
              </a:ext>
            </a:extLst>
          </p:cNvPr>
          <p:cNvSpPr>
            <a:spLocks noGrp="1"/>
          </p:cNvSpPr>
          <p:nvPr>
            <p:ph idx="1"/>
          </p:nvPr>
        </p:nvSpPr>
        <p:spPr>
          <a:xfrm>
            <a:off x="838200" y="1929384"/>
            <a:ext cx="10515600" cy="4251960"/>
          </a:xfrm>
        </p:spPr>
        <p:txBody>
          <a:bodyPr>
            <a:normAutofit/>
          </a:bodyPr>
          <a:lstStyle/>
          <a:p>
            <a:r>
              <a:rPr lang="en-US" sz="2000"/>
              <a:t>You are a clerk on the ward as part of a team caring for an 80 </a:t>
            </a:r>
            <a:r>
              <a:rPr lang="en-US" sz="2000" err="1"/>
              <a:t>y.o</a:t>
            </a:r>
            <a:r>
              <a:rPr lang="en-US" sz="2000"/>
              <a:t>  Black female patient admitted for a non-</a:t>
            </a:r>
            <a:r>
              <a:rPr lang="en-US" sz="2000" err="1"/>
              <a:t>stemi</a:t>
            </a:r>
            <a:r>
              <a:rPr lang="en-US" sz="2000"/>
              <a:t> MI.  The patient has a history of </a:t>
            </a:r>
            <a:r>
              <a:rPr lang="en-US" sz="2000" err="1"/>
              <a:t>afib</a:t>
            </a:r>
            <a:r>
              <a:rPr lang="en-US" sz="2000"/>
              <a:t>, RA, and OA. Surgical </a:t>
            </a:r>
            <a:r>
              <a:rPr lang="en-US" sz="2000" err="1"/>
              <a:t>hx</a:t>
            </a:r>
            <a:r>
              <a:rPr lang="en-US" sz="2000"/>
              <a:t> includes hip replacement and knee replacements and total hysterectomy at age 40. </a:t>
            </a:r>
          </a:p>
          <a:p>
            <a:r>
              <a:rPr lang="en-US" sz="2000"/>
              <a:t>The patient reports severe abdominal pain, exacerbated by eating.  She is given OTC painkillers for the pain and told “that it should settle down. It is likely caused by anxiety.”  </a:t>
            </a:r>
          </a:p>
          <a:p>
            <a:r>
              <a:rPr lang="en-US" sz="2000"/>
              <a:t>Over the course of the admission, the patient’s pain continues. As the patient has a history of gallstones, imaging of the gall bladder is ordered.  Imaging shows no stones present.  </a:t>
            </a:r>
          </a:p>
          <a:p>
            <a:r>
              <a:rPr lang="en-US" sz="2000"/>
              <a:t>Although the patient’s pain continues, as ‘no pathology was found’, the patient was discharged home.  </a:t>
            </a:r>
          </a:p>
        </p:txBody>
      </p:sp>
    </p:spTree>
    <p:custDataLst>
      <p:tags r:id="rId1"/>
    </p:custDataLst>
    <p:extLst>
      <p:ext uri="{BB962C8B-B14F-4D97-AF65-F5344CB8AC3E}">
        <p14:creationId xmlns:p14="http://schemas.microsoft.com/office/powerpoint/2010/main" val="2965289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8C5AD-993D-66BF-CDD5-78F07F343A33}"/>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4578269" y="351113"/>
            <a:ext cx="7019966" cy="5960787"/>
          </a:xfrm>
        </p:spPr>
      </p:pic>
      <p:sp>
        <p:nvSpPr>
          <p:cNvPr id="2" name="Title 1">
            <a:extLst>
              <a:ext uri="{FF2B5EF4-FFF2-40B4-BE49-F238E27FC236}">
                <a16:creationId xmlns:a16="http://schemas.microsoft.com/office/drawing/2014/main" id="{885C63B3-430B-554D-039E-7B2EF8F5563E}"/>
              </a:ext>
            </a:extLst>
          </p:cNvPr>
          <p:cNvSpPr>
            <a:spLocks noGrp="1"/>
          </p:cNvSpPr>
          <p:nvPr>
            <p:ph type="title"/>
          </p:nvPr>
        </p:nvSpPr>
        <p:spPr>
          <a:xfrm>
            <a:off x="593765" y="2336429"/>
            <a:ext cx="3812969" cy="2461202"/>
          </a:xfrm>
        </p:spPr>
        <p:txBody>
          <a:bodyPr>
            <a:normAutofit fontScale="90000"/>
          </a:bodyPr>
          <a:lstStyle/>
          <a:p>
            <a:r>
              <a:rPr lang="en-US"/>
              <a:t>What do you might be going on?</a:t>
            </a:r>
            <a:br>
              <a:rPr lang="en-US"/>
            </a:br>
            <a:endParaRPr lang="en-US"/>
          </a:p>
        </p:txBody>
      </p:sp>
      <p:sp>
        <p:nvSpPr>
          <p:cNvPr id="3" name="TextBox 2">
            <a:extLst>
              <a:ext uri="{FF2B5EF4-FFF2-40B4-BE49-F238E27FC236}">
                <a16:creationId xmlns:a16="http://schemas.microsoft.com/office/drawing/2014/main" id="{41C3C49F-2EAB-D45D-7D8F-0879479E13BC}"/>
              </a:ext>
            </a:extLst>
          </p:cNvPr>
          <p:cNvSpPr txBox="1"/>
          <p:nvPr/>
        </p:nvSpPr>
        <p:spPr>
          <a:xfrm>
            <a:off x="8088252" y="6327489"/>
            <a:ext cx="7019966" cy="230832"/>
          </a:xfrm>
          <a:prstGeom prst="rect">
            <a:avLst/>
          </a:prstGeom>
          <a:noFill/>
        </p:spPr>
        <p:txBody>
          <a:bodyPr wrap="square" rtlCol="0">
            <a:spAutoFit/>
          </a:bodyPr>
          <a:lstStyle/>
          <a:p>
            <a:r>
              <a:rPr lang="en-US" sz="900">
                <a:hlinkClick r:id="rId5" tooltip="https://courses.lumenlearning.com/intropsych/chapter/why-is-research-important/"/>
              </a:rPr>
              <a:t>This Photo</a:t>
            </a:r>
            <a:r>
              <a:rPr lang="en-US" sz="900"/>
              <a:t> by Unknown Author is licensed under </a:t>
            </a:r>
            <a:r>
              <a:rPr lang="en-US" sz="900">
                <a:hlinkClick r:id="rId6" tooltip="https://creativecommons.org/licenses/by/3.0/"/>
              </a:rPr>
              <a:t>CC BY</a:t>
            </a:r>
            <a:endParaRPr lang="en-US" sz="900"/>
          </a:p>
        </p:txBody>
      </p:sp>
    </p:spTree>
    <p:custDataLst>
      <p:tags r:id="rId1"/>
    </p:custDataLst>
    <p:extLst>
      <p:ext uri="{BB962C8B-B14F-4D97-AF65-F5344CB8AC3E}">
        <p14:creationId xmlns:p14="http://schemas.microsoft.com/office/powerpoint/2010/main" val="3993299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43329C2-5A5D-B656-8C91-3CFC086B404B}"/>
              </a:ext>
            </a:extLst>
          </p:cNvPr>
          <p:cNvSpPr>
            <a:spLocks noGrp="1"/>
          </p:cNvSpPr>
          <p:nvPr>
            <p:ph type="title"/>
          </p:nvPr>
        </p:nvSpPr>
        <p:spPr>
          <a:xfrm>
            <a:off x="838200" y="365125"/>
            <a:ext cx="10515600" cy="1325563"/>
          </a:xfrm>
        </p:spPr>
        <p:txBody>
          <a:bodyPr>
            <a:normAutofit/>
          </a:bodyPr>
          <a:lstStyle/>
          <a:p>
            <a:r>
              <a:rPr lang="en-US" sz="5400"/>
              <a:t>Case Discussion</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9903EF48-7B1C-6943-C2D8-7A16A5CBAA6D}"/>
              </a:ext>
            </a:extLst>
          </p:cNvPr>
          <p:cNvSpPr>
            <a:spLocks noGrp="1"/>
          </p:cNvSpPr>
          <p:nvPr>
            <p:ph idx="1"/>
          </p:nvPr>
        </p:nvSpPr>
        <p:spPr>
          <a:xfrm>
            <a:off x="838200" y="1929384"/>
            <a:ext cx="10515600" cy="4251960"/>
          </a:xfrm>
        </p:spPr>
        <p:txBody>
          <a:bodyPr>
            <a:normAutofit/>
          </a:bodyPr>
          <a:lstStyle/>
          <a:p>
            <a:r>
              <a:rPr lang="en-US" sz="2000"/>
              <a:t>You are a clerk on the ward as part of a team caring for an 80 </a:t>
            </a:r>
            <a:r>
              <a:rPr lang="en-US" sz="2000" err="1"/>
              <a:t>y.o</a:t>
            </a:r>
            <a:r>
              <a:rPr lang="en-US" sz="2000"/>
              <a:t>  Black female patient admitted for a non-</a:t>
            </a:r>
            <a:r>
              <a:rPr lang="en-US" sz="2000" err="1"/>
              <a:t>stemi</a:t>
            </a:r>
            <a:r>
              <a:rPr lang="en-US" sz="2000"/>
              <a:t> MI.  The patient has a history of </a:t>
            </a:r>
            <a:r>
              <a:rPr lang="en-US" sz="2000" err="1"/>
              <a:t>afib</a:t>
            </a:r>
            <a:r>
              <a:rPr lang="en-US" sz="2000"/>
              <a:t>, RA, and OA. Surgical </a:t>
            </a:r>
            <a:r>
              <a:rPr lang="en-US" sz="2000" err="1"/>
              <a:t>hx</a:t>
            </a:r>
            <a:r>
              <a:rPr lang="en-US" sz="2000"/>
              <a:t> includes hip replacement and knee replacements and total hysterectomy at age 40. </a:t>
            </a:r>
          </a:p>
          <a:p>
            <a:r>
              <a:rPr lang="en-US" sz="2000"/>
              <a:t>The patient reports severe abdominal pain, exacerbated by eating.  She is given OTC painkillers for the pain and told “that it should settle down. It is likely caused by anxiety.”  </a:t>
            </a:r>
          </a:p>
          <a:p>
            <a:r>
              <a:rPr lang="en-US" sz="2000"/>
              <a:t>Over the course of the admission, the patient’s pain continues. As the patient has a history of gallstones, imaging of the gall bladder is ordered.  Imaging shows no stones present.  </a:t>
            </a:r>
          </a:p>
          <a:p>
            <a:r>
              <a:rPr lang="en-US" sz="2000"/>
              <a:t>Although the patient’s pain continues, as ‘no pathology was found’, the patient was discharged home.  </a:t>
            </a:r>
          </a:p>
          <a:p>
            <a:r>
              <a:rPr lang="en-US" sz="2000" b="1"/>
              <a:t>The patient shows up two days later in the ED with severe abdominal pain.  The ED Physician reviews the imaging from the admission - it shows a total occlusion of the superior mesenteric artery.   The patient, a retired nurse, notes that she had raised the issue of an ischemic bowel with her team, which was ignored. </a:t>
            </a:r>
          </a:p>
        </p:txBody>
      </p:sp>
    </p:spTree>
    <p:custDataLst>
      <p:tags r:id="rId1"/>
    </p:custDataLst>
    <p:extLst>
      <p:ext uri="{BB962C8B-B14F-4D97-AF65-F5344CB8AC3E}">
        <p14:creationId xmlns:p14="http://schemas.microsoft.com/office/powerpoint/2010/main" val="1661540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8C5AD-993D-66BF-CDD5-78F07F343A33}"/>
              </a:ext>
            </a:extLst>
          </p:cNvPr>
          <p:cNvPicPr>
            <a:picLocks noGrp="1" noChangeAspect="1"/>
          </p:cNvPicPr>
          <p:nvPr>
            <p:ph idx="1"/>
          </p:nvPr>
        </p:nvPicPr>
        <p:blipFill>
          <a:blip r:embed="rId4"/>
          <a:stretch>
            <a:fillRect/>
          </a:stretch>
        </p:blipFill>
        <p:spPr>
          <a:xfrm>
            <a:off x="4578269" y="351113"/>
            <a:ext cx="7019966" cy="5960787"/>
          </a:xfrm>
        </p:spPr>
      </p:pic>
      <p:sp>
        <p:nvSpPr>
          <p:cNvPr id="2" name="Title 1">
            <a:extLst>
              <a:ext uri="{FF2B5EF4-FFF2-40B4-BE49-F238E27FC236}">
                <a16:creationId xmlns:a16="http://schemas.microsoft.com/office/drawing/2014/main" id="{885C63B3-430B-554D-039E-7B2EF8F5563E}"/>
              </a:ext>
            </a:extLst>
          </p:cNvPr>
          <p:cNvSpPr>
            <a:spLocks noGrp="1"/>
          </p:cNvSpPr>
          <p:nvPr>
            <p:ph type="title"/>
          </p:nvPr>
        </p:nvSpPr>
        <p:spPr>
          <a:xfrm>
            <a:off x="593765" y="794844"/>
            <a:ext cx="3984504" cy="2634156"/>
          </a:xfrm>
        </p:spPr>
        <p:txBody>
          <a:bodyPr>
            <a:normAutofit fontScale="90000"/>
          </a:bodyPr>
          <a:lstStyle/>
          <a:p>
            <a:r>
              <a:rPr lang="en-US"/>
              <a:t>Why was this missed?</a:t>
            </a:r>
            <a:br>
              <a:rPr lang="en-US"/>
            </a:br>
            <a:br>
              <a:rPr lang="en-US"/>
            </a:br>
            <a:r>
              <a:rPr lang="en-US"/>
              <a:t>Case example PAD</a:t>
            </a:r>
          </a:p>
        </p:txBody>
      </p:sp>
      <p:sp>
        <p:nvSpPr>
          <p:cNvPr id="6" name="TextBox 5">
            <a:extLst>
              <a:ext uri="{FF2B5EF4-FFF2-40B4-BE49-F238E27FC236}">
                <a16:creationId xmlns:a16="http://schemas.microsoft.com/office/drawing/2014/main" id="{69BC0BA4-65EE-5846-84BE-36A52720C30A}"/>
              </a:ext>
            </a:extLst>
          </p:cNvPr>
          <p:cNvSpPr txBox="1"/>
          <p:nvPr/>
        </p:nvSpPr>
        <p:spPr>
          <a:xfrm>
            <a:off x="8658266" y="6311900"/>
            <a:ext cx="18954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(Kavurma, 2023)</a:t>
            </a:r>
          </a:p>
        </p:txBody>
      </p:sp>
    </p:spTree>
    <p:custDataLst>
      <p:tags r:id="rId1"/>
    </p:custDataLst>
    <p:extLst>
      <p:ext uri="{BB962C8B-B14F-4D97-AF65-F5344CB8AC3E}">
        <p14:creationId xmlns:p14="http://schemas.microsoft.com/office/powerpoint/2010/main" val="4111934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F712-EC4D-2CCE-8564-5F37F221EE31}"/>
              </a:ext>
            </a:extLst>
          </p:cNvPr>
          <p:cNvSpPr>
            <a:spLocks noGrp="1"/>
          </p:cNvSpPr>
          <p:nvPr>
            <p:ph type="title"/>
          </p:nvPr>
        </p:nvSpPr>
        <p:spPr>
          <a:xfrm>
            <a:off x="838200" y="176000"/>
            <a:ext cx="10515600" cy="1325563"/>
          </a:xfrm>
        </p:spPr>
        <p:txBody>
          <a:bodyPr/>
          <a:lstStyle/>
          <a:p>
            <a:r>
              <a:rPr lang="en-US"/>
              <a:t>Key clinical and health system variables: PAD</a:t>
            </a:r>
          </a:p>
        </p:txBody>
      </p:sp>
      <p:graphicFrame>
        <p:nvGraphicFramePr>
          <p:cNvPr id="4" name="Content Placeholder 3">
            <a:extLst>
              <a:ext uri="{FF2B5EF4-FFF2-40B4-BE49-F238E27FC236}">
                <a16:creationId xmlns:a16="http://schemas.microsoft.com/office/drawing/2014/main" id="{F86F9FF9-A3D0-84E5-1692-C0335ACD7A26}"/>
              </a:ext>
            </a:extLst>
          </p:cNvPr>
          <p:cNvGraphicFramePr>
            <a:graphicFrameLocks noGrp="1"/>
          </p:cNvGraphicFramePr>
          <p:nvPr>
            <p:ph idx="1"/>
            <p:extLst>
              <p:ext uri="{D42A27DB-BD31-4B8C-83A1-F6EECF244321}">
                <p14:modId xmlns:p14="http://schemas.microsoft.com/office/powerpoint/2010/main" val="2158379870"/>
              </p:ext>
            </p:extLst>
          </p:nvPr>
        </p:nvGraphicFramePr>
        <p:xfrm>
          <a:off x="372533" y="1173056"/>
          <a:ext cx="11514667" cy="5577840"/>
        </p:xfrm>
        <a:graphic>
          <a:graphicData uri="http://schemas.openxmlformats.org/drawingml/2006/table">
            <a:tbl>
              <a:tblPr firstRow="1" bandRow="1">
                <a:tableStyleId>{5C22544A-7EE6-4342-B048-85BDC9FD1C3A}</a:tableStyleId>
              </a:tblPr>
              <a:tblGrid>
                <a:gridCol w="3251826">
                  <a:extLst>
                    <a:ext uri="{9D8B030D-6E8A-4147-A177-3AD203B41FA5}">
                      <a16:colId xmlns:a16="http://schemas.microsoft.com/office/drawing/2014/main" val="1219131134"/>
                    </a:ext>
                  </a:extLst>
                </a:gridCol>
                <a:gridCol w="8262841">
                  <a:extLst>
                    <a:ext uri="{9D8B030D-6E8A-4147-A177-3AD203B41FA5}">
                      <a16:colId xmlns:a16="http://schemas.microsoft.com/office/drawing/2014/main" val="3916349619"/>
                    </a:ext>
                  </a:extLst>
                </a:gridCol>
              </a:tblGrid>
              <a:tr h="370840">
                <a:tc>
                  <a:txBody>
                    <a:bodyPr/>
                    <a:lstStyle/>
                    <a:p>
                      <a:r>
                        <a:rPr lang="en-US" sz="2000"/>
                        <a:t>Area</a:t>
                      </a:r>
                    </a:p>
                  </a:txBody>
                  <a:tcPr/>
                </a:tc>
                <a:tc>
                  <a:txBody>
                    <a:bodyPr/>
                    <a:lstStyle/>
                    <a:p>
                      <a:r>
                        <a:rPr lang="en-CA" sz="2000"/>
                        <a:t>Variables</a:t>
                      </a:r>
                      <a:endParaRPr lang="en-US" sz="2000"/>
                    </a:p>
                  </a:txBody>
                  <a:tcPr/>
                </a:tc>
                <a:extLst>
                  <a:ext uri="{0D108BD9-81ED-4DB2-BD59-A6C34878D82A}">
                    <a16:rowId xmlns:a16="http://schemas.microsoft.com/office/drawing/2014/main" val="3670740374"/>
                  </a:ext>
                </a:extLst>
              </a:tr>
              <a:tr h="370840">
                <a:tc>
                  <a:txBody>
                    <a:bodyPr/>
                    <a:lstStyle/>
                    <a:p>
                      <a:r>
                        <a:rPr lang="en-US" sz="2000"/>
                        <a:t>Health provider awareness</a:t>
                      </a:r>
                    </a:p>
                  </a:txBody>
                  <a:tcPr/>
                </a:tc>
                <a:tc>
                  <a:txBody>
                    <a:bodyPr/>
                    <a:lstStyle/>
                    <a:p>
                      <a:r>
                        <a:rPr lang="en-US" sz="2000"/>
                        <a:t>Bias of male predominance in PAD</a:t>
                      </a:r>
                    </a:p>
                  </a:txBody>
                  <a:tcPr/>
                </a:tc>
                <a:extLst>
                  <a:ext uri="{0D108BD9-81ED-4DB2-BD59-A6C34878D82A}">
                    <a16:rowId xmlns:a16="http://schemas.microsoft.com/office/drawing/2014/main" val="2167611192"/>
                  </a:ext>
                </a:extLst>
              </a:tr>
              <a:tr h="370840">
                <a:tc>
                  <a:txBody>
                    <a:bodyPr/>
                    <a:lstStyle/>
                    <a:p>
                      <a:endParaRPr lang="en-US" sz="2000"/>
                    </a:p>
                  </a:txBody>
                  <a:tcPr/>
                </a:tc>
                <a:tc>
                  <a:txBody>
                    <a:bodyPr/>
                    <a:lstStyle/>
                    <a:p>
                      <a:r>
                        <a:rPr lang="en-US" sz="2000"/>
                        <a:t>Low awareness of female PAD (less likely to recognize in women)</a:t>
                      </a:r>
                    </a:p>
                  </a:txBody>
                  <a:tcPr/>
                </a:tc>
                <a:extLst>
                  <a:ext uri="{0D108BD9-81ED-4DB2-BD59-A6C34878D82A}">
                    <a16:rowId xmlns:a16="http://schemas.microsoft.com/office/drawing/2014/main" val="2841679577"/>
                  </a:ext>
                </a:extLst>
              </a:tr>
              <a:tr h="370840">
                <a:tc>
                  <a:txBody>
                    <a:bodyPr/>
                    <a:lstStyle/>
                    <a:p>
                      <a:endParaRPr lang="en-US" sz="2000"/>
                    </a:p>
                  </a:txBody>
                  <a:tcPr/>
                </a:tc>
                <a:tc>
                  <a:txBody>
                    <a:bodyPr/>
                    <a:lstStyle/>
                    <a:p>
                      <a:r>
                        <a:rPr lang="en-US" sz="2000"/>
                        <a:t>Misdiagnoses</a:t>
                      </a:r>
                    </a:p>
                  </a:txBody>
                  <a:tcPr/>
                </a:tc>
                <a:extLst>
                  <a:ext uri="{0D108BD9-81ED-4DB2-BD59-A6C34878D82A}">
                    <a16:rowId xmlns:a16="http://schemas.microsoft.com/office/drawing/2014/main" val="415995327"/>
                  </a:ext>
                </a:extLst>
              </a:tr>
              <a:tr h="370840">
                <a:tc>
                  <a:txBody>
                    <a:bodyPr/>
                    <a:lstStyle/>
                    <a:p>
                      <a:r>
                        <a:rPr lang="en-US" sz="2000"/>
                        <a:t>Low health literacy &amp; PAD awareness</a:t>
                      </a:r>
                    </a:p>
                  </a:txBody>
                  <a:tcPr/>
                </a:tc>
                <a:tc>
                  <a:txBody>
                    <a:bodyPr/>
                    <a:lstStyle/>
                    <a:p>
                      <a:r>
                        <a:rPr lang="en-US" sz="2000"/>
                        <a:t>Poor awareness of PAD risk &amp; preventative strategies, amplified by intersectionality</a:t>
                      </a:r>
                    </a:p>
                  </a:txBody>
                  <a:tcPr/>
                </a:tc>
                <a:extLst>
                  <a:ext uri="{0D108BD9-81ED-4DB2-BD59-A6C34878D82A}">
                    <a16:rowId xmlns:a16="http://schemas.microsoft.com/office/drawing/2014/main" val="1665463583"/>
                  </a:ext>
                </a:extLst>
              </a:tr>
              <a:tr h="370840">
                <a:tc>
                  <a:txBody>
                    <a:bodyPr/>
                    <a:lstStyle/>
                    <a:p>
                      <a:endParaRPr lang="en-US" sz="2000"/>
                    </a:p>
                  </a:txBody>
                  <a:tcPr/>
                </a:tc>
                <a:tc>
                  <a:txBody>
                    <a:bodyPr/>
                    <a:lstStyle/>
                    <a:p>
                      <a:r>
                        <a:rPr lang="en-US" sz="2000"/>
                        <a:t>Minimize symptoms, less likely to discuss with practitioners</a:t>
                      </a:r>
                    </a:p>
                  </a:txBody>
                  <a:tcPr/>
                </a:tc>
                <a:extLst>
                  <a:ext uri="{0D108BD9-81ED-4DB2-BD59-A6C34878D82A}">
                    <a16:rowId xmlns:a16="http://schemas.microsoft.com/office/drawing/2014/main" val="1980610620"/>
                  </a:ext>
                </a:extLst>
              </a:tr>
              <a:tr h="370840">
                <a:tc>
                  <a:txBody>
                    <a:bodyPr/>
                    <a:lstStyle/>
                    <a:p>
                      <a:r>
                        <a:rPr lang="en-US" sz="2000"/>
                        <a:t>Inadequate diagnostic criteria</a:t>
                      </a:r>
                    </a:p>
                  </a:txBody>
                  <a:tcPr/>
                </a:tc>
                <a:tc>
                  <a:txBody>
                    <a:bodyPr/>
                    <a:lstStyle/>
                    <a:p>
                      <a:r>
                        <a:rPr lang="en-US" sz="2000"/>
                        <a:t>Lower ankle-brachial index (ABI) ratios than men</a:t>
                      </a:r>
                    </a:p>
                  </a:txBody>
                  <a:tcPr/>
                </a:tc>
                <a:extLst>
                  <a:ext uri="{0D108BD9-81ED-4DB2-BD59-A6C34878D82A}">
                    <a16:rowId xmlns:a16="http://schemas.microsoft.com/office/drawing/2014/main" val="947344590"/>
                  </a:ext>
                </a:extLst>
              </a:tr>
              <a:tr h="370840">
                <a:tc>
                  <a:txBody>
                    <a:bodyPr/>
                    <a:lstStyle/>
                    <a:p>
                      <a:endParaRPr lang="en-US" sz="2000"/>
                    </a:p>
                  </a:txBody>
                  <a:tcPr/>
                </a:tc>
                <a:tc>
                  <a:txBody>
                    <a:bodyPr/>
                    <a:lstStyle/>
                    <a:p>
                      <a:r>
                        <a:rPr lang="en-US" sz="2000"/>
                        <a:t>ABI ratio as a measure of functional impairment inconsistent btw the sexes</a:t>
                      </a:r>
                    </a:p>
                  </a:txBody>
                  <a:tcPr/>
                </a:tc>
                <a:extLst>
                  <a:ext uri="{0D108BD9-81ED-4DB2-BD59-A6C34878D82A}">
                    <a16:rowId xmlns:a16="http://schemas.microsoft.com/office/drawing/2014/main" val="3581794631"/>
                  </a:ext>
                </a:extLst>
              </a:tr>
              <a:tr h="370840">
                <a:tc>
                  <a:txBody>
                    <a:bodyPr/>
                    <a:lstStyle/>
                    <a:p>
                      <a:endParaRPr lang="en-US" sz="2000"/>
                    </a:p>
                  </a:txBody>
                  <a:tcPr/>
                </a:tc>
                <a:tc>
                  <a:txBody>
                    <a:bodyPr/>
                    <a:lstStyle/>
                    <a:p>
                      <a:r>
                        <a:rPr lang="en-US" sz="2000"/>
                        <a:t>Discrepancy in self-screening questionnaires</a:t>
                      </a:r>
                    </a:p>
                  </a:txBody>
                  <a:tcPr/>
                </a:tc>
                <a:extLst>
                  <a:ext uri="{0D108BD9-81ED-4DB2-BD59-A6C34878D82A}">
                    <a16:rowId xmlns:a16="http://schemas.microsoft.com/office/drawing/2014/main" val="4256735420"/>
                  </a:ext>
                </a:extLst>
              </a:tr>
              <a:tr h="370840">
                <a:tc>
                  <a:txBody>
                    <a:bodyPr/>
                    <a:lstStyle/>
                    <a:p>
                      <a:r>
                        <a:rPr lang="en-US" sz="2000"/>
                        <a:t>Evidence Paucity</a:t>
                      </a:r>
                    </a:p>
                  </a:txBody>
                  <a:tcPr/>
                </a:tc>
                <a:tc>
                  <a:txBody>
                    <a:bodyPr/>
                    <a:lstStyle/>
                    <a:p>
                      <a:r>
                        <a:rPr lang="en-US" sz="2000"/>
                        <a:t>Under-representation in clinical trials</a:t>
                      </a:r>
                    </a:p>
                  </a:txBody>
                  <a:tcPr/>
                </a:tc>
                <a:extLst>
                  <a:ext uri="{0D108BD9-81ED-4DB2-BD59-A6C34878D82A}">
                    <a16:rowId xmlns:a16="http://schemas.microsoft.com/office/drawing/2014/main" val="3427105793"/>
                  </a:ext>
                </a:extLst>
              </a:tr>
              <a:tr h="370840">
                <a:tc>
                  <a:txBody>
                    <a:bodyPr/>
                    <a:lstStyle/>
                    <a:p>
                      <a:endParaRPr lang="en-US" sz="2000"/>
                    </a:p>
                  </a:txBody>
                  <a:tcPr/>
                </a:tc>
                <a:tc>
                  <a:txBody>
                    <a:bodyPr/>
                    <a:lstStyle/>
                    <a:p>
                      <a:r>
                        <a:rPr lang="en-US" sz="2000"/>
                        <a:t>Lack of standardization in gender-related differences reported in clinical trials</a:t>
                      </a:r>
                    </a:p>
                  </a:txBody>
                  <a:tcPr/>
                </a:tc>
                <a:extLst>
                  <a:ext uri="{0D108BD9-81ED-4DB2-BD59-A6C34878D82A}">
                    <a16:rowId xmlns:a16="http://schemas.microsoft.com/office/drawing/2014/main" val="189435900"/>
                  </a:ext>
                </a:extLst>
              </a:tr>
            </a:tbl>
          </a:graphicData>
        </a:graphic>
      </p:graphicFrame>
      <p:sp>
        <p:nvSpPr>
          <p:cNvPr id="5" name="TextBox 4">
            <a:extLst>
              <a:ext uri="{FF2B5EF4-FFF2-40B4-BE49-F238E27FC236}">
                <a16:creationId xmlns:a16="http://schemas.microsoft.com/office/drawing/2014/main" id="{2773E060-C9F8-8FE6-C8A1-3ED3B3FFF1B9}"/>
              </a:ext>
            </a:extLst>
          </p:cNvPr>
          <p:cNvSpPr txBox="1"/>
          <p:nvPr/>
        </p:nvSpPr>
        <p:spPr>
          <a:xfrm>
            <a:off x="304800" y="6312668"/>
            <a:ext cx="2165268" cy="369332"/>
          </a:xfrm>
          <a:prstGeom prst="rect">
            <a:avLst/>
          </a:prstGeom>
          <a:noFill/>
        </p:spPr>
        <p:txBody>
          <a:bodyPr wrap="square" rtlCol="0">
            <a:spAutoFit/>
          </a:bodyPr>
          <a:lstStyle/>
          <a:p>
            <a:r>
              <a:rPr lang="en-US"/>
              <a:t>(Kavurma, 2023)</a:t>
            </a:r>
          </a:p>
        </p:txBody>
      </p:sp>
    </p:spTree>
    <p:custDataLst>
      <p:tags r:id="rId1"/>
    </p:custDataLst>
    <p:extLst>
      <p:ext uri="{BB962C8B-B14F-4D97-AF65-F5344CB8AC3E}">
        <p14:creationId xmlns:p14="http://schemas.microsoft.com/office/powerpoint/2010/main" val="450624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53889-96CC-1DD2-29C6-246E976E4A06}"/>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5400" kern="1200">
                <a:latin typeface="+mj-lt"/>
                <a:ea typeface="+mj-ea"/>
                <a:cs typeface="+mj-cs"/>
              </a:rPr>
              <a:t>What can we do?</a:t>
            </a:r>
          </a:p>
        </p:txBody>
      </p:sp>
      <p:sp>
        <p:nvSpPr>
          <p:cNvPr id="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38C899-1ADB-7407-293A-9EDC47B0403A}"/>
              </a:ext>
            </a:extLst>
          </p:cNvPr>
          <p:cNvSpPr>
            <a:spLocks noGrp="1"/>
          </p:cNvSpPr>
          <p:nvPr>
            <p:ph idx="1"/>
          </p:nvPr>
        </p:nvSpPr>
        <p:spPr>
          <a:xfrm>
            <a:off x="499871" y="1929383"/>
            <a:ext cx="11434829" cy="4892041"/>
          </a:xfrm>
        </p:spPr>
        <p:txBody>
          <a:bodyPr vert="horz" lIns="91440" tIns="45720" rIns="91440" bIns="45720" rtlCol="0">
            <a:normAutofit/>
          </a:bodyPr>
          <a:lstStyle/>
          <a:p>
            <a:pPr marL="684212" indent="0">
              <a:buNone/>
              <a:tabLst>
                <a:tab pos="628650" algn="l"/>
              </a:tabLst>
            </a:pPr>
            <a:r>
              <a:rPr lang="en-US" sz="2200"/>
              <a:t>There are few research studies describing/evaluating interventions to address gender bias in health care:</a:t>
            </a:r>
          </a:p>
          <a:p>
            <a:pPr marL="914400" lvl="1"/>
            <a:r>
              <a:rPr lang="en-US" sz="2200"/>
              <a:t>Address knowledge mediated gaps!</a:t>
            </a:r>
          </a:p>
          <a:p>
            <a:pPr marL="914400" lvl="1"/>
            <a:r>
              <a:rPr lang="en-US" sz="2200"/>
              <a:t>Develop decision support tool – to implement guidelines and standardized protocols</a:t>
            </a:r>
          </a:p>
          <a:p>
            <a:pPr lvl="2"/>
            <a:r>
              <a:rPr lang="en-US" sz="2200"/>
              <a:t>Most common researched approach</a:t>
            </a:r>
          </a:p>
          <a:p>
            <a:pPr marL="914400" lvl="1"/>
            <a:r>
              <a:rPr lang="en-US" sz="2200"/>
              <a:t>Training for staff, clinic, and community</a:t>
            </a:r>
          </a:p>
          <a:p>
            <a:pPr marL="914400" lvl="1"/>
            <a:r>
              <a:rPr lang="en-US" sz="2200"/>
              <a:t>Interventions managed by an all women team for female patients (?)</a:t>
            </a:r>
          </a:p>
          <a:p>
            <a:pPr marL="914400" lvl="1"/>
            <a:r>
              <a:rPr lang="en-US" sz="2200"/>
              <a:t>Gender sensitive improvements in data collection</a:t>
            </a:r>
          </a:p>
          <a:p>
            <a:pPr marL="914400" lvl="1"/>
            <a:r>
              <a:rPr lang="en-US" sz="2200"/>
              <a:t>Routine screening for gender violence</a:t>
            </a:r>
          </a:p>
          <a:p>
            <a:pPr marL="914400" lvl="1"/>
            <a:r>
              <a:rPr lang="en-US" sz="2200"/>
              <a:t>Appropriate representation of women in clinical trials</a:t>
            </a:r>
          </a:p>
          <a:p>
            <a:pPr lvl="2"/>
            <a:r>
              <a:rPr lang="en-US" sz="2200"/>
              <a:t>Including non-binary and transgender women</a:t>
            </a:r>
          </a:p>
          <a:p>
            <a:pPr marL="914400" lvl="1"/>
            <a:endParaRPr lang="en-US" sz="2200"/>
          </a:p>
        </p:txBody>
      </p:sp>
      <p:sp>
        <p:nvSpPr>
          <p:cNvPr id="4" name="TextBox 3">
            <a:extLst>
              <a:ext uri="{FF2B5EF4-FFF2-40B4-BE49-F238E27FC236}">
                <a16:creationId xmlns:a16="http://schemas.microsoft.com/office/drawing/2014/main" id="{B04BE9E8-6A33-B1F7-9C77-74D2A91ADCDB}"/>
              </a:ext>
            </a:extLst>
          </p:cNvPr>
          <p:cNvSpPr txBox="1"/>
          <p:nvPr/>
        </p:nvSpPr>
        <p:spPr>
          <a:xfrm>
            <a:off x="7329186" y="6359047"/>
            <a:ext cx="5164645" cy="498953"/>
          </a:xfrm>
          <a:prstGeom prst="rect">
            <a:avLst/>
          </a:prstGeom>
        </p:spPr>
        <p:txBody>
          <a:bodyPr vert="horz" lIns="91440" tIns="45720" rIns="91440" bIns="45720" rtlCol="0">
            <a:normAutofit/>
          </a:bodyPr>
          <a:lstStyle/>
          <a:p>
            <a:pPr defTabSz="914400">
              <a:lnSpc>
                <a:spcPct val="90000"/>
              </a:lnSpc>
              <a:spcAft>
                <a:spcPts val="600"/>
              </a:spcAft>
            </a:pPr>
            <a:r>
              <a:rPr lang="en-US" sz="2000"/>
              <a:t>(</a:t>
            </a:r>
            <a:r>
              <a:rPr lang="en-US" sz="2000" err="1"/>
              <a:t>Alcade</a:t>
            </a:r>
            <a:r>
              <a:rPr lang="en-US" sz="2000"/>
              <a:t>-Rubio, et al., 2020)</a:t>
            </a:r>
          </a:p>
        </p:txBody>
      </p:sp>
    </p:spTree>
    <p:custDataLst>
      <p:tags r:id="rId1"/>
    </p:custDataLst>
    <p:extLst>
      <p:ext uri="{BB962C8B-B14F-4D97-AF65-F5344CB8AC3E}">
        <p14:creationId xmlns:p14="http://schemas.microsoft.com/office/powerpoint/2010/main" val="1901998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1ACB-3980-C0D5-7BE6-A98704F64CE7}"/>
              </a:ext>
            </a:extLst>
          </p:cNvPr>
          <p:cNvSpPr>
            <a:spLocks noGrp="1"/>
          </p:cNvSpPr>
          <p:nvPr>
            <p:ph type="title"/>
          </p:nvPr>
        </p:nvSpPr>
        <p:spPr>
          <a:xfrm>
            <a:off x="640080" y="325369"/>
            <a:ext cx="4368602" cy="1956841"/>
          </a:xfrm>
        </p:spPr>
        <p:txBody>
          <a:bodyPr anchor="b">
            <a:normAutofit/>
          </a:bodyPr>
          <a:lstStyle/>
          <a:p>
            <a:r>
              <a:rPr lang="en-US" sz="4200"/>
              <a:t>Knowledge mediated bias</a:t>
            </a:r>
          </a:p>
        </p:txBody>
      </p:sp>
      <p:sp>
        <p:nvSpPr>
          <p:cNvPr id="3" name="Content Placeholder 2">
            <a:extLst>
              <a:ext uri="{FF2B5EF4-FFF2-40B4-BE49-F238E27FC236}">
                <a16:creationId xmlns:a16="http://schemas.microsoft.com/office/drawing/2014/main" id="{521BADC2-8BD3-D94A-F806-5C29693FE25D}"/>
              </a:ext>
            </a:extLst>
          </p:cNvPr>
          <p:cNvSpPr>
            <a:spLocks noGrp="1"/>
          </p:cNvSpPr>
          <p:nvPr>
            <p:ph idx="1"/>
          </p:nvPr>
        </p:nvSpPr>
        <p:spPr>
          <a:xfrm>
            <a:off x="515068" y="2552700"/>
            <a:ext cx="4591322" cy="3640867"/>
          </a:xfrm>
        </p:spPr>
        <p:txBody>
          <a:bodyPr>
            <a:normAutofit/>
          </a:bodyPr>
          <a:lstStyle/>
          <a:p>
            <a:pPr marL="0" indent="0">
              <a:buNone/>
            </a:pPr>
            <a:r>
              <a:rPr lang="en-US" sz="1900"/>
              <a:t>Bias can happen when gaps in care arise from deficiencies in knowledge rather than explicit provider bias.</a:t>
            </a:r>
          </a:p>
          <a:p>
            <a:r>
              <a:rPr lang="en-US" sz="1900" b="1"/>
              <a:t>Are systems of discrimination</a:t>
            </a:r>
          </a:p>
          <a:p>
            <a:r>
              <a:rPr lang="en-US" sz="1900"/>
              <a:t>Are intersectional </a:t>
            </a:r>
          </a:p>
          <a:p>
            <a:pPr lvl="1"/>
            <a:r>
              <a:rPr lang="en-US" sz="1900"/>
              <a:t>Race</a:t>
            </a:r>
          </a:p>
          <a:p>
            <a:pPr lvl="1"/>
            <a:r>
              <a:rPr lang="en-US" sz="1900"/>
              <a:t>(dis)ability</a:t>
            </a:r>
          </a:p>
          <a:p>
            <a:pPr lvl="1"/>
            <a:r>
              <a:rPr lang="en-US" sz="1900"/>
              <a:t>SES</a:t>
            </a:r>
          </a:p>
          <a:p>
            <a:pPr lvl="1"/>
            <a:r>
              <a:rPr lang="en-US" sz="1900"/>
              <a:t>Others…</a:t>
            </a:r>
          </a:p>
        </p:txBody>
      </p:sp>
      <p:pic>
        <p:nvPicPr>
          <p:cNvPr id="5" name="Picture 4">
            <a:extLst>
              <a:ext uri="{FF2B5EF4-FFF2-40B4-BE49-F238E27FC236}">
                <a16:creationId xmlns:a16="http://schemas.microsoft.com/office/drawing/2014/main" id="{4D9A76FA-C15D-D6D0-89CC-E863DB85B85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856" r="1885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816284A1-E816-7658-3F5D-506CCFD697A2}"/>
              </a:ext>
            </a:extLst>
          </p:cNvPr>
          <p:cNvSpPr txBox="1"/>
          <p:nvPr/>
        </p:nvSpPr>
        <p:spPr>
          <a:xfrm>
            <a:off x="5311702" y="6858000"/>
            <a:ext cx="6878775" cy="230832"/>
          </a:xfrm>
          <a:prstGeom prst="rect">
            <a:avLst/>
          </a:prstGeom>
          <a:noFill/>
        </p:spPr>
        <p:txBody>
          <a:bodyPr wrap="square" rtlCol="0">
            <a:spAutoFit/>
          </a:bodyPr>
          <a:lstStyle/>
          <a:p>
            <a:r>
              <a:rPr lang="en-US" sz="900">
                <a:hlinkClick r:id="rId5" tooltip="https://technofaq.org/posts/2020/08/tips-for-developing-effective-healthcare-teams/"/>
              </a:rPr>
              <a:t>This Photo</a:t>
            </a:r>
            <a:r>
              <a:rPr lang="en-US" sz="900"/>
              <a:t> by Unknown Author is licensed under </a:t>
            </a:r>
            <a:r>
              <a:rPr lang="en-US" sz="900">
                <a:hlinkClick r:id="rId6" tooltip="https://creativecommons.org/licenses/by-nc-sa/3.0/"/>
              </a:rPr>
              <a:t>CC BY-SA-NC</a:t>
            </a:r>
            <a:endParaRPr lang="en-US" sz="900"/>
          </a:p>
        </p:txBody>
      </p:sp>
    </p:spTree>
    <p:custDataLst>
      <p:tags r:id="rId1"/>
    </p:custDataLst>
    <p:extLst>
      <p:ext uri="{BB962C8B-B14F-4D97-AF65-F5344CB8AC3E}">
        <p14:creationId xmlns:p14="http://schemas.microsoft.com/office/powerpoint/2010/main" val="229764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5400"/>
              <a:t>Objectives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783097"/>
            <a:ext cx="6224335" cy="5431536"/>
          </a:xfrm>
        </p:spPr>
        <p:txBody>
          <a:bodyPr anchor="ctr">
            <a:normAutofit/>
          </a:bodyPr>
          <a:lstStyle/>
          <a:p>
            <a:r>
              <a:rPr lang="en-US" sz="2200"/>
              <a:t>Explain the concepts of </a:t>
            </a:r>
            <a:r>
              <a:rPr lang="en-US" sz="2200" b="1"/>
              <a:t>gender equity </a:t>
            </a:r>
            <a:r>
              <a:rPr lang="en-US" sz="2200"/>
              <a:t>and </a:t>
            </a:r>
            <a:r>
              <a:rPr lang="en-US" sz="2200" b="1"/>
              <a:t>intersectionality</a:t>
            </a:r>
            <a:r>
              <a:rPr lang="en-US" sz="2200"/>
              <a:t>, and assess their impact in (</a:t>
            </a:r>
            <a:r>
              <a:rPr lang="en-US" sz="2200" strike="sngStrike"/>
              <a:t>academic)</a:t>
            </a:r>
            <a:r>
              <a:rPr lang="en-US" sz="2200"/>
              <a:t> medicine</a:t>
            </a:r>
          </a:p>
          <a:p>
            <a:r>
              <a:rPr lang="en-US" sz="2200"/>
              <a:t>Evaluate and propose initiatives to address challenges to gender equity (in your learning environment)</a:t>
            </a:r>
          </a:p>
          <a:p>
            <a:r>
              <a:rPr lang="en-US" sz="2200"/>
              <a:t>Assess the effects of </a:t>
            </a:r>
            <a:r>
              <a:rPr lang="en-US" sz="2200" b="1"/>
              <a:t>implicit bias </a:t>
            </a:r>
            <a:r>
              <a:rPr lang="en-US" sz="2200"/>
              <a:t>in medical education</a:t>
            </a:r>
          </a:p>
          <a:p>
            <a:r>
              <a:rPr lang="en-US" sz="2200"/>
              <a:t>Discuss the gender pay disparity, and disparity in research funding</a:t>
            </a:r>
          </a:p>
          <a:p>
            <a:r>
              <a:rPr lang="en-US" sz="2200"/>
              <a:t>Discuss the phenomenon of </a:t>
            </a:r>
            <a:r>
              <a:rPr lang="en-US" sz="2200" b="1"/>
              <a:t>institutional reproduction</a:t>
            </a:r>
          </a:p>
          <a:p>
            <a:endParaRPr lang="en-US" sz="2200"/>
          </a:p>
        </p:txBody>
      </p:sp>
    </p:spTree>
    <p:custDataLst>
      <p:tags r:id="rId1"/>
    </p:custDataLst>
    <p:extLst>
      <p:ext uri="{BB962C8B-B14F-4D97-AF65-F5344CB8AC3E}">
        <p14:creationId xmlns:p14="http://schemas.microsoft.com/office/powerpoint/2010/main" val="299104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E8B2-71D6-F4E4-157B-8AAFC2E8A5A4}"/>
              </a:ext>
            </a:extLst>
          </p:cNvPr>
          <p:cNvSpPr>
            <a:spLocks noGrp="1"/>
          </p:cNvSpPr>
          <p:nvPr>
            <p:ph type="title"/>
          </p:nvPr>
        </p:nvSpPr>
        <p:spPr/>
        <p:txBody>
          <a:bodyPr/>
          <a:lstStyle/>
          <a:p>
            <a:r>
              <a:rPr lang="en-US"/>
              <a:t>Women’s Health in UGME – so far</a:t>
            </a:r>
          </a:p>
        </p:txBody>
      </p:sp>
      <p:sp>
        <p:nvSpPr>
          <p:cNvPr id="3" name="Content Placeholder 2">
            <a:extLst>
              <a:ext uri="{FF2B5EF4-FFF2-40B4-BE49-F238E27FC236}">
                <a16:creationId xmlns:a16="http://schemas.microsoft.com/office/drawing/2014/main" id="{879889A2-1318-3295-78ED-8B3D93F8312C}"/>
              </a:ext>
            </a:extLst>
          </p:cNvPr>
          <p:cNvSpPr>
            <a:spLocks noGrp="1"/>
          </p:cNvSpPr>
          <p:nvPr>
            <p:ph idx="1"/>
          </p:nvPr>
        </p:nvSpPr>
        <p:spPr/>
        <p:txBody>
          <a:bodyPr/>
          <a:lstStyle/>
          <a:p>
            <a:r>
              <a:rPr lang="en-US"/>
              <a:t>What is your experience learning about Gender based differences in care in UGME</a:t>
            </a:r>
          </a:p>
          <a:p>
            <a:endParaRPr lang="en-US"/>
          </a:p>
          <a:p>
            <a:r>
              <a:rPr lang="en-US"/>
              <a:t>https://www.research.net/r/WHUGMEtest</a:t>
            </a:r>
          </a:p>
        </p:txBody>
      </p:sp>
      <p:pic>
        <p:nvPicPr>
          <p:cNvPr id="5" name="Picture 4" descr="A qr code with black squares&#10;&#10;Description automatically generated">
            <a:extLst>
              <a:ext uri="{FF2B5EF4-FFF2-40B4-BE49-F238E27FC236}">
                <a16:creationId xmlns:a16="http://schemas.microsoft.com/office/drawing/2014/main" id="{B426F225-BA09-2402-2107-DA0DD97A1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2592" y="3341255"/>
            <a:ext cx="2438400" cy="2438400"/>
          </a:xfrm>
          <a:prstGeom prst="rect">
            <a:avLst/>
          </a:prstGeom>
        </p:spPr>
      </p:pic>
    </p:spTree>
    <p:custDataLst>
      <p:tags r:id="rId1"/>
    </p:custDataLst>
    <p:extLst>
      <p:ext uri="{BB962C8B-B14F-4D97-AF65-F5344CB8AC3E}">
        <p14:creationId xmlns:p14="http://schemas.microsoft.com/office/powerpoint/2010/main" val="753284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61BDA-41B6-2139-EF94-2710EF109662}"/>
              </a:ext>
            </a:extLst>
          </p:cNvPr>
          <p:cNvSpPr>
            <a:spLocks noGrp="1"/>
          </p:cNvSpPr>
          <p:nvPr>
            <p:ph type="title"/>
          </p:nvPr>
        </p:nvSpPr>
        <p:spPr>
          <a:xfrm>
            <a:off x="572493" y="238539"/>
            <a:ext cx="11018520" cy="1434415"/>
          </a:xfrm>
        </p:spPr>
        <p:txBody>
          <a:bodyPr anchor="b">
            <a:normAutofit/>
          </a:bodyPr>
          <a:lstStyle/>
          <a:p>
            <a:r>
              <a:rPr lang="en-US" sz="5400"/>
              <a:t>Gaps in training</a:t>
            </a:r>
          </a:p>
        </p:txBody>
      </p:sp>
      <p:sp>
        <p:nvSpPr>
          <p:cNvPr id="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8D786F-4898-CB47-FAC1-8BFC793EDA57}"/>
              </a:ext>
            </a:extLst>
          </p:cNvPr>
          <p:cNvSpPr>
            <a:spLocks noGrp="1"/>
          </p:cNvSpPr>
          <p:nvPr>
            <p:ph idx="1"/>
          </p:nvPr>
        </p:nvSpPr>
        <p:spPr>
          <a:xfrm>
            <a:off x="572493" y="2071316"/>
            <a:ext cx="6713552" cy="4119172"/>
          </a:xfrm>
        </p:spPr>
        <p:txBody>
          <a:bodyPr anchor="t">
            <a:normAutofit lnSpcReduction="10000"/>
          </a:bodyPr>
          <a:lstStyle/>
          <a:p>
            <a:pPr marL="0" indent="0">
              <a:buNone/>
            </a:pPr>
            <a:r>
              <a:rPr lang="en-US" sz="2400" b="1">
                <a:effectLst/>
                <a:highlight>
                  <a:srgbClr val="FFFFFF"/>
                </a:highlight>
                <a:latin typeface="Berlingske Serif Text"/>
              </a:rPr>
              <a:t>Inadequacy of medical education and training addressing gender</a:t>
            </a:r>
            <a:r>
              <a:rPr lang="en-US" sz="2400" b="1">
                <a:highlight>
                  <a:srgbClr val="FFFFFF"/>
                </a:highlight>
                <a:latin typeface="Berlingske Serif Text"/>
              </a:rPr>
              <a:t>:</a:t>
            </a:r>
            <a:r>
              <a:rPr lang="en-US" sz="2400" b="1">
                <a:effectLst/>
                <a:highlight>
                  <a:srgbClr val="FFFFFF"/>
                </a:highlight>
                <a:latin typeface="Berlingske Serif Text"/>
              </a:rPr>
              <a:t> </a:t>
            </a:r>
          </a:p>
          <a:p>
            <a:pPr lvl="1"/>
            <a:r>
              <a:rPr lang="en-US" b="0" i="0">
                <a:effectLst/>
                <a:highlight>
                  <a:srgbClr val="FFFFFF"/>
                </a:highlight>
                <a:latin typeface="Berlingske Serif Text"/>
              </a:rPr>
              <a:t>Little training on women’s health needs</a:t>
            </a:r>
          </a:p>
          <a:p>
            <a:pPr lvl="1"/>
            <a:r>
              <a:rPr lang="en-US" b="0" i="0">
                <a:effectLst/>
                <a:highlight>
                  <a:srgbClr val="FFFFFF"/>
                </a:highlight>
                <a:latin typeface="Berlingske Serif Text"/>
              </a:rPr>
              <a:t>Less than 30 percent of medical schools incorporate gender-specific topics in their curriculum </a:t>
            </a:r>
          </a:p>
          <a:p>
            <a:pPr lvl="1"/>
            <a:r>
              <a:rPr lang="en-US" b="0" i="0">
                <a:effectLst/>
                <a:highlight>
                  <a:srgbClr val="FFFFFF"/>
                </a:highlight>
                <a:latin typeface="Berlingske Serif Text"/>
              </a:rPr>
              <a:t>9 percent of medical schools offer women’s health courses or electives.</a:t>
            </a:r>
          </a:p>
          <a:p>
            <a:r>
              <a:rPr lang="en-US" sz="2400">
                <a:highlight>
                  <a:srgbClr val="FFFFFF"/>
                </a:highlight>
                <a:latin typeface="Berlingske Serif Text"/>
              </a:rPr>
              <a:t>P</a:t>
            </a:r>
            <a:r>
              <a:rPr lang="en-US" sz="2400" b="0" i="0">
                <a:effectLst/>
                <a:highlight>
                  <a:srgbClr val="FFFFFF"/>
                </a:highlight>
                <a:latin typeface="Berlingske Serif Text"/>
              </a:rPr>
              <a:t>oor awareness of the sex differences in disease progression and treatment and </a:t>
            </a:r>
          </a:p>
          <a:p>
            <a:r>
              <a:rPr lang="en-US" sz="2400">
                <a:highlight>
                  <a:srgbClr val="FFFFFF"/>
                </a:highlight>
                <a:latin typeface="Berlingske Serif Text"/>
              </a:rPr>
              <a:t>A</a:t>
            </a:r>
            <a:r>
              <a:rPr lang="en-US" sz="2400" b="0" i="0">
                <a:effectLst/>
                <a:highlight>
                  <a:srgbClr val="FFFFFF"/>
                </a:highlight>
                <a:latin typeface="Berlingske Serif Text"/>
              </a:rPr>
              <a:t> lack of awareness of pivotal health experiences that women encounter. For example,</a:t>
            </a:r>
            <a:r>
              <a:rPr lang="en-US" sz="2400">
                <a:highlight>
                  <a:srgbClr val="FFFFFF"/>
                </a:highlight>
                <a:latin typeface="Berlingske Serif Text"/>
              </a:rPr>
              <a:t> menopause</a:t>
            </a:r>
            <a:endParaRPr lang="en-US" sz="2400" b="0" i="0">
              <a:effectLst/>
              <a:highlight>
                <a:srgbClr val="FFFFFF"/>
              </a:highlight>
              <a:latin typeface="Berlingske Serif Text"/>
            </a:endParaRPr>
          </a:p>
        </p:txBody>
      </p:sp>
      <p:pic>
        <p:nvPicPr>
          <p:cNvPr id="5" name="Picture 4" descr="Stethoscope">
            <a:extLst>
              <a:ext uri="{FF2B5EF4-FFF2-40B4-BE49-F238E27FC236}">
                <a16:creationId xmlns:a16="http://schemas.microsoft.com/office/drawing/2014/main" id="{2A9C9F73-E5F5-6669-87F1-7D329D56A82D}"/>
              </a:ext>
            </a:extLst>
          </p:cNvPr>
          <p:cNvPicPr>
            <a:picLocks noChangeAspect="1"/>
          </p:cNvPicPr>
          <p:nvPr/>
        </p:nvPicPr>
        <p:blipFill rotWithShape="1">
          <a:blip r:embed="rId4"/>
          <a:srcRect l="24663" r="11121" b="2"/>
          <a:stretch/>
        </p:blipFill>
        <p:spPr>
          <a:xfrm>
            <a:off x="7675658" y="2093976"/>
            <a:ext cx="3941064" cy="4096512"/>
          </a:xfrm>
          <a:prstGeom prst="rect">
            <a:avLst/>
          </a:prstGeom>
        </p:spPr>
      </p:pic>
      <p:sp>
        <p:nvSpPr>
          <p:cNvPr id="4" name="TextBox 3">
            <a:extLst>
              <a:ext uri="{FF2B5EF4-FFF2-40B4-BE49-F238E27FC236}">
                <a16:creationId xmlns:a16="http://schemas.microsoft.com/office/drawing/2014/main" id="{BB333E55-3D95-865C-1990-C834C0167611}"/>
              </a:ext>
            </a:extLst>
          </p:cNvPr>
          <p:cNvSpPr txBox="1"/>
          <p:nvPr/>
        </p:nvSpPr>
        <p:spPr>
          <a:xfrm>
            <a:off x="5542058" y="6339578"/>
            <a:ext cx="4267200" cy="369332"/>
          </a:xfrm>
          <a:prstGeom prst="rect">
            <a:avLst/>
          </a:prstGeom>
          <a:noFill/>
        </p:spPr>
        <p:txBody>
          <a:bodyPr wrap="square" rtlCol="0">
            <a:spAutoFit/>
          </a:bodyPr>
          <a:lstStyle/>
          <a:p>
            <a:r>
              <a:rPr lang="en-US"/>
              <a:t>(</a:t>
            </a:r>
            <a:r>
              <a:rPr lang="en-US" err="1"/>
              <a:t>Zephyrin</a:t>
            </a:r>
            <a:r>
              <a:rPr lang="en-US"/>
              <a:t>, et al., 2020)</a:t>
            </a:r>
          </a:p>
        </p:txBody>
      </p:sp>
    </p:spTree>
    <p:custDataLst>
      <p:tags r:id="rId1"/>
    </p:custDataLst>
    <p:extLst>
      <p:ext uri="{BB962C8B-B14F-4D97-AF65-F5344CB8AC3E}">
        <p14:creationId xmlns:p14="http://schemas.microsoft.com/office/powerpoint/2010/main" val="3447551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D74BAE-485F-631A-BFBA-F326EE9C102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a:t>Undersupply of women’s health specialists</a:t>
            </a:r>
            <a:br>
              <a:rPr lang="en-US" sz="5000"/>
            </a:br>
            <a:endParaRPr lang="en-US" sz="5000"/>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849F12C-D8F3-2AB0-BC38-5C0C41BFD281}"/>
              </a:ext>
            </a:extLst>
          </p:cNvPr>
          <p:cNvPicPr>
            <a:picLocks noChangeAspect="1"/>
          </p:cNvPicPr>
          <p:nvPr/>
        </p:nvPicPr>
        <p:blipFill rotWithShape="1">
          <a:blip r:embed="rId4"/>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3279521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06CCAD3-9B9B-271A-7D2A-A73025E3A7B7}"/>
              </a:ext>
            </a:extLst>
          </p:cNvPr>
          <p:cNvSpPr>
            <a:spLocks noGrp="1"/>
          </p:cNvSpPr>
          <p:nvPr>
            <p:ph type="title"/>
          </p:nvPr>
        </p:nvSpPr>
        <p:spPr>
          <a:xfrm>
            <a:off x="686834" y="1153572"/>
            <a:ext cx="3200400" cy="4461163"/>
          </a:xfrm>
        </p:spPr>
        <p:txBody>
          <a:bodyPr>
            <a:normAutofit/>
          </a:bodyPr>
          <a:lstStyle/>
          <a:p>
            <a:r>
              <a:rPr lang="en-US">
                <a:solidFill>
                  <a:srgbClr val="FFFFFF"/>
                </a:solidFill>
              </a:rPr>
              <a:t>Undersupply in ….</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B770ADC-8B7C-086B-86FB-A315851A3857}"/>
              </a:ext>
            </a:extLst>
          </p:cNvPr>
          <p:cNvSpPr>
            <a:spLocks noGrp="1"/>
          </p:cNvSpPr>
          <p:nvPr>
            <p:ph idx="1"/>
          </p:nvPr>
        </p:nvSpPr>
        <p:spPr>
          <a:xfrm>
            <a:off x="4447308" y="591344"/>
            <a:ext cx="6906491" cy="5585619"/>
          </a:xfrm>
        </p:spPr>
        <p:txBody>
          <a:bodyPr anchor="ctr">
            <a:normAutofit/>
          </a:bodyPr>
          <a:lstStyle/>
          <a:p>
            <a:r>
              <a:rPr lang="en-US"/>
              <a:t>Shortages in specialty services, such as:</a:t>
            </a:r>
          </a:p>
          <a:p>
            <a:pPr lvl="1"/>
            <a:r>
              <a:rPr lang="en-US"/>
              <a:t>Mature women’s clinic</a:t>
            </a:r>
          </a:p>
          <a:p>
            <a:pPr lvl="1"/>
            <a:r>
              <a:rPr lang="en-US"/>
              <a:t>Perinatal psychiatrists</a:t>
            </a:r>
          </a:p>
          <a:p>
            <a:pPr lvl="1"/>
            <a:r>
              <a:rPr lang="en-US"/>
              <a:t>Gynecology </a:t>
            </a:r>
          </a:p>
          <a:p>
            <a:r>
              <a:rPr lang="en-US"/>
              <a:t>Shortage of specialists with training in women’s health issues, such as</a:t>
            </a:r>
          </a:p>
          <a:p>
            <a:pPr lvl="1"/>
            <a:r>
              <a:rPr lang="en-US"/>
              <a:t>Cardiologists</a:t>
            </a:r>
          </a:p>
          <a:p>
            <a:pPr lvl="1"/>
            <a:r>
              <a:rPr lang="en-US"/>
              <a:t>Oncologists</a:t>
            </a:r>
          </a:p>
          <a:p>
            <a:pPr lvl="1"/>
            <a:r>
              <a:rPr lang="en-US"/>
              <a:t>Neurologists</a:t>
            </a:r>
          </a:p>
          <a:p>
            <a:pPr lvl="1"/>
            <a:r>
              <a:rPr lang="en-US"/>
              <a:t>Others….</a:t>
            </a:r>
          </a:p>
          <a:p>
            <a:r>
              <a:rPr lang="en-US"/>
              <a:t>Lack of racial/ethnic diversity among women’s health specialists</a:t>
            </a:r>
          </a:p>
          <a:p>
            <a:pPr lvl="1"/>
            <a:endParaRPr lang="en-US"/>
          </a:p>
        </p:txBody>
      </p:sp>
      <p:sp>
        <p:nvSpPr>
          <p:cNvPr id="2" name="TextBox 1">
            <a:extLst>
              <a:ext uri="{FF2B5EF4-FFF2-40B4-BE49-F238E27FC236}">
                <a16:creationId xmlns:a16="http://schemas.microsoft.com/office/drawing/2014/main" id="{73E06D18-80E5-580D-5DA1-2052DA5E86B8}"/>
              </a:ext>
            </a:extLst>
          </p:cNvPr>
          <p:cNvSpPr txBox="1"/>
          <p:nvPr/>
        </p:nvSpPr>
        <p:spPr>
          <a:xfrm>
            <a:off x="6794500" y="6235700"/>
            <a:ext cx="4267200" cy="369332"/>
          </a:xfrm>
          <a:prstGeom prst="rect">
            <a:avLst/>
          </a:prstGeom>
          <a:noFill/>
        </p:spPr>
        <p:txBody>
          <a:bodyPr wrap="square" rtlCol="0">
            <a:spAutoFit/>
          </a:bodyPr>
          <a:lstStyle/>
          <a:p>
            <a:r>
              <a:rPr lang="en-US"/>
              <a:t>(</a:t>
            </a:r>
            <a:r>
              <a:rPr lang="en-US" err="1"/>
              <a:t>Zephyrin</a:t>
            </a:r>
            <a:r>
              <a:rPr lang="en-US"/>
              <a:t>, et al., 2020)</a:t>
            </a:r>
          </a:p>
        </p:txBody>
      </p:sp>
    </p:spTree>
    <p:custDataLst>
      <p:tags r:id="rId1"/>
    </p:custDataLst>
    <p:extLst>
      <p:ext uri="{BB962C8B-B14F-4D97-AF65-F5344CB8AC3E}">
        <p14:creationId xmlns:p14="http://schemas.microsoft.com/office/powerpoint/2010/main" val="3880033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6FCF8D-0C18-CCBA-E376-7DCF192B08C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Gaps in Medical Research</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ample being pipetted into a petri dish">
            <a:extLst>
              <a:ext uri="{FF2B5EF4-FFF2-40B4-BE49-F238E27FC236}">
                <a16:creationId xmlns:a16="http://schemas.microsoft.com/office/drawing/2014/main" id="{E2C9C23A-6AC1-3DBE-CA76-ECF3456A0276}"/>
              </a:ext>
            </a:extLst>
          </p:cNvPr>
          <p:cNvPicPr>
            <a:picLocks noChangeAspect="1"/>
          </p:cNvPicPr>
          <p:nvPr/>
        </p:nvPicPr>
        <p:blipFill rotWithShape="1">
          <a:blip r:embed="rId4"/>
          <a:srcRect t="24591" r="-1" b="138"/>
          <a:stretch/>
        </p:blipFill>
        <p:spPr>
          <a:xfrm>
            <a:off x="4654296" y="1385650"/>
            <a:ext cx="7214616" cy="4059267"/>
          </a:xfrm>
          <a:prstGeom prst="rect">
            <a:avLst/>
          </a:prstGeom>
        </p:spPr>
      </p:pic>
    </p:spTree>
    <p:custDataLst>
      <p:tags r:id="rId1"/>
    </p:custDataLst>
    <p:extLst>
      <p:ext uri="{BB962C8B-B14F-4D97-AF65-F5344CB8AC3E}">
        <p14:creationId xmlns:p14="http://schemas.microsoft.com/office/powerpoint/2010/main" val="163525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DCCBF91-0AFD-7B4D-D84F-F4D26D90D497}"/>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6510" b="18490"/>
          <a:stretch/>
        </p:blipFill>
        <p:spPr bwMode="auto">
          <a:xfrm>
            <a:off x="1143942" y="643467"/>
            <a:ext cx="9904115"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2587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0A87-646E-6DFD-79F1-A4FAE01008B2}"/>
              </a:ext>
            </a:extLst>
          </p:cNvPr>
          <p:cNvSpPr>
            <a:spLocks noGrp="1"/>
          </p:cNvSpPr>
          <p:nvPr>
            <p:ph type="title"/>
          </p:nvPr>
        </p:nvSpPr>
        <p:spPr>
          <a:xfrm>
            <a:off x="635000" y="640823"/>
            <a:ext cx="3418659" cy="5583148"/>
          </a:xfrm>
        </p:spPr>
        <p:txBody>
          <a:bodyPr anchor="ctr">
            <a:normAutofit/>
          </a:bodyPr>
          <a:lstStyle/>
          <a:p>
            <a:r>
              <a:rPr lang="en-US" sz="5400"/>
              <a:t>Gaps in Medical Research</a:t>
            </a:r>
          </a:p>
        </p:txBody>
      </p:sp>
      <p:graphicFrame>
        <p:nvGraphicFramePr>
          <p:cNvPr id="15" name="Content Placeholder 2">
            <a:extLst>
              <a:ext uri="{FF2B5EF4-FFF2-40B4-BE49-F238E27FC236}">
                <a16:creationId xmlns:a16="http://schemas.microsoft.com/office/drawing/2014/main" id="{74C2522E-4822-7067-0428-6F4FC196307A}"/>
              </a:ext>
            </a:extLst>
          </p:cNvPr>
          <p:cNvGraphicFramePr>
            <a:graphicFrameLocks noGrp="1"/>
          </p:cNvGraphicFramePr>
          <p:nvPr>
            <p:ph idx="1"/>
            <p:extLst>
              <p:ext uri="{D42A27DB-BD31-4B8C-83A1-F6EECF244321}">
                <p14:modId xmlns:p14="http://schemas.microsoft.com/office/powerpoint/2010/main" val="351470209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87389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68B9-542D-2BFC-106D-4F4C209DE3C3}"/>
              </a:ext>
            </a:extLst>
          </p:cNvPr>
          <p:cNvSpPr>
            <a:spLocks noGrp="1"/>
          </p:cNvSpPr>
          <p:nvPr>
            <p:ph type="title"/>
          </p:nvPr>
        </p:nvSpPr>
        <p:spPr>
          <a:xfrm>
            <a:off x="640080" y="325369"/>
            <a:ext cx="4368602" cy="1956841"/>
          </a:xfrm>
        </p:spPr>
        <p:txBody>
          <a:bodyPr anchor="b">
            <a:normAutofit/>
          </a:bodyPr>
          <a:lstStyle/>
          <a:p>
            <a:r>
              <a:rPr lang="en-US" sz="5000"/>
              <a:t>Gaps in Medical Research</a:t>
            </a:r>
          </a:p>
        </p:txBody>
      </p:sp>
      <p:sp>
        <p:nvSpPr>
          <p:cNvPr id="3" name="Content Placeholder 2">
            <a:extLst>
              <a:ext uri="{FF2B5EF4-FFF2-40B4-BE49-F238E27FC236}">
                <a16:creationId xmlns:a16="http://schemas.microsoft.com/office/drawing/2014/main" id="{54ED6261-E6D4-9D71-9231-DD835AF265EF}"/>
              </a:ext>
            </a:extLst>
          </p:cNvPr>
          <p:cNvSpPr>
            <a:spLocks noGrp="1"/>
          </p:cNvSpPr>
          <p:nvPr>
            <p:ph idx="1"/>
          </p:nvPr>
        </p:nvSpPr>
        <p:spPr>
          <a:xfrm>
            <a:off x="640080" y="2872899"/>
            <a:ext cx="4243589" cy="3320668"/>
          </a:xfrm>
        </p:spPr>
        <p:txBody>
          <a:bodyPr>
            <a:normAutofit/>
          </a:bodyPr>
          <a:lstStyle/>
          <a:p>
            <a:r>
              <a:rPr lang="en-US" sz="2200"/>
              <a:t>In areas of women’s health (menopause, PCOS, Endometriosis) (</a:t>
            </a:r>
            <a:r>
              <a:rPr lang="en-US" sz="2200" err="1"/>
              <a:t>Balsch</a:t>
            </a:r>
            <a:r>
              <a:rPr lang="en-US" sz="2200"/>
              <a:t>, 2024)</a:t>
            </a:r>
          </a:p>
          <a:p>
            <a:r>
              <a:rPr lang="en-US" sz="2200"/>
              <a:t>On Pregnant women (Lat 2021)</a:t>
            </a:r>
          </a:p>
          <a:p>
            <a:r>
              <a:rPr lang="en-US" sz="2200"/>
              <a:t>HIV and other disease specific conditions (Goldstein, 2019)</a:t>
            </a:r>
          </a:p>
          <a:p>
            <a:pPr lvl="1"/>
            <a:r>
              <a:rPr lang="en-US" sz="1800"/>
              <a:t>Women of reproductive age excluded until 1993</a:t>
            </a:r>
          </a:p>
          <a:p>
            <a:pPr lvl="1"/>
            <a:r>
              <a:rPr lang="en-US" sz="1800"/>
              <a:t>Currently only 40% of all clinical trial participants (Balch, 2024) </a:t>
            </a:r>
          </a:p>
        </p:txBody>
      </p:sp>
      <p:pic>
        <p:nvPicPr>
          <p:cNvPr id="5" name="Picture 4" descr="Test tubes with samples on a test tube rack">
            <a:extLst>
              <a:ext uri="{FF2B5EF4-FFF2-40B4-BE49-F238E27FC236}">
                <a16:creationId xmlns:a16="http://schemas.microsoft.com/office/drawing/2014/main" id="{C879A4F0-A160-7F1B-AED4-6E36E52A1351}"/>
              </a:ext>
            </a:extLst>
          </p:cNvPr>
          <p:cNvPicPr>
            <a:picLocks noChangeAspect="1"/>
          </p:cNvPicPr>
          <p:nvPr/>
        </p:nvPicPr>
        <p:blipFill rotWithShape="1">
          <a:blip r:embed="rId4"/>
          <a:srcRect l="19756" r="1329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224310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AE1D3D-44ED-CAF1-838E-13994C0EBC7F}"/>
              </a:ext>
            </a:extLst>
          </p:cNvPr>
          <p:cNvSpPr>
            <a:spLocks noGrp="1"/>
          </p:cNvSpPr>
          <p:nvPr>
            <p:ph type="title"/>
          </p:nvPr>
        </p:nvSpPr>
        <p:spPr>
          <a:xfrm>
            <a:off x="841248" y="548640"/>
            <a:ext cx="3600860" cy="5431536"/>
          </a:xfrm>
        </p:spPr>
        <p:txBody>
          <a:bodyPr>
            <a:normAutofit/>
          </a:bodyPr>
          <a:lstStyle/>
          <a:p>
            <a:r>
              <a:rPr lang="en-US" sz="5400"/>
              <a:t>Discussion: Gender Bias in Research</a:t>
            </a:r>
          </a:p>
        </p:txBody>
      </p:sp>
      <p:sp>
        <p:nvSpPr>
          <p:cNvPr id="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019876-3D9F-9C9C-9BEC-A2C7FB81BD83}"/>
              </a:ext>
            </a:extLst>
          </p:cNvPr>
          <p:cNvSpPr>
            <a:spLocks noGrp="1"/>
          </p:cNvSpPr>
          <p:nvPr>
            <p:ph idx="1"/>
          </p:nvPr>
        </p:nvSpPr>
        <p:spPr>
          <a:xfrm>
            <a:off x="5126418" y="552091"/>
            <a:ext cx="6224335" cy="5431536"/>
          </a:xfrm>
        </p:spPr>
        <p:txBody>
          <a:bodyPr anchor="ctr">
            <a:normAutofit/>
          </a:bodyPr>
          <a:lstStyle/>
          <a:p>
            <a:r>
              <a:rPr lang="en-US" sz="2200"/>
              <a:t>What are the implications of lack of participation by women in clinical research?</a:t>
            </a:r>
          </a:p>
          <a:p>
            <a:endParaRPr lang="en-US" sz="2200"/>
          </a:p>
          <a:p>
            <a:endParaRPr lang="en-US" sz="2200"/>
          </a:p>
          <a:p>
            <a:r>
              <a:rPr lang="en-US" sz="2200"/>
              <a:t>What do you think are the implications for research primarily done on White males?</a:t>
            </a:r>
          </a:p>
          <a:p>
            <a:endParaRPr lang="en-US" sz="2200"/>
          </a:p>
        </p:txBody>
      </p:sp>
    </p:spTree>
    <p:custDataLst>
      <p:tags r:id="rId1"/>
    </p:custDataLst>
    <p:extLst>
      <p:ext uri="{BB962C8B-B14F-4D97-AF65-F5344CB8AC3E}">
        <p14:creationId xmlns:p14="http://schemas.microsoft.com/office/powerpoint/2010/main" val="503330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C421CFB6-6195-C8CB-0D32-F8641D20745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1" r="141"/>
          <a:stretch/>
        </p:blipFill>
        <p:spPr>
          <a:xfrm>
            <a:off x="20" y="10"/>
            <a:ext cx="9947062" cy="6857990"/>
          </a:xfrm>
          <a:prstGeom prst="rect">
            <a:avLst/>
          </a:prstGeom>
        </p:spPr>
      </p:pic>
      <p:sp>
        <p:nvSpPr>
          <p:cNvPr id="22" name="Freeform: Shape 2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Freeform: Shape 2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6" name="Freeform: Shape 2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21C962A-3858-04D7-3C81-3022C2F11353}"/>
              </a:ext>
            </a:extLst>
          </p:cNvPr>
          <p:cNvSpPr>
            <a:spLocks noGrp="1"/>
          </p:cNvSpPr>
          <p:nvPr>
            <p:ph type="title"/>
          </p:nvPr>
        </p:nvSpPr>
        <p:spPr>
          <a:xfrm>
            <a:off x="8046720" y="1045597"/>
            <a:ext cx="3633746" cy="1588422"/>
          </a:xfrm>
        </p:spPr>
        <p:txBody>
          <a:bodyPr anchor="b">
            <a:normAutofit/>
          </a:bodyPr>
          <a:lstStyle/>
          <a:p>
            <a:r>
              <a:rPr lang="en-CA" sz="3600"/>
              <a:t>Politicization of Women’s Health</a:t>
            </a:r>
            <a:endParaRPr lang="en-US" sz="3600"/>
          </a:p>
        </p:txBody>
      </p:sp>
      <p:sp>
        <p:nvSpPr>
          <p:cNvPr id="3" name="Content Placeholder 2">
            <a:extLst>
              <a:ext uri="{FF2B5EF4-FFF2-40B4-BE49-F238E27FC236}">
                <a16:creationId xmlns:a16="http://schemas.microsoft.com/office/drawing/2014/main" id="{0B7253ED-7CB5-2D6F-45EB-434A83709240}"/>
              </a:ext>
            </a:extLst>
          </p:cNvPr>
          <p:cNvSpPr>
            <a:spLocks noGrp="1"/>
          </p:cNvSpPr>
          <p:nvPr>
            <p:ph idx="1"/>
          </p:nvPr>
        </p:nvSpPr>
        <p:spPr>
          <a:xfrm>
            <a:off x="8046719" y="2722729"/>
            <a:ext cx="3633747" cy="2700062"/>
          </a:xfrm>
        </p:spPr>
        <p:txBody>
          <a:bodyPr>
            <a:normAutofit fontScale="92500" lnSpcReduction="20000"/>
          </a:bodyPr>
          <a:lstStyle/>
          <a:p>
            <a:r>
              <a:rPr lang="en-CA" sz="2000"/>
              <a:t>Abortion</a:t>
            </a:r>
          </a:p>
          <a:p>
            <a:r>
              <a:rPr lang="en-CA" sz="2000"/>
              <a:t>Family planning</a:t>
            </a:r>
          </a:p>
          <a:p>
            <a:r>
              <a:rPr lang="en-CA" sz="2000"/>
              <a:t>Counselling on reproductive health</a:t>
            </a:r>
          </a:p>
          <a:p>
            <a:endParaRPr lang="en-CA" sz="2000"/>
          </a:p>
          <a:p>
            <a:pPr marL="0" indent="0">
              <a:buNone/>
            </a:pPr>
            <a:r>
              <a:rPr lang="en-CA" sz="2000" b="1"/>
              <a:t>Results:</a:t>
            </a:r>
          </a:p>
          <a:p>
            <a:r>
              <a:rPr lang="en-CA" sz="2000"/>
              <a:t>Stigmatization </a:t>
            </a:r>
            <a:r>
              <a:rPr lang="en-CA" sz="2000" b="1"/>
              <a:t>and</a:t>
            </a:r>
            <a:r>
              <a:rPr lang="en-CA" sz="2000"/>
              <a:t> reduced willingness to seek care </a:t>
            </a:r>
          </a:p>
          <a:p>
            <a:r>
              <a:rPr lang="en-CA" sz="2000"/>
              <a:t>Reduced access to care</a:t>
            </a:r>
            <a:endParaRPr lang="en-US" sz="2000"/>
          </a:p>
        </p:txBody>
      </p:sp>
      <p:sp>
        <p:nvSpPr>
          <p:cNvPr id="4" name="TextBox 3">
            <a:extLst>
              <a:ext uri="{FF2B5EF4-FFF2-40B4-BE49-F238E27FC236}">
                <a16:creationId xmlns:a16="http://schemas.microsoft.com/office/drawing/2014/main" id="{CA16DE5A-8C47-78DA-4376-E287393A6583}"/>
              </a:ext>
            </a:extLst>
          </p:cNvPr>
          <p:cNvSpPr txBox="1"/>
          <p:nvPr/>
        </p:nvSpPr>
        <p:spPr>
          <a:xfrm>
            <a:off x="20" y="6858000"/>
            <a:ext cx="9947062" cy="230832"/>
          </a:xfrm>
          <a:prstGeom prst="rect">
            <a:avLst/>
          </a:prstGeom>
          <a:noFill/>
        </p:spPr>
        <p:txBody>
          <a:bodyPr wrap="square" rtlCol="0">
            <a:spAutoFit/>
          </a:bodyPr>
          <a:lstStyle/>
          <a:p>
            <a:r>
              <a:rPr lang="en-US" sz="900">
                <a:hlinkClick r:id="rId5" tooltip="https://www.niskanencenter.org/future-liberalism-politicization-everything/"/>
              </a:rPr>
              <a:t>This Photo</a:t>
            </a:r>
            <a:r>
              <a:rPr lang="en-US" sz="900"/>
              <a:t> by Unknown Author is licensed under </a:t>
            </a:r>
            <a:r>
              <a:rPr lang="en-US" sz="900">
                <a:hlinkClick r:id="rId6" tooltip="https://creativecommons.org/licenses/by/3.0/"/>
              </a:rPr>
              <a:t>CC BY</a:t>
            </a:r>
            <a:endParaRPr lang="en-US" sz="900"/>
          </a:p>
        </p:txBody>
      </p:sp>
      <p:sp>
        <p:nvSpPr>
          <p:cNvPr id="6" name="TextBox 5">
            <a:extLst>
              <a:ext uri="{FF2B5EF4-FFF2-40B4-BE49-F238E27FC236}">
                <a16:creationId xmlns:a16="http://schemas.microsoft.com/office/drawing/2014/main" id="{A2C66521-9AEF-80E0-4467-17FFBD2F6964}"/>
              </a:ext>
            </a:extLst>
          </p:cNvPr>
          <p:cNvSpPr txBox="1"/>
          <p:nvPr/>
        </p:nvSpPr>
        <p:spPr>
          <a:xfrm>
            <a:off x="6365522" y="6348357"/>
            <a:ext cx="4267200" cy="369332"/>
          </a:xfrm>
          <a:prstGeom prst="rect">
            <a:avLst/>
          </a:prstGeom>
          <a:noFill/>
        </p:spPr>
        <p:txBody>
          <a:bodyPr wrap="square" rtlCol="0">
            <a:spAutoFit/>
          </a:bodyPr>
          <a:lstStyle/>
          <a:p>
            <a:r>
              <a:rPr lang="en-US">
                <a:solidFill>
                  <a:schemeClr val="bg1"/>
                </a:solidFill>
              </a:rPr>
              <a:t>(</a:t>
            </a:r>
            <a:r>
              <a:rPr lang="en-US" err="1">
                <a:solidFill>
                  <a:schemeClr val="bg1"/>
                </a:solidFill>
              </a:rPr>
              <a:t>Zephyrin</a:t>
            </a:r>
            <a:r>
              <a:rPr lang="en-US">
                <a:solidFill>
                  <a:schemeClr val="bg1"/>
                </a:solidFill>
              </a:rPr>
              <a:t>, et al., 2020)</a:t>
            </a:r>
          </a:p>
        </p:txBody>
      </p:sp>
    </p:spTree>
    <p:custDataLst>
      <p:tags r:id="rId1"/>
    </p:custDataLst>
    <p:extLst>
      <p:ext uri="{BB962C8B-B14F-4D97-AF65-F5344CB8AC3E}">
        <p14:creationId xmlns:p14="http://schemas.microsoft.com/office/powerpoint/2010/main" val="381801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person reaching for a paper on a table full of paper and sticky notes">
            <a:extLst>
              <a:ext uri="{FF2B5EF4-FFF2-40B4-BE49-F238E27FC236}">
                <a16:creationId xmlns:a16="http://schemas.microsoft.com/office/drawing/2014/main" id="{9CB8A583-0D3D-869F-DA57-8EC82C5A7D25}"/>
              </a:ext>
            </a:extLst>
          </p:cNvPr>
          <p:cNvPicPr>
            <a:picLocks noChangeAspect="1"/>
          </p:cNvPicPr>
          <p:nvPr/>
        </p:nvPicPr>
        <p:blipFill rotWithShape="1">
          <a:blip r:embed="rId4"/>
          <a:srcRect l="1095" r="2087"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6CB29CC-1B85-CB3E-178B-AC90AFF51538}"/>
              </a:ext>
            </a:extLst>
          </p:cNvPr>
          <p:cNvSpPr>
            <a:spLocks noGrp="1"/>
          </p:cNvSpPr>
          <p:nvPr>
            <p:ph type="title"/>
          </p:nvPr>
        </p:nvSpPr>
        <p:spPr>
          <a:xfrm>
            <a:off x="8046720" y="1045597"/>
            <a:ext cx="3633746" cy="1588422"/>
          </a:xfrm>
        </p:spPr>
        <p:txBody>
          <a:bodyPr anchor="b">
            <a:normAutofit/>
          </a:bodyPr>
          <a:lstStyle/>
          <a:p>
            <a:r>
              <a:rPr lang="en-US" sz="3600"/>
              <a:t>Overview</a:t>
            </a:r>
          </a:p>
        </p:txBody>
      </p:sp>
      <p:sp>
        <p:nvSpPr>
          <p:cNvPr id="3" name="Content Placeholder 2">
            <a:extLst>
              <a:ext uri="{FF2B5EF4-FFF2-40B4-BE49-F238E27FC236}">
                <a16:creationId xmlns:a16="http://schemas.microsoft.com/office/drawing/2014/main" id="{EB352242-0E1E-2BCE-724C-E3674C656CFA}"/>
              </a:ext>
            </a:extLst>
          </p:cNvPr>
          <p:cNvSpPr>
            <a:spLocks noGrp="1"/>
          </p:cNvSpPr>
          <p:nvPr>
            <p:ph idx="1"/>
          </p:nvPr>
        </p:nvSpPr>
        <p:spPr>
          <a:xfrm>
            <a:off x="8046719" y="2722729"/>
            <a:ext cx="3633747" cy="2700062"/>
          </a:xfrm>
        </p:spPr>
        <p:txBody>
          <a:bodyPr>
            <a:normAutofit/>
          </a:bodyPr>
          <a:lstStyle/>
          <a:p>
            <a:r>
              <a:rPr lang="en-US" sz="2000"/>
              <a:t>Activities to get us thinking</a:t>
            </a:r>
          </a:p>
          <a:p>
            <a:r>
              <a:rPr lang="en-US" sz="2000"/>
              <a:t>Some definitions and examples</a:t>
            </a:r>
          </a:p>
          <a:p>
            <a:r>
              <a:rPr lang="en-US" sz="2000"/>
              <a:t>Discussion</a:t>
            </a:r>
          </a:p>
          <a:p>
            <a:r>
              <a:rPr lang="en-US" sz="2000"/>
              <a:t>Wrap up – how does this affect us</a:t>
            </a:r>
          </a:p>
        </p:txBody>
      </p:sp>
    </p:spTree>
    <p:custDataLst>
      <p:tags r:id="rId1"/>
    </p:custDataLst>
    <p:extLst>
      <p:ext uri="{BB962C8B-B14F-4D97-AF65-F5344CB8AC3E}">
        <p14:creationId xmlns:p14="http://schemas.microsoft.com/office/powerpoint/2010/main" val="2148839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0624D-9EB2-A2A0-C95A-698DF21D1369}"/>
              </a:ext>
            </a:extLst>
          </p:cNvPr>
          <p:cNvSpPr>
            <a:spLocks noGrp="1"/>
          </p:cNvSpPr>
          <p:nvPr>
            <p:ph type="title"/>
          </p:nvPr>
        </p:nvSpPr>
        <p:spPr>
          <a:xfrm>
            <a:off x="640080" y="325369"/>
            <a:ext cx="4368602" cy="1956841"/>
          </a:xfrm>
        </p:spPr>
        <p:txBody>
          <a:bodyPr anchor="b">
            <a:normAutofit/>
          </a:bodyPr>
          <a:lstStyle/>
          <a:p>
            <a:r>
              <a:rPr lang="en-US" sz="4200"/>
              <a:t>Gender bias in Academic Medicine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185F36-658A-9812-8C13-0F7EBBC1D9E0}"/>
              </a:ext>
            </a:extLst>
          </p:cNvPr>
          <p:cNvSpPr>
            <a:spLocks noGrp="1"/>
          </p:cNvSpPr>
          <p:nvPr>
            <p:ph idx="1"/>
          </p:nvPr>
        </p:nvSpPr>
        <p:spPr>
          <a:xfrm>
            <a:off x="640080" y="2872899"/>
            <a:ext cx="4243589" cy="3320668"/>
          </a:xfrm>
        </p:spPr>
        <p:txBody>
          <a:bodyPr>
            <a:normAutofit/>
          </a:bodyPr>
          <a:lstStyle/>
          <a:p>
            <a:r>
              <a:rPr lang="en-US" sz="2200"/>
              <a:t>Lack of women in leadership</a:t>
            </a:r>
          </a:p>
          <a:p>
            <a:r>
              <a:rPr lang="en-US" sz="2200"/>
              <a:t>Pay in-equity</a:t>
            </a:r>
          </a:p>
          <a:p>
            <a:r>
              <a:rPr lang="en-US" sz="2200"/>
              <a:t>Career ‘options’ </a:t>
            </a:r>
          </a:p>
          <a:p>
            <a:r>
              <a:rPr lang="en-US" sz="2200"/>
              <a:t>Bullying, harassment, and discrimination</a:t>
            </a:r>
          </a:p>
          <a:p>
            <a:endParaRPr lang="en-US" sz="2200"/>
          </a:p>
          <a:p>
            <a:pPr lvl="1"/>
            <a:endParaRPr lang="en-US" sz="2200"/>
          </a:p>
        </p:txBody>
      </p:sp>
      <p:pic>
        <p:nvPicPr>
          <p:cNvPr id="5" name="Picture 4" descr="Large skydiving group mid-air">
            <a:extLst>
              <a:ext uri="{FF2B5EF4-FFF2-40B4-BE49-F238E27FC236}">
                <a16:creationId xmlns:a16="http://schemas.microsoft.com/office/drawing/2014/main" id="{6AE8BF32-5634-9224-EC6A-E5EBC836AEE1}"/>
              </a:ext>
            </a:extLst>
          </p:cNvPr>
          <p:cNvPicPr>
            <a:picLocks noChangeAspect="1"/>
          </p:cNvPicPr>
          <p:nvPr/>
        </p:nvPicPr>
        <p:blipFill rotWithShape="1">
          <a:blip r:embed="rId4"/>
          <a:srcRect l="17038" r="16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AB7ED86-FE33-EE79-C5A4-524498006024}"/>
              </a:ext>
            </a:extLst>
          </p:cNvPr>
          <p:cNvSpPr txBox="1"/>
          <p:nvPr/>
        </p:nvSpPr>
        <p:spPr>
          <a:xfrm>
            <a:off x="496710" y="6193567"/>
            <a:ext cx="3618089" cy="369332"/>
          </a:xfrm>
          <a:prstGeom prst="rect">
            <a:avLst/>
          </a:prstGeom>
          <a:noFill/>
        </p:spPr>
        <p:txBody>
          <a:bodyPr wrap="square" rtlCol="0">
            <a:spAutoFit/>
          </a:bodyPr>
          <a:lstStyle/>
          <a:p>
            <a:r>
              <a:rPr lang="en-CA"/>
              <a:t>(Bates, 2019; Salles, 2019)</a:t>
            </a:r>
            <a:endParaRPr lang="en-US"/>
          </a:p>
        </p:txBody>
      </p:sp>
    </p:spTree>
    <p:custDataLst>
      <p:tags r:id="rId1"/>
    </p:custDataLst>
    <p:extLst>
      <p:ext uri="{BB962C8B-B14F-4D97-AF65-F5344CB8AC3E}">
        <p14:creationId xmlns:p14="http://schemas.microsoft.com/office/powerpoint/2010/main" val="1790876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4200"/>
              <a:t>Reviewing the Demographics</a:t>
            </a:r>
          </a:p>
        </p:txBody>
      </p:sp>
      <p:sp>
        <p:nvSpPr>
          <p:cNvPr id="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r>
              <a:rPr lang="en-US" sz="2200"/>
              <a:t>42% of the physician workforce in Canada is female</a:t>
            </a:r>
          </a:p>
          <a:p>
            <a:pPr lvl="1"/>
            <a:r>
              <a:rPr lang="en-US" sz="2200"/>
              <a:t>54% of those under the age of 40</a:t>
            </a:r>
          </a:p>
          <a:p>
            <a:r>
              <a:rPr lang="en-US" sz="2200"/>
              <a:t>Despite this, overall underrepresented in academic medicine</a:t>
            </a:r>
          </a:p>
          <a:p>
            <a:pPr lvl="1"/>
            <a:r>
              <a:rPr lang="en-US" sz="2200"/>
              <a:t>Women represent approximately 1/3 of academic physicians</a:t>
            </a:r>
          </a:p>
          <a:p>
            <a:r>
              <a:rPr lang="en-US" sz="2200"/>
              <a:t>Varies greatly by subspecialty</a:t>
            </a:r>
          </a:p>
          <a:p>
            <a:pPr lvl="1"/>
            <a:r>
              <a:rPr lang="en-US" sz="2200"/>
              <a:t>8% of surgeons</a:t>
            </a:r>
          </a:p>
          <a:p>
            <a:pPr lvl="1"/>
            <a:r>
              <a:rPr lang="en-US" sz="2200"/>
              <a:t>16.5% of cardiologists</a:t>
            </a:r>
          </a:p>
          <a:p>
            <a:pPr lvl="1"/>
            <a:endParaRPr lang="en-US" sz="2200"/>
          </a:p>
          <a:p>
            <a:pPr lvl="1"/>
            <a:endParaRPr lang="en-US" sz="2200"/>
          </a:p>
          <a:p>
            <a:pPr marL="457200" lvl="1" indent="0">
              <a:buNone/>
            </a:pPr>
            <a:r>
              <a:rPr lang="en-US" sz="2200"/>
              <a:t>(Canadian Medical </a:t>
            </a:r>
            <a:r>
              <a:rPr lang="en-US" sz="2200" err="1"/>
              <a:t>Assocation</a:t>
            </a:r>
            <a:r>
              <a:rPr lang="en-US" sz="2200"/>
              <a:t>, 2018)</a:t>
            </a:r>
          </a:p>
        </p:txBody>
      </p:sp>
    </p:spTree>
    <p:custDataLst>
      <p:tags r:id="rId1"/>
    </p:custDataLst>
    <p:extLst>
      <p:ext uri="{BB962C8B-B14F-4D97-AF65-F5344CB8AC3E}">
        <p14:creationId xmlns:p14="http://schemas.microsoft.com/office/powerpoint/2010/main" val="35191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45C0A-B17B-5503-0B89-C15DB54FC8EE}"/>
              </a:ext>
            </a:extLst>
          </p:cNvPr>
          <p:cNvSpPr>
            <a:spLocks noGrp="1"/>
          </p:cNvSpPr>
          <p:nvPr>
            <p:ph type="title"/>
          </p:nvPr>
        </p:nvSpPr>
        <p:spPr>
          <a:xfrm>
            <a:off x="841248" y="548640"/>
            <a:ext cx="3600860" cy="5431536"/>
          </a:xfrm>
        </p:spPr>
        <p:txBody>
          <a:bodyPr>
            <a:normAutofit/>
          </a:bodyPr>
          <a:lstStyle/>
          <a:p>
            <a:r>
              <a:rPr lang="en-CA" sz="5400"/>
              <a:t>Lack of Women in Leadership</a:t>
            </a:r>
            <a:endParaRPr lang="en-US" sz="5400"/>
          </a:p>
        </p:txBody>
      </p:sp>
      <p:sp>
        <p:nvSpPr>
          <p:cNvPr id="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C6FD40-1C2F-53AA-9548-1996440A525D}"/>
              </a:ext>
            </a:extLst>
          </p:cNvPr>
          <p:cNvSpPr>
            <a:spLocks noGrp="1"/>
          </p:cNvSpPr>
          <p:nvPr>
            <p:ph idx="1"/>
          </p:nvPr>
        </p:nvSpPr>
        <p:spPr>
          <a:xfrm>
            <a:off x="5126418" y="552091"/>
            <a:ext cx="6224335" cy="5431536"/>
          </a:xfrm>
        </p:spPr>
        <p:txBody>
          <a:bodyPr anchor="ctr">
            <a:normAutofit/>
          </a:bodyPr>
          <a:lstStyle/>
          <a:p>
            <a:r>
              <a:rPr lang="en-US"/>
              <a:t>Women remain underrepresented in senior faculty and leadership roles in academic medicine, in Canada as of 2016/17 </a:t>
            </a:r>
          </a:p>
          <a:p>
            <a:pPr lvl="1"/>
            <a:r>
              <a:rPr lang="en-US" sz="2800"/>
              <a:t>only 22% of professors, </a:t>
            </a:r>
          </a:p>
          <a:p>
            <a:pPr lvl="1"/>
            <a:r>
              <a:rPr lang="en-US" sz="2800"/>
              <a:t>36% of associate professors and </a:t>
            </a:r>
          </a:p>
          <a:p>
            <a:pPr lvl="1"/>
            <a:r>
              <a:rPr lang="en-US" sz="2800"/>
              <a:t>24% of medical school deans </a:t>
            </a:r>
          </a:p>
          <a:p>
            <a:r>
              <a:rPr lang="en-US"/>
              <a:t>Particularly challenging for racially marginalized women </a:t>
            </a:r>
          </a:p>
        </p:txBody>
      </p:sp>
      <p:sp>
        <p:nvSpPr>
          <p:cNvPr id="4" name="TextBox 3">
            <a:extLst>
              <a:ext uri="{FF2B5EF4-FFF2-40B4-BE49-F238E27FC236}">
                <a16:creationId xmlns:a16="http://schemas.microsoft.com/office/drawing/2014/main" id="{F2A38961-4D45-2DC4-9BDF-99762F75D246}"/>
              </a:ext>
            </a:extLst>
          </p:cNvPr>
          <p:cNvSpPr txBox="1"/>
          <p:nvPr/>
        </p:nvSpPr>
        <p:spPr>
          <a:xfrm>
            <a:off x="6096000" y="6236147"/>
            <a:ext cx="5661377" cy="369332"/>
          </a:xfrm>
          <a:prstGeom prst="rect">
            <a:avLst/>
          </a:prstGeom>
          <a:noFill/>
        </p:spPr>
        <p:txBody>
          <a:bodyPr wrap="square" rtlCol="0">
            <a:spAutoFit/>
          </a:bodyPr>
          <a:lstStyle/>
          <a:p>
            <a:r>
              <a:rPr lang="en-CA"/>
              <a:t>(Bates, 2019; Yu, 2013; Templeton, 2020)</a:t>
            </a:r>
            <a:endParaRPr lang="en-US"/>
          </a:p>
        </p:txBody>
      </p:sp>
    </p:spTree>
    <p:custDataLst>
      <p:tags r:id="rId1"/>
    </p:custDataLst>
    <p:extLst>
      <p:ext uri="{BB962C8B-B14F-4D97-AF65-F5344CB8AC3E}">
        <p14:creationId xmlns:p14="http://schemas.microsoft.com/office/powerpoint/2010/main" val="1418955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Have you ever noticed the portraits of past leaders on the walls?</a:t>
            </a:r>
          </a:p>
        </p:txBody>
      </p:sp>
      <p:pic>
        <p:nvPicPr>
          <p:cNvPr id="4" name="Content Placeholder 3"/>
          <p:cNvPicPr>
            <a:picLocks noGrp="1" noChangeAspect="1"/>
          </p:cNvPicPr>
          <p:nvPr>
            <p:ph idx="1"/>
          </p:nvPr>
        </p:nvPicPr>
        <p:blipFill rotWithShape="1">
          <a:blip r:embed="rId4"/>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17" name="Group 16">
            <a:extLst>
              <a:ext uri="{FF2B5EF4-FFF2-40B4-BE49-F238E27FC236}">
                <a16:creationId xmlns:a16="http://schemas.microsoft.com/office/drawing/2014/main" id="{EFBB285D-BE67-E7B4-3C3B-6F7D63AF619C}"/>
              </a:ext>
            </a:extLst>
          </p:cNvPr>
          <p:cNvGrpSpPr/>
          <p:nvPr/>
        </p:nvGrpSpPr>
        <p:grpSpPr>
          <a:xfrm>
            <a:off x="6094476" y="1379579"/>
            <a:ext cx="6177433" cy="3533738"/>
            <a:chOff x="6094476" y="1379579"/>
            <a:chExt cx="6177433" cy="3533738"/>
          </a:xfrm>
        </p:grpSpPr>
        <p:pic>
          <p:nvPicPr>
            <p:cNvPr id="5" name="Picture 2" descr="Image result for smiley face">
              <a:extLst>
                <a:ext uri="{FF2B5EF4-FFF2-40B4-BE49-F238E27FC236}">
                  <a16:creationId xmlns:a16="http://schemas.microsoft.com/office/drawing/2014/main" id="{6A585548-0A25-174E-2A09-031BE9EB5E5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32534" y="1493368"/>
              <a:ext cx="902631" cy="902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smiley face">
              <a:extLst>
                <a:ext uri="{FF2B5EF4-FFF2-40B4-BE49-F238E27FC236}">
                  <a16:creationId xmlns:a16="http://schemas.microsoft.com/office/drawing/2014/main" id="{FEF89089-FEFD-AB41-98C5-2729121EA4D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03496" y="1538285"/>
              <a:ext cx="902631" cy="9026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smiley face">
              <a:extLst>
                <a:ext uri="{FF2B5EF4-FFF2-40B4-BE49-F238E27FC236}">
                  <a16:creationId xmlns:a16="http://schemas.microsoft.com/office/drawing/2014/main" id="{7452DFA7-C6B1-208A-4F1E-2A578A202D0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59212" y="1493367"/>
              <a:ext cx="902631" cy="902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smiley face">
              <a:extLst>
                <a:ext uri="{FF2B5EF4-FFF2-40B4-BE49-F238E27FC236}">
                  <a16:creationId xmlns:a16="http://schemas.microsoft.com/office/drawing/2014/main" id="{44CCEA38-6FA8-4C53-A126-32D722DB799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369278" y="1379579"/>
              <a:ext cx="902631" cy="9026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smiley face">
              <a:extLst>
                <a:ext uri="{FF2B5EF4-FFF2-40B4-BE49-F238E27FC236}">
                  <a16:creationId xmlns:a16="http://schemas.microsoft.com/office/drawing/2014/main" id="{73A2F139-BC0A-35E6-0928-B88028C96CD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94476" y="4010686"/>
              <a:ext cx="902631" cy="9026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smiley face">
              <a:extLst>
                <a:ext uri="{FF2B5EF4-FFF2-40B4-BE49-F238E27FC236}">
                  <a16:creationId xmlns:a16="http://schemas.microsoft.com/office/drawing/2014/main" id="{0C16D87B-0097-CFAF-C407-126A200A2C0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82414" y="3979193"/>
              <a:ext cx="902631" cy="9026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smiley face">
              <a:extLst>
                <a:ext uri="{FF2B5EF4-FFF2-40B4-BE49-F238E27FC236}">
                  <a16:creationId xmlns:a16="http://schemas.microsoft.com/office/drawing/2014/main" id="{92862DDB-547C-E65D-3A96-D4CB56D6052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91015" y="3979193"/>
              <a:ext cx="902631" cy="9026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smiley face">
              <a:extLst>
                <a:ext uri="{FF2B5EF4-FFF2-40B4-BE49-F238E27FC236}">
                  <a16:creationId xmlns:a16="http://schemas.microsoft.com/office/drawing/2014/main" id="{ABD7D9E3-7703-5B6C-51C4-636567B938B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283851" y="3972484"/>
              <a:ext cx="902631" cy="90263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56881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Have you ever noticed the portraits of past leaders on the walls?</a:t>
            </a:r>
          </a:p>
        </p:txBody>
      </p:sp>
      <p:sp>
        <p:nvSpPr>
          <p:cNvPr id="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2493" y="2071316"/>
            <a:ext cx="6713552" cy="4119172"/>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2200"/>
              <a:t>2 out of 8, or 25% female</a:t>
            </a:r>
          </a:p>
          <a:p>
            <a:pPr indent="-228600" defTabSz="914400">
              <a:lnSpc>
                <a:spcPct val="90000"/>
              </a:lnSpc>
              <a:spcAft>
                <a:spcPts val="600"/>
              </a:spcAft>
              <a:buFont typeface="Arial" panose="020B0604020202020204" pitchFamily="34" charset="0"/>
              <a:buChar char="•"/>
            </a:pPr>
            <a:endParaRPr lang="en-US" sz="2200"/>
          </a:p>
          <a:p>
            <a:pPr indent="-228600" defTabSz="914400">
              <a:lnSpc>
                <a:spcPct val="90000"/>
              </a:lnSpc>
              <a:spcAft>
                <a:spcPts val="600"/>
              </a:spcAft>
              <a:buFont typeface="Arial" panose="020B0604020202020204" pitchFamily="34" charset="0"/>
              <a:buChar char="•"/>
            </a:pPr>
            <a:r>
              <a:rPr lang="en-US" sz="2200"/>
              <a:t>What about the past Deans (pictures in A106)?</a:t>
            </a:r>
          </a:p>
          <a:p>
            <a:pPr indent="-228600" defTabSz="914400">
              <a:lnSpc>
                <a:spcPct val="90000"/>
              </a:lnSpc>
              <a:spcAft>
                <a:spcPts val="600"/>
              </a:spcAft>
              <a:buFont typeface="Arial" panose="020B0604020202020204" pitchFamily="34" charset="0"/>
              <a:buChar char="•"/>
            </a:pPr>
            <a:endParaRPr lang="en-US" sz="2200"/>
          </a:p>
          <a:p>
            <a:pPr defTabSz="914400">
              <a:lnSpc>
                <a:spcPct val="90000"/>
              </a:lnSpc>
              <a:spcAft>
                <a:spcPts val="600"/>
              </a:spcAft>
            </a:pPr>
            <a:r>
              <a:rPr lang="en-US" sz="2200"/>
              <a:t>Or current Associate Deans?</a:t>
            </a:r>
          </a:p>
          <a:p>
            <a:pPr lvl="1" indent="-228600" defTabSz="914400">
              <a:lnSpc>
                <a:spcPct val="90000"/>
              </a:lnSpc>
              <a:spcAft>
                <a:spcPts val="600"/>
              </a:spcAft>
              <a:buFont typeface="Arial" panose="020B0604020202020204" pitchFamily="34" charset="0"/>
              <a:buChar char="•"/>
            </a:pPr>
            <a:r>
              <a:rPr lang="en-US" sz="2200"/>
              <a:t>How many women?</a:t>
            </a:r>
          </a:p>
          <a:p>
            <a:pPr lvl="1" indent="-228600" defTabSz="914400">
              <a:lnSpc>
                <a:spcPct val="90000"/>
              </a:lnSpc>
              <a:spcAft>
                <a:spcPts val="600"/>
              </a:spcAft>
              <a:buFont typeface="Arial" panose="020B0604020202020204" pitchFamily="34" charset="0"/>
              <a:buChar char="•"/>
            </a:pPr>
            <a:r>
              <a:rPr lang="en-US" sz="2200"/>
              <a:t>In what roles</a:t>
            </a:r>
          </a:p>
          <a:p>
            <a:pPr lvl="1" indent="-228600" defTabSz="914400">
              <a:lnSpc>
                <a:spcPct val="90000"/>
              </a:lnSpc>
              <a:spcAft>
                <a:spcPts val="600"/>
              </a:spcAft>
              <a:buFont typeface="Arial" panose="020B0604020202020204" pitchFamily="34" charset="0"/>
              <a:buChar char="•"/>
            </a:pPr>
            <a:r>
              <a:rPr lang="en-US" sz="2200"/>
              <a:t>How would you characterize those roles?</a:t>
            </a:r>
          </a:p>
          <a:p>
            <a:pPr lvl="1" indent="-228600" defTabSz="914400">
              <a:lnSpc>
                <a:spcPct val="90000"/>
              </a:lnSpc>
              <a:spcAft>
                <a:spcPts val="600"/>
              </a:spcAft>
              <a:buFont typeface="Arial" panose="020B0604020202020204" pitchFamily="34" charset="0"/>
              <a:buChar char="•"/>
            </a:pPr>
            <a:endParaRPr lang="en-US" sz="2200"/>
          </a:p>
        </p:txBody>
      </p:sp>
      <p:pic>
        <p:nvPicPr>
          <p:cNvPr id="4" name="Content Placeholder 3"/>
          <p:cNvPicPr>
            <a:picLocks noGrp="1" noChangeAspect="1"/>
          </p:cNvPicPr>
          <p:nvPr>
            <p:ph idx="1"/>
          </p:nvPr>
        </p:nvPicPr>
        <p:blipFill rotWithShape="1">
          <a:blip r:embed="rId4"/>
          <a:srcRect l="19481" r="8365"/>
          <a:stretch/>
        </p:blipFill>
        <p:spPr>
          <a:xfrm>
            <a:off x="7675658" y="2093976"/>
            <a:ext cx="3941064" cy="4096512"/>
          </a:xfrm>
          <a:prstGeom prst="rect">
            <a:avLst/>
          </a:prstGeom>
        </p:spPr>
      </p:pic>
    </p:spTree>
    <p:custDataLst>
      <p:tags r:id="rId1"/>
    </p:custDataLst>
    <p:extLst>
      <p:ext uri="{BB962C8B-B14F-4D97-AF65-F5344CB8AC3E}">
        <p14:creationId xmlns:p14="http://schemas.microsoft.com/office/powerpoint/2010/main" val="308359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c 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0D740C-10C2-A4A5-412C-B1E8E4E2656A}"/>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Pay In-Equity</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8D209EDE-2268-C1B0-C0B2-CEB33EFB7101}"/>
              </a:ext>
            </a:extLst>
          </p:cNvPr>
          <p:cNvGraphicFramePr>
            <a:graphicFrameLocks noGrp="1"/>
          </p:cNvGraphicFramePr>
          <p:nvPr>
            <p:ph idx="1"/>
            <p:extLst>
              <p:ext uri="{D42A27DB-BD31-4B8C-83A1-F6EECF244321}">
                <p14:modId xmlns:p14="http://schemas.microsoft.com/office/powerpoint/2010/main" val="954380738"/>
              </p:ext>
            </p:extLst>
          </p:nvPr>
        </p:nvGraphicFramePr>
        <p:xfrm>
          <a:off x="5770617" y="1686913"/>
          <a:ext cx="5458838" cy="4192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0B114120-6994-F2B2-1780-F8F68C0A3A78}"/>
              </a:ext>
            </a:extLst>
          </p:cNvPr>
          <p:cNvPicPr>
            <a:picLocks noChangeAspect="1"/>
          </p:cNvPicPr>
          <p:nvPr/>
        </p:nvPicPr>
        <p:blipFill>
          <a:blip r:embed="rId9"/>
          <a:stretch>
            <a:fillRect/>
          </a:stretch>
        </p:blipFill>
        <p:spPr>
          <a:xfrm>
            <a:off x="725022" y="1544547"/>
            <a:ext cx="3895682" cy="2536156"/>
          </a:xfrm>
          <a:prstGeom prst="rect">
            <a:avLst/>
          </a:prstGeom>
        </p:spPr>
      </p:pic>
    </p:spTree>
    <p:custDataLst>
      <p:tags r:id="rId1"/>
    </p:custDataLst>
    <p:extLst>
      <p:ext uri="{BB962C8B-B14F-4D97-AF65-F5344CB8AC3E}">
        <p14:creationId xmlns:p14="http://schemas.microsoft.com/office/powerpoint/2010/main" val="2525352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Timeline&#10;&#10;Description automatically generated">
            <a:extLst>
              <a:ext uri="{FF2B5EF4-FFF2-40B4-BE49-F238E27FC236}">
                <a16:creationId xmlns:a16="http://schemas.microsoft.com/office/drawing/2014/main" id="{311D997E-95A8-4EA6-8B09-F19D227D3556}"/>
              </a:ext>
            </a:extLst>
          </p:cNvPr>
          <p:cNvPicPr>
            <a:picLocks noGrp="1"/>
          </p:cNvPicPr>
          <p:nvPr>
            <p:ph idx="1"/>
          </p:nvPr>
        </p:nvPicPr>
        <p:blipFill>
          <a:blip r:embed="rId4"/>
          <a:stretch>
            <a:fillRect/>
          </a:stretch>
        </p:blipFill>
        <p:spPr>
          <a:xfrm>
            <a:off x="1548191" y="643467"/>
            <a:ext cx="9095617" cy="5571066"/>
          </a:xfrm>
          <a:prstGeom prst="rect">
            <a:avLst/>
          </a:prstGeom>
        </p:spPr>
      </p:pic>
      <p:sp>
        <p:nvSpPr>
          <p:cNvPr id="3" name="TextBox 2">
            <a:extLst>
              <a:ext uri="{FF2B5EF4-FFF2-40B4-BE49-F238E27FC236}">
                <a16:creationId xmlns:a16="http://schemas.microsoft.com/office/drawing/2014/main" id="{EE82DFA7-90A8-2B62-00C5-DBB14A1FF9F7}"/>
              </a:ext>
            </a:extLst>
          </p:cNvPr>
          <p:cNvSpPr txBox="1"/>
          <p:nvPr/>
        </p:nvSpPr>
        <p:spPr>
          <a:xfrm>
            <a:off x="9104688" y="6214533"/>
            <a:ext cx="1753496" cy="369332"/>
          </a:xfrm>
          <a:prstGeom prst="rect">
            <a:avLst/>
          </a:prstGeom>
          <a:noFill/>
        </p:spPr>
        <p:txBody>
          <a:bodyPr wrap="square" rtlCol="0">
            <a:spAutoFit/>
          </a:bodyPr>
          <a:lstStyle/>
          <a:p>
            <a:r>
              <a:rPr lang="en-CA">
                <a:highlight>
                  <a:srgbClr val="FFFF00"/>
                </a:highlight>
              </a:rPr>
              <a:t>Need ref</a:t>
            </a:r>
            <a:endParaRPr lang="en-US">
              <a:highlight>
                <a:srgbClr val="FFFF00"/>
              </a:highlight>
            </a:endParaRPr>
          </a:p>
        </p:txBody>
      </p:sp>
    </p:spTree>
    <p:custDataLst>
      <p:tags r:id="rId1"/>
    </p:custDataLst>
    <p:extLst>
      <p:ext uri="{BB962C8B-B14F-4D97-AF65-F5344CB8AC3E}">
        <p14:creationId xmlns:p14="http://schemas.microsoft.com/office/powerpoint/2010/main" val="389641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C35CE7-8FE7-E4B7-8BF1-AD6843E4EAC1}"/>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kern="1200">
                <a:solidFill>
                  <a:schemeClr val="bg1"/>
                </a:solidFill>
                <a:latin typeface="+mj-lt"/>
                <a:ea typeface="+mj-ea"/>
                <a:cs typeface="+mj-cs"/>
              </a:rPr>
              <a:t>OMA - Pay – controlling for variables</a:t>
            </a:r>
          </a:p>
        </p:txBody>
      </p:sp>
      <p:pic>
        <p:nvPicPr>
          <p:cNvPr id="9" name="New picture" descr="A graph of a number of people&#10;&#10;Description automatically generated with medium confidence">
            <a:extLst>
              <a:ext uri="{FF2B5EF4-FFF2-40B4-BE49-F238E27FC236}">
                <a16:creationId xmlns:a16="http://schemas.microsoft.com/office/drawing/2014/main" id="{03942C68-8C7A-74A7-EA78-010009FDB711}"/>
              </a:ext>
            </a:extLst>
          </p:cNvPr>
          <p:cNvPicPr>
            <a:picLocks noGrp="1" noChangeAspect="1" noChangeArrowheads="1"/>
          </p:cNvPicPr>
          <p:nvPr>
            <p:ph idx="4294967295"/>
            <p:custDataLst>
              <p:tags r:id="rId2"/>
            </p:custDataLst>
          </p:nvPr>
        </p:nvPicPr>
        <p:blipFill>
          <a:blip r:embed="rId5">
            <a:extLst>
              <a:ext uri="{28A0092B-C50C-407E-A947-70E740481C1C}">
                <a14:useLocalDpi xmlns:a14="http://schemas.microsoft.com/office/drawing/2010/main" val="0"/>
              </a:ext>
            </a:extLst>
          </a:blip>
          <a:stretch>
            <a:fillRect/>
          </a:stretch>
        </p:blipFill>
        <p:spPr bwMode="auto">
          <a:xfrm>
            <a:off x="433183" y="1675227"/>
            <a:ext cx="10288289" cy="4886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1" name="TextBox 10">
            <a:extLst>
              <a:ext uri="{FF2B5EF4-FFF2-40B4-BE49-F238E27FC236}">
                <a16:creationId xmlns:a16="http://schemas.microsoft.com/office/drawing/2014/main" id="{7DA75322-EE26-06C0-2B6D-BEE8AA40A629}"/>
              </a:ext>
            </a:extLst>
          </p:cNvPr>
          <p:cNvSpPr txBox="1"/>
          <p:nvPr/>
        </p:nvSpPr>
        <p:spPr>
          <a:xfrm rot="10800000" flipV="1">
            <a:off x="10252037" y="6465346"/>
            <a:ext cx="1376980" cy="392654"/>
          </a:xfrm>
          <a:prstGeom prst="rect">
            <a:avLst/>
          </a:prstGeom>
        </p:spPr>
        <p:txBody>
          <a:bodyPr vert="horz" lIns="91440" tIns="45720" rIns="91440" bIns="45720" rtlCol="0" anchor="t">
            <a:noAutofit/>
          </a:bodyPr>
          <a:lstStyle/>
          <a:p>
            <a:pPr defTabSz="914400">
              <a:lnSpc>
                <a:spcPct val="90000"/>
              </a:lnSpc>
              <a:spcAft>
                <a:spcPts val="600"/>
              </a:spcAft>
            </a:pPr>
            <a:r>
              <a:rPr lang="en-US" sz="1400"/>
              <a:t>(Steffler, 2021)</a:t>
            </a:r>
          </a:p>
        </p:txBody>
      </p:sp>
    </p:spTree>
    <p:custDataLst>
      <p:tags r:id="rId1"/>
    </p:custDataLst>
    <p:extLst>
      <p:ext uri="{BB962C8B-B14F-4D97-AF65-F5344CB8AC3E}">
        <p14:creationId xmlns:p14="http://schemas.microsoft.com/office/powerpoint/2010/main" val="2495942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2765425"/>
            <a:ext cx="3505200" cy="1603375"/>
          </a:xfrm>
        </p:spPr>
        <p:txBody>
          <a:bodyPr/>
          <a:lstStyle/>
          <a:p>
            <a:r>
              <a:rPr lang="en-US"/>
              <a:t>Locally – IM Pay in-equity</a:t>
            </a:r>
          </a:p>
        </p:txBody>
      </p:sp>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87720" y="160795"/>
            <a:ext cx="6217306" cy="644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94162" y="5896160"/>
            <a:ext cx="4292390" cy="80104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9981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37C45-5295-3208-8F24-5FFB224C65A4}"/>
              </a:ext>
            </a:extLst>
          </p:cNvPr>
          <p:cNvSpPr>
            <a:spLocks noGrp="1"/>
          </p:cNvSpPr>
          <p:nvPr>
            <p:ph type="title"/>
          </p:nvPr>
        </p:nvSpPr>
        <p:spPr>
          <a:xfrm>
            <a:off x="686834" y="591344"/>
            <a:ext cx="3200400" cy="5585619"/>
          </a:xfrm>
        </p:spPr>
        <p:txBody>
          <a:bodyPr>
            <a:normAutofit/>
          </a:bodyPr>
          <a:lstStyle/>
          <a:p>
            <a:r>
              <a:rPr lang="en-CA">
                <a:solidFill>
                  <a:srgbClr val="FFFFFF"/>
                </a:solidFill>
              </a:rPr>
              <a:t>Career ‘Options’</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F8308F-3257-EA4F-6B37-538268C8C04B}"/>
              </a:ext>
            </a:extLst>
          </p:cNvPr>
          <p:cNvSpPr>
            <a:spLocks noGrp="1"/>
          </p:cNvSpPr>
          <p:nvPr>
            <p:ph idx="1"/>
          </p:nvPr>
        </p:nvSpPr>
        <p:spPr>
          <a:xfrm>
            <a:off x="4447308" y="591344"/>
            <a:ext cx="6906491" cy="5585619"/>
          </a:xfrm>
        </p:spPr>
        <p:txBody>
          <a:bodyPr anchor="ctr">
            <a:normAutofit/>
          </a:bodyPr>
          <a:lstStyle/>
          <a:p>
            <a:r>
              <a:rPr lang="en-US"/>
              <a:t>Implicit bias in selection limits career ‘options’ (Ruzycki, 2020; Salles, 2019)</a:t>
            </a:r>
          </a:p>
          <a:p>
            <a:pPr lvl="1"/>
            <a:r>
              <a:rPr lang="en-US"/>
              <a:t>Men/surgery, women/family medicine</a:t>
            </a:r>
          </a:p>
          <a:p>
            <a:r>
              <a:rPr lang="en-US"/>
              <a:t>Underrepresentation in ‘competitive’ specialties</a:t>
            </a:r>
          </a:p>
          <a:p>
            <a:pPr lvl="1"/>
            <a:r>
              <a:rPr lang="en-US"/>
              <a:t>e.g. critical care, surgery, </a:t>
            </a:r>
            <a:r>
              <a:rPr lang="en-US" err="1"/>
              <a:t>etc</a:t>
            </a:r>
            <a:r>
              <a:rPr lang="en-US"/>
              <a:t> (Vincent, 2021)</a:t>
            </a:r>
          </a:p>
          <a:p>
            <a:endParaRPr lang="en-US"/>
          </a:p>
        </p:txBody>
      </p:sp>
    </p:spTree>
    <p:custDataLst>
      <p:tags r:id="rId1"/>
    </p:custDataLst>
    <p:extLst>
      <p:ext uri="{BB962C8B-B14F-4D97-AF65-F5344CB8AC3E}">
        <p14:creationId xmlns:p14="http://schemas.microsoft.com/office/powerpoint/2010/main" val="1095655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73F0-E31A-3DA1-CB3A-F9B050674DCE}"/>
              </a:ext>
            </a:extLst>
          </p:cNvPr>
          <p:cNvSpPr>
            <a:spLocks noGrp="1"/>
          </p:cNvSpPr>
          <p:nvPr>
            <p:ph type="title"/>
          </p:nvPr>
        </p:nvSpPr>
        <p:spPr/>
        <p:txBody>
          <a:bodyPr/>
          <a:lstStyle/>
          <a:p>
            <a:r>
              <a:rPr lang="en-CA"/>
              <a:t>What do you think?</a:t>
            </a:r>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a:extLst>
                  <a:ext uri="{FF2B5EF4-FFF2-40B4-BE49-F238E27FC236}">
                    <a16:creationId xmlns:a16="http://schemas.microsoft.com/office/drawing/2014/main" id="{471D413E-6C46-E574-F8EC-E05BD4D98708}"/>
                  </a:ext>
                </a:extLst>
              </p:cNvPr>
              <p:cNvGraphicFramePr>
                <a:graphicFrameLocks noGrp="1"/>
              </p:cNvGraphicFramePr>
              <p:nvPr>
                <p:ph idx="1"/>
              </p:nvPr>
            </p:nvGraphicFramePr>
            <p:xfrm>
              <a:off x="838200" y="1825625"/>
              <a:ext cx="10515600" cy="4351338"/>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4" name="Content Placeholder 3">
                <a:extLst>
                  <a:ext uri="{FF2B5EF4-FFF2-40B4-BE49-F238E27FC236}">
                    <a16:creationId xmlns:a16="http://schemas.microsoft.com/office/drawing/2014/main" id="{471D413E-6C46-E574-F8EC-E05BD4D98708}"/>
                  </a:ext>
                </a:extLst>
              </p:cNvPr>
              <p:cNvPicPr>
                <a:picLocks noGrp="1" noRot="1" noChangeAspect="1" noMove="1" noResize="1" noEditPoints="1" noAdjustHandles="1" noChangeArrowheads="1" noChangeShapeType="1"/>
              </p:cNvPicPr>
              <p:nvPr/>
            </p:nvPicPr>
            <p:blipFill>
              <a:blip r:embed="rId5"/>
              <a:stretch>
                <a:fillRect/>
              </a:stretch>
            </p:blipFill>
            <p:spPr>
              <a:xfrm>
                <a:off x="838200" y="1825625"/>
                <a:ext cx="10515600" cy="4351338"/>
              </a:xfrm>
              <a:prstGeom prst="rect">
                <a:avLst/>
              </a:prstGeom>
            </p:spPr>
          </p:pic>
        </mc:Fallback>
      </mc:AlternateContent>
    </p:spTree>
    <p:custDataLst>
      <p:tags r:id="rId1"/>
    </p:custDataLst>
    <p:extLst>
      <p:ext uri="{BB962C8B-B14F-4D97-AF65-F5344CB8AC3E}">
        <p14:creationId xmlns:p14="http://schemas.microsoft.com/office/powerpoint/2010/main" val="1254367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2493" y="238539"/>
            <a:ext cx="11018520" cy="1434415"/>
          </a:xfrm>
        </p:spPr>
        <p:txBody>
          <a:bodyPr anchor="b">
            <a:normAutofit/>
          </a:bodyPr>
          <a:lstStyle/>
          <a:p>
            <a:r>
              <a:rPr lang="en-US" sz="5400"/>
              <a:t>Medical School Faculty Applications</a:t>
            </a:r>
          </a:p>
        </p:txBody>
      </p:sp>
      <p:sp>
        <p:nvSpPr>
          <p:cNvPr id="3" name="Content Placeholder 2"/>
          <p:cNvSpPr>
            <a:spLocks noGrp="1"/>
          </p:cNvSpPr>
          <p:nvPr>
            <p:ph idx="1"/>
          </p:nvPr>
        </p:nvSpPr>
        <p:spPr>
          <a:xfrm>
            <a:off x="572493" y="1989014"/>
            <a:ext cx="7103165" cy="4548146"/>
          </a:xfrm>
        </p:spPr>
        <p:txBody>
          <a:bodyPr anchor="t">
            <a:normAutofit/>
          </a:bodyPr>
          <a:lstStyle/>
          <a:p>
            <a:r>
              <a:rPr lang="en-US" sz="2000"/>
              <a:t>Letters of Recommendations for men:</a:t>
            </a:r>
          </a:p>
          <a:p>
            <a:pPr lvl="1"/>
            <a:r>
              <a:rPr lang="en-US" sz="2000"/>
              <a:t>Longer</a:t>
            </a:r>
          </a:p>
          <a:p>
            <a:pPr lvl="1"/>
            <a:r>
              <a:rPr lang="en-US" sz="2000"/>
              <a:t>More references to </a:t>
            </a:r>
            <a:r>
              <a:rPr lang="en-US" sz="2000" spc="75"/>
              <a:t>research</a:t>
            </a:r>
            <a:endParaRPr lang="en-US" sz="2000"/>
          </a:p>
          <a:p>
            <a:r>
              <a:rPr lang="en-US" sz="2000"/>
              <a:t>Letters of Recommendations for women</a:t>
            </a:r>
          </a:p>
          <a:p>
            <a:pPr lvl="1"/>
            <a:r>
              <a:rPr lang="en-US" sz="2000"/>
              <a:t>Shorter </a:t>
            </a:r>
          </a:p>
          <a:p>
            <a:pPr lvl="1"/>
            <a:r>
              <a:rPr lang="en-US" sz="2000"/>
              <a:t>More likely described as "caring", "compassionate“, "empathetic“, "bright" and "organized“</a:t>
            </a:r>
          </a:p>
          <a:p>
            <a:pPr lvl="1"/>
            <a:r>
              <a:rPr lang="en-US" sz="2000" spc="75"/>
              <a:t>More “doubt raisers</a:t>
            </a:r>
            <a:r>
              <a:rPr lang="en-US" altLang="ja-JP" sz="2000" spc="75"/>
              <a:t>”</a:t>
            </a:r>
            <a:endParaRPr lang="en-US" sz="2000" spc="75"/>
          </a:p>
          <a:p>
            <a:pPr lvl="1"/>
            <a:r>
              <a:rPr lang="en-US" sz="2000" spc="75"/>
              <a:t>More references to teaching abilities vs research</a:t>
            </a:r>
          </a:p>
          <a:p>
            <a:r>
              <a:rPr lang="en-US" sz="2000"/>
              <a:t>Intersectional aspects</a:t>
            </a:r>
          </a:p>
          <a:p>
            <a:pPr lvl="1"/>
            <a:r>
              <a:rPr lang="en-US" sz="2000"/>
              <a:t>White applicants were more likely described as "standout“</a:t>
            </a:r>
          </a:p>
          <a:p>
            <a:pPr lvl="1"/>
            <a:r>
              <a:rPr lang="en-US" sz="2000"/>
              <a:t>Black applicants more likely described as "competent"</a:t>
            </a:r>
            <a:endParaRPr lang="en-US" sz="1800" spc="75"/>
          </a:p>
          <a:p>
            <a:pPr lvl="1"/>
            <a:endParaRPr lang="en-US" sz="1400"/>
          </a:p>
          <a:p>
            <a:pPr lvl="1"/>
            <a:endParaRPr lang="en-US" sz="1400"/>
          </a:p>
        </p:txBody>
      </p:sp>
      <p:pic>
        <p:nvPicPr>
          <p:cNvPr id="15362" name="Picture 2" descr="Image result for reference letter cartoon"/>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699" r="44940"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3CBE1A-7374-C2F3-761E-5A0D32B21684}"/>
              </a:ext>
            </a:extLst>
          </p:cNvPr>
          <p:cNvSpPr txBox="1"/>
          <p:nvPr/>
        </p:nvSpPr>
        <p:spPr>
          <a:xfrm>
            <a:off x="8496300" y="6167828"/>
            <a:ext cx="3120422" cy="369332"/>
          </a:xfrm>
          <a:prstGeom prst="rect">
            <a:avLst/>
          </a:prstGeom>
          <a:noFill/>
        </p:spPr>
        <p:txBody>
          <a:bodyPr wrap="square" rtlCol="0">
            <a:spAutoFit/>
          </a:bodyPr>
          <a:lstStyle/>
          <a:p>
            <a:r>
              <a:rPr lang="en-US"/>
              <a:t>(</a:t>
            </a:r>
            <a:r>
              <a:rPr lang="en-US" err="1"/>
              <a:t>Trix</a:t>
            </a:r>
            <a:r>
              <a:rPr lang="en-US"/>
              <a:t> &amp; </a:t>
            </a:r>
            <a:r>
              <a:rPr lang="en-US" err="1"/>
              <a:t>Psenka</a:t>
            </a:r>
            <a:r>
              <a:rPr lang="en-US"/>
              <a:t>, 2003)</a:t>
            </a:r>
          </a:p>
        </p:txBody>
      </p:sp>
    </p:spTree>
    <p:custDataLst>
      <p:tags r:id="rId1"/>
    </p:custDataLst>
    <p:extLst>
      <p:ext uri="{BB962C8B-B14F-4D97-AF65-F5344CB8AC3E}">
        <p14:creationId xmlns:p14="http://schemas.microsoft.com/office/powerpoint/2010/main" val="318755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65A5-B963-E140-0211-8A635BA9421D}"/>
              </a:ext>
            </a:extLst>
          </p:cNvPr>
          <p:cNvSpPr>
            <a:spLocks noGrp="1"/>
          </p:cNvSpPr>
          <p:nvPr>
            <p:ph type="title"/>
          </p:nvPr>
        </p:nvSpPr>
        <p:spPr>
          <a:xfrm>
            <a:off x="630936" y="640080"/>
            <a:ext cx="4818888" cy="1481328"/>
          </a:xfrm>
        </p:spPr>
        <p:txBody>
          <a:bodyPr anchor="b">
            <a:normAutofit/>
          </a:bodyPr>
          <a:lstStyle/>
          <a:p>
            <a:r>
              <a:rPr lang="en-US" sz="5400"/>
              <a:t>Implicit bias</a:t>
            </a:r>
          </a:p>
        </p:txBody>
      </p:sp>
      <p:sp>
        <p:nvSpPr>
          <p:cNvPr id="3" name="Content Placeholder 2">
            <a:extLst>
              <a:ext uri="{FF2B5EF4-FFF2-40B4-BE49-F238E27FC236}">
                <a16:creationId xmlns:a16="http://schemas.microsoft.com/office/drawing/2014/main" id="{A537B84A-DB84-9E84-DA94-87F6A3EB03FA}"/>
              </a:ext>
            </a:extLst>
          </p:cNvPr>
          <p:cNvSpPr>
            <a:spLocks noGrp="1"/>
          </p:cNvSpPr>
          <p:nvPr>
            <p:ph idx="1"/>
          </p:nvPr>
        </p:nvSpPr>
        <p:spPr>
          <a:xfrm>
            <a:off x="630936" y="2660904"/>
            <a:ext cx="4818888" cy="3547872"/>
          </a:xfrm>
        </p:spPr>
        <p:txBody>
          <a:bodyPr anchor="t">
            <a:normAutofit/>
          </a:bodyPr>
          <a:lstStyle/>
          <a:p>
            <a:r>
              <a:rPr lang="en-US" sz="2000"/>
              <a:t>Unconscious, outside our control</a:t>
            </a:r>
          </a:p>
          <a:p>
            <a:r>
              <a:rPr lang="en-US" sz="2000"/>
              <a:t>Automatic</a:t>
            </a:r>
          </a:p>
          <a:p>
            <a:r>
              <a:rPr lang="en-US" sz="2000"/>
              <a:t>“</a:t>
            </a:r>
            <a:r>
              <a:rPr lang="en-US" sz="2000" err="1"/>
              <a:t>Mindbugs</a:t>
            </a:r>
            <a:r>
              <a:rPr lang="en-US" sz="2000"/>
              <a:t>”</a:t>
            </a:r>
          </a:p>
          <a:p>
            <a:pPr lvl="1"/>
            <a:r>
              <a:rPr lang="en-US" sz="2000"/>
              <a:t>Erroneous thought that stick in our minds even though we consciously “know better”</a:t>
            </a:r>
          </a:p>
          <a:p>
            <a:r>
              <a:rPr lang="en-US" sz="2000"/>
              <a:t>Lead to perceptual bias</a:t>
            </a:r>
          </a:p>
          <a:p>
            <a:r>
              <a:rPr lang="en-US" sz="2000"/>
              <a:t>Influence how we see, feel, remember, “know”, judge</a:t>
            </a:r>
          </a:p>
          <a:p>
            <a:r>
              <a:rPr lang="en-US" sz="2000"/>
              <a:t>Are learned associations</a:t>
            </a:r>
          </a:p>
        </p:txBody>
      </p:sp>
      <p:pic>
        <p:nvPicPr>
          <p:cNvPr id="5" name="Picture 4">
            <a:extLst>
              <a:ext uri="{FF2B5EF4-FFF2-40B4-BE49-F238E27FC236}">
                <a16:creationId xmlns:a16="http://schemas.microsoft.com/office/drawing/2014/main" id="{AB85EAEC-1A21-1CD9-FAC1-88B3D227855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91" t="-1400" r="64657" b="1400"/>
          <a:stretch/>
        </p:blipFill>
        <p:spPr>
          <a:xfrm>
            <a:off x="6099048" y="707742"/>
            <a:ext cx="5458968" cy="5442516"/>
          </a:xfrm>
          <a:prstGeom prst="rect">
            <a:avLst/>
          </a:prstGeom>
        </p:spPr>
      </p:pic>
      <p:sp>
        <p:nvSpPr>
          <p:cNvPr id="4" name="TextBox 3">
            <a:extLst>
              <a:ext uri="{FF2B5EF4-FFF2-40B4-BE49-F238E27FC236}">
                <a16:creationId xmlns:a16="http://schemas.microsoft.com/office/drawing/2014/main" id="{33B41679-F913-9E97-FDB3-0370EB31BB81}"/>
              </a:ext>
            </a:extLst>
          </p:cNvPr>
          <p:cNvSpPr txBox="1"/>
          <p:nvPr/>
        </p:nvSpPr>
        <p:spPr>
          <a:xfrm>
            <a:off x="9098689" y="5950203"/>
            <a:ext cx="2459327"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ptos" panose="02110004020202020204"/>
                <a:ea typeface="+mn-ea"/>
                <a:cs typeface="+mn-cs"/>
                <a:hlinkClick r:id="rId5" tooltip="https://ufl.pb.unizin.org/integratingveterinarymedicinewithsheltersystems/chapter/social-justice-diversity-equity-and-inclusion-in-animal-shelter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ptos" panose="0211000402020202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ptos" panose="02110004020202020204"/>
                <a:ea typeface="+mn-ea"/>
                <a:cs typeface="+mn-cs"/>
                <a:hlinkClick r:id="rId6"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92E06CC-E92E-A277-0167-B7D391E583F8}"/>
              </a:ext>
            </a:extLst>
          </p:cNvPr>
          <p:cNvSpPr txBox="1"/>
          <p:nvPr/>
        </p:nvSpPr>
        <p:spPr>
          <a:xfrm>
            <a:off x="2777617" y="6320422"/>
            <a:ext cx="33183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(Banaji &amp; Greenwald, 2013)</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3180351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5AEF393-0698-7F63-363A-80A59C51A3B6}"/>
              </a:ext>
            </a:extLst>
          </p:cNvPr>
          <p:cNvSpPr>
            <a:spLocks noGrp="1"/>
          </p:cNvSpPr>
          <p:nvPr>
            <p:ph type="title"/>
          </p:nvPr>
        </p:nvSpPr>
        <p:spPr>
          <a:xfrm>
            <a:off x="572493" y="238539"/>
            <a:ext cx="11018520" cy="1434415"/>
          </a:xfrm>
        </p:spPr>
        <p:txBody>
          <a:bodyPr anchor="b">
            <a:normAutofit/>
          </a:bodyPr>
          <a:lstStyle/>
          <a:p>
            <a:r>
              <a:rPr lang="en-US" sz="4600"/>
              <a:t>Implicit bias: Affects on Men and Women</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8D9CDF01-7299-C8D7-DD9A-1C10258E849C}"/>
              </a:ext>
            </a:extLst>
          </p:cNvPr>
          <p:cNvSpPr>
            <a:spLocks noGrp="1"/>
          </p:cNvSpPr>
          <p:nvPr>
            <p:ph idx="1"/>
          </p:nvPr>
        </p:nvSpPr>
        <p:spPr>
          <a:xfrm>
            <a:off x="572493" y="2071316"/>
            <a:ext cx="6713552" cy="4119172"/>
          </a:xfrm>
        </p:spPr>
        <p:txBody>
          <a:bodyPr anchor="t">
            <a:normAutofit/>
          </a:bodyPr>
          <a:lstStyle/>
          <a:p>
            <a:pPr marL="0" indent="0">
              <a:buNone/>
            </a:pPr>
            <a:r>
              <a:rPr lang="en-US" sz="2000"/>
              <a:t>Implicit bias contributes to…</a:t>
            </a:r>
          </a:p>
          <a:p>
            <a:r>
              <a:rPr lang="en-US" sz="2000"/>
              <a:t>Bias in research grants</a:t>
            </a:r>
          </a:p>
          <a:p>
            <a:pPr lvl="1"/>
            <a:r>
              <a:rPr lang="en-US" sz="1600" b="0" i="0" u="none" strike="noStrike" baseline="0">
                <a:latin typeface="SourceSansPro-Regular"/>
              </a:rPr>
              <a:t>recent study that explored gender difference in Canadian Institutes of Health Research awards found that less </a:t>
            </a:r>
            <a:r>
              <a:rPr lang="en-US" sz="1600" b="0" i="0" u="none" strike="noStrike" baseline="0" err="1">
                <a:latin typeface="SourceSansPro-Regular"/>
              </a:rPr>
              <a:t>favourable</a:t>
            </a:r>
            <a:r>
              <a:rPr lang="en-US" sz="1600" b="0" i="0" u="none" strike="noStrike" baseline="0">
                <a:latin typeface="SourceSansPro-Regular"/>
              </a:rPr>
              <a:t> assessments of women as principal investigators drove lower award rates, rather than the quality of their proposals. (</a:t>
            </a:r>
            <a:r>
              <a:rPr lang="en-US" sz="1600" b="0" i="0" u="none" strike="noStrike" baseline="0" err="1">
                <a:latin typeface="SourceSansPro-Regular"/>
              </a:rPr>
              <a:t>Witteman</a:t>
            </a:r>
            <a:r>
              <a:rPr lang="en-US" sz="1600" b="0" i="0" u="none" strike="noStrike" baseline="0">
                <a:latin typeface="SourceSansPro-Regular"/>
              </a:rPr>
              <a:t>, 2019)</a:t>
            </a:r>
            <a:endParaRPr lang="en-US" sz="1600"/>
          </a:p>
          <a:p>
            <a:r>
              <a:rPr lang="en-US" sz="2000"/>
              <a:t>Bias in publications</a:t>
            </a:r>
          </a:p>
          <a:p>
            <a:pPr lvl="1"/>
            <a:r>
              <a:rPr lang="en-US" sz="1600"/>
              <a:t>Double-blind reviews led to significant increase of females as lead authors (Budden, Tregenza, </a:t>
            </a:r>
            <a:r>
              <a:rPr lang="en-US" sz="1600" err="1"/>
              <a:t>Aarssen</a:t>
            </a:r>
            <a:r>
              <a:rPr lang="en-US" sz="1600"/>
              <a:t>, et al. 2008) </a:t>
            </a:r>
          </a:p>
          <a:p>
            <a:r>
              <a:rPr lang="en-US" sz="2000"/>
              <a:t>Bias in selection</a:t>
            </a:r>
          </a:p>
          <a:p>
            <a:pPr lvl="1"/>
            <a:r>
              <a:rPr lang="en-US" sz="1600"/>
              <a:t>Letters of reference, interviews, </a:t>
            </a:r>
          </a:p>
          <a:p>
            <a:r>
              <a:rPr lang="en-US" sz="2000"/>
              <a:t>Bias in pay</a:t>
            </a:r>
          </a:p>
          <a:p>
            <a:r>
              <a:rPr lang="en-US" sz="2000"/>
              <a:t>Challenging career path</a:t>
            </a:r>
            <a:endParaRPr lang="en-US" sz="1600"/>
          </a:p>
          <a:p>
            <a:pPr lvl="1"/>
            <a:endParaRPr lang="en-US" sz="1600"/>
          </a:p>
          <a:p>
            <a:endParaRPr lang="en-US" sz="2000"/>
          </a:p>
        </p:txBody>
      </p:sp>
      <p:pic>
        <p:nvPicPr>
          <p:cNvPr id="5" name="Picture 4" descr="Glasses on top of a book">
            <a:extLst>
              <a:ext uri="{FF2B5EF4-FFF2-40B4-BE49-F238E27FC236}">
                <a16:creationId xmlns:a16="http://schemas.microsoft.com/office/drawing/2014/main" id="{EF658600-9701-146F-6BD3-B17AFC2BDC00}"/>
              </a:ext>
            </a:extLst>
          </p:cNvPr>
          <p:cNvPicPr>
            <a:picLocks noChangeAspect="1"/>
          </p:cNvPicPr>
          <p:nvPr/>
        </p:nvPicPr>
        <p:blipFill rotWithShape="1">
          <a:blip r:embed="rId4"/>
          <a:srcRect l="5812" r="30454" b="3"/>
          <a:stretch/>
        </p:blipFill>
        <p:spPr>
          <a:xfrm>
            <a:off x="7675658" y="2093976"/>
            <a:ext cx="3941064" cy="4096512"/>
          </a:xfrm>
          <a:prstGeom prst="rect">
            <a:avLst/>
          </a:prstGeom>
        </p:spPr>
      </p:pic>
    </p:spTree>
    <p:custDataLst>
      <p:tags r:id="rId1"/>
    </p:custDataLst>
    <p:extLst>
      <p:ext uri="{BB962C8B-B14F-4D97-AF65-F5344CB8AC3E}">
        <p14:creationId xmlns:p14="http://schemas.microsoft.com/office/powerpoint/2010/main" val="2351202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mage result for reference letter cartoon"/>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3519382" y="643467"/>
            <a:ext cx="5153236" cy="55710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6063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80147D-4172-4C97-F983-550E61F1E95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Match into R1 Entry programs: Canada</a:t>
            </a:r>
          </a:p>
        </p:txBody>
      </p:sp>
      <p:pic>
        <p:nvPicPr>
          <p:cNvPr id="4" name="New picture">
            <a:extLst>
              <a:ext uri="{FF2B5EF4-FFF2-40B4-BE49-F238E27FC236}">
                <a16:creationId xmlns:a16="http://schemas.microsoft.com/office/drawing/2014/main" id="{01619D45-C3BF-0440-6CF1-0279CA39A37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563759" y="1608021"/>
            <a:ext cx="7720551" cy="52499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E79D55C3-ACD9-9B2F-BBAB-2B1DA4D758F2}"/>
              </a:ext>
            </a:extLst>
          </p:cNvPr>
          <p:cNvSpPr txBox="1"/>
          <p:nvPr/>
        </p:nvSpPr>
        <p:spPr>
          <a:xfrm>
            <a:off x="240108" y="6354196"/>
            <a:ext cx="2323651" cy="369332"/>
          </a:xfrm>
          <a:prstGeom prst="rect">
            <a:avLst/>
          </a:prstGeom>
          <a:noFill/>
        </p:spPr>
        <p:txBody>
          <a:bodyPr wrap="square" rtlCol="0">
            <a:spAutoFit/>
          </a:bodyPr>
          <a:lstStyle/>
          <a:p>
            <a:r>
              <a:rPr lang="en-CA"/>
              <a:t>(</a:t>
            </a:r>
            <a:r>
              <a:rPr lang="en-CA" err="1"/>
              <a:t>Lorello</a:t>
            </a:r>
            <a:r>
              <a:rPr lang="en-CA"/>
              <a:t>, et al. 2020)</a:t>
            </a:r>
            <a:endParaRPr lang="en-US"/>
          </a:p>
        </p:txBody>
      </p:sp>
    </p:spTree>
    <p:custDataLst>
      <p:tags r:id="rId1"/>
    </p:custDataLst>
    <p:extLst>
      <p:ext uri="{BB962C8B-B14F-4D97-AF65-F5344CB8AC3E}">
        <p14:creationId xmlns:p14="http://schemas.microsoft.com/office/powerpoint/2010/main" val="39007254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A3143-C675-A5E4-A2BB-BBFA2D9973D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R1 Match – Surgical specialities</a:t>
            </a:r>
          </a:p>
        </p:txBody>
      </p:sp>
      <p:pic>
        <p:nvPicPr>
          <p:cNvPr id="4" name="New picture">
            <a:extLst>
              <a:ext uri="{FF2B5EF4-FFF2-40B4-BE49-F238E27FC236}">
                <a16:creationId xmlns:a16="http://schemas.microsoft.com/office/drawing/2014/main" id="{74D1B3D5-C1C1-2BAA-02E3-9905E63B7AE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636436" y="1718257"/>
            <a:ext cx="8919128" cy="46825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62F6F6E1-2A6C-BEAE-105E-5989FE56E615}"/>
              </a:ext>
            </a:extLst>
          </p:cNvPr>
          <p:cNvSpPr txBox="1"/>
          <p:nvPr/>
        </p:nvSpPr>
        <p:spPr>
          <a:xfrm>
            <a:off x="9443806" y="6235862"/>
            <a:ext cx="2323651" cy="369332"/>
          </a:xfrm>
          <a:prstGeom prst="rect">
            <a:avLst/>
          </a:prstGeom>
          <a:noFill/>
        </p:spPr>
        <p:txBody>
          <a:bodyPr wrap="square" rtlCol="0">
            <a:spAutoFit/>
          </a:bodyPr>
          <a:lstStyle/>
          <a:p>
            <a:r>
              <a:rPr lang="en-CA"/>
              <a:t>(</a:t>
            </a:r>
            <a:r>
              <a:rPr lang="en-CA" err="1"/>
              <a:t>Lorello</a:t>
            </a:r>
            <a:r>
              <a:rPr lang="en-CA"/>
              <a:t>, et al. 2020)</a:t>
            </a:r>
            <a:endParaRPr lang="en-US"/>
          </a:p>
        </p:txBody>
      </p:sp>
    </p:spTree>
    <p:custDataLst>
      <p:tags r:id="rId1"/>
    </p:custDataLst>
    <p:extLst>
      <p:ext uri="{BB962C8B-B14F-4D97-AF65-F5344CB8AC3E}">
        <p14:creationId xmlns:p14="http://schemas.microsoft.com/office/powerpoint/2010/main" val="3652791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4169-DAC3-1E74-F460-9D29CD53C3F6}"/>
              </a:ext>
            </a:extLst>
          </p:cNvPr>
          <p:cNvSpPr>
            <a:spLocks noGrp="1"/>
          </p:cNvSpPr>
          <p:nvPr>
            <p:ph type="title"/>
          </p:nvPr>
        </p:nvSpPr>
        <p:spPr/>
        <p:txBody>
          <a:bodyPr/>
          <a:lstStyle/>
          <a:p>
            <a:r>
              <a:rPr lang="en-CA"/>
              <a:t>Canada: Proportion of practicing surgeons</a:t>
            </a:r>
            <a:endParaRPr lang="en-US"/>
          </a:p>
        </p:txBody>
      </p:sp>
      <p:pic>
        <p:nvPicPr>
          <p:cNvPr id="9" name="Content Placeholder 8" descr="A graph of surgery results&#10;&#10;Description automatically generated with medium confidence">
            <a:extLst>
              <a:ext uri="{FF2B5EF4-FFF2-40B4-BE49-F238E27FC236}">
                <a16:creationId xmlns:a16="http://schemas.microsoft.com/office/drawing/2014/main" id="{A54CF204-AD77-706D-97FA-BE254E6F5A8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44180" y="1825625"/>
            <a:ext cx="10303640" cy="4351338"/>
          </a:xfrm>
        </p:spPr>
      </p:pic>
      <p:sp>
        <p:nvSpPr>
          <p:cNvPr id="10" name="TextBox 9">
            <a:extLst>
              <a:ext uri="{FF2B5EF4-FFF2-40B4-BE49-F238E27FC236}">
                <a16:creationId xmlns:a16="http://schemas.microsoft.com/office/drawing/2014/main" id="{29F88E1A-98A1-2CB8-0185-D31458511734}"/>
              </a:ext>
            </a:extLst>
          </p:cNvPr>
          <p:cNvSpPr txBox="1"/>
          <p:nvPr/>
        </p:nvSpPr>
        <p:spPr>
          <a:xfrm>
            <a:off x="6874136" y="6176963"/>
            <a:ext cx="3614570" cy="369332"/>
          </a:xfrm>
          <a:prstGeom prst="rect">
            <a:avLst/>
          </a:prstGeom>
          <a:noFill/>
        </p:spPr>
        <p:txBody>
          <a:bodyPr wrap="square" rtlCol="0">
            <a:spAutoFit/>
          </a:bodyPr>
          <a:lstStyle/>
          <a:p>
            <a:r>
              <a:rPr lang="en-CA"/>
              <a:t>(</a:t>
            </a:r>
            <a:r>
              <a:rPr lang="en-CA" err="1"/>
              <a:t>Bonddok</a:t>
            </a:r>
            <a:r>
              <a:rPr lang="en-CA"/>
              <a:t>, 2024)</a:t>
            </a:r>
            <a:endParaRPr lang="en-US"/>
          </a:p>
        </p:txBody>
      </p:sp>
    </p:spTree>
    <p:custDataLst>
      <p:tags r:id="rId1"/>
    </p:custDataLst>
    <p:extLst>
      <p:ext uri="{BB962C8B-B14F-4D97-AF65-F5344CB8AC3E}">
        <p14:creationId xmlns:p14="http://schemas.microsoft.com/office/powerpoint/2010/main" val="1720331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170D4-A8D4-4E2C-85DB-79F3CF3EDB59}"/>
              </a:ext>
            </a:extLst>
          </p:cNvPr>
          <p:cNvSpPr>
            <a:spLocks noGrp="1"/>
          </p:cNvSpPr>
          <p:nvPr>
            <p:ph type="title"/>
          </p:nvPr>
        </p:nvSpPr>
        <p:spPr>
          <a:xfrm>
            <a:off x="841248" y="548640"/>
            <a:ext cx="3600860" cy="5431536"/>
          </a:xfrm>
        </p:spPr>
        <p:txBody>
          <a:bodyPr>
            <a:normAutofit/>
          </a:bodyPr>
          <a:lstStyle/>
          <a:p>
            <a:r>
              <a:rPr lang="en-US" sz="5400"/>
              <a:t>So…..</a:t>
            </a:r>
          </a:p>
        </p:txBody>
      </p:sp>
      <p:sp>
        <p:nvSpPr>
          <p:cNvPr id="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5AFD22-8ABC-4B97-A0F3-1EFE093FB9ED}"/>
              </a:ext>
            </a:extLst>
          </p:cNvPr>
          <p:cNvSpPr>
            <a:spLocks noGrp="1"/>
          </p:cNvSpPr>
          <p:nvPr>
            <p:ph idx="1"/>
          </p:nvPr>
        </p:nvSpPr>
        <p:spPr>
          <a:xfrm>
            <a:off x="5126418" y="552091"/>
            <a:ext cx="6224335" cy="5431536"/>
          </a:xfrm>
        </p:spPr>
        <p:txBody>
          <a:bodyPr anchor="ctr">
            <a:normAutofit/>
          </a:bodyPr>
          <a:lstStyle/>
          <a:p>
            <a:r>
              <a:rPr lang="en-US" sz="2000"/>
              <a:t>Women have outnumbered men in Canadian medical schools for a quarter of a century</a:t>
            </a:r>
          </a:p>
          <a:p>
            <a:r>
              <a:rPr lang="en-US" sz="2000"/>
              <a:t>Not equally represented in leadership positions</a:t>
            </a:r>
          </a:p>
          <a:p>
            <a:r>
              <a:rPr lang="en-US" sz="2000"/>
              <a:t>Less likely to reach higher ranks than men</a:t>
            </a:r>
          </a:p>
          <a:p>
            <a:pPr lvl="1"/>
            <a:r>
              <a:rPr lang="en-US" sz="2000"/>
              <a:t>Even after controlling for age, experience, productivity, and specialty</a:t>
            </a:r>
          </a:p>
          <a:p>
            <a:pPr lvl="1"/>
            <a:r>
              <a:rPr lang="en-US" sz="2000"/>
              <a:t>Intersectional (race) worsens </a:t>
            </a:r>
          </a:p>
          <a:p>
            <a:r>
              <a:rPr lang="en-US" sz="2000"/>
              <a:t>CMA 2018 report- acknowledge that gender inequity among medical leaders an important problem</a:t>
            </a:r>
          </a:p>
          <a:p>
            <a:pPr lvl="1"/>
            <a:r>
              <a:rPr lang="en-US" sz="2000"/>
              <a:t>Only 8 of the 152 past presidents were women</a:t>
            </a:r>
          </a:p>
          <a:p>
            <a:r>
              <a:rPr lang="en-US" sz="2000"/>
              <a:t>First woman dean of medical school in 1999</a:t>
            </a:r>
          </a:p>
          <a:p>
            <a:pPr lvl="1"/>
            <a:r>
              <a:rPr lang="en-US" sz="2000"/>
              <a:t>170 years after first medical school established</a:t>
            </a:r>
          </a:p>
          <a:p>
            <a:pPr lvl="1"/>
            <a:r>
              <a:rPr lang="en-US" sz="2000"/>
              <a:t>Only ~8 women deans since then</a:t>
            </a:r>
          </a:p>
          <a:p>
            <a:pPr lvl="1"/>
            <a:r>
              <a:rPr lang="en-US" sz="2000"/>
              <a:t>UofM – no female dean since inception.</a:t>
            </a:r>
          </a:p>
          <a:p>
            <a:pPr lvl="2"/>
            <a:r>
              <a:rPr lang="en-US" sz="1600"/>
              <a:t>Oldest school in Western Canada</a:t>
            </a:r>
          </a:p>
        </p:txBody>
      </p:sp>
      <p:sp>
        <p:nvSpPr>
          <p:cNvPr id="4" name="TextBox 3">
            <a:extLst>
              <a:ext uri="{FF2B5EF4-FFF2-40B4-BE49-F238E27FC236}">
                <a16:creationId xmlns:a16="http://schemas.microsoft.com/office/drawing/2014/main" id="{960D5614-5502-A170-C498-50E8486D4176}"/>
              </a:ext>
            </a:extLst>
          </p:cNvPr>
          <p:cNvSpPr txBox="1"/>
          <p:nvPr/>
        </p:nvSpPr>
        <p:spPr>
          <a:xfrm>
            <a:off x="6818489" y="6305909"/>
            <a:ext cx="4366097" cy="369332"/>
          </a:xfrm>
          <a:prstGeom prst="rect">
            <a:avLst/>
          </a:prstGeom>
          <a:noFill/>
        </p:spPr>
        <p:txBody>
          <a:bodyPr wrap="square" rtlCol="0">
            <a:spAutoFit/>
          </a:bodyPr>
          <a:lstStyle/>
          <a:p>
            <a:r>
              <a:rPr lang="en-CA"/>
              <a:t>(Bates, et al., 2016; </a:t>
            </a:r>
            <a:r>
              <a:rPr lang="en-CA" err="1"/>
              <a:t>Tricco</a:t>
            </a:r>
            <a:r>
              <a:rPr lang="en-CA"/>
              <a:t>, et al., 2021)</a:t>
            </a:r>
            <a:endParaRPr lang="en-US"/>
          </a:p>
        </p:txBody>
      </p:sp>
    </p:spTree>
    <p:custDataLst>
      <p:tags r:id="rId1"/>
    </p:custDataLst>
    <p:extLst>
      <p:ext uri="{BB962C8B-B14F-4D97-AF65-F5344CB8AC3E}">
        <p14:creationId xmlns:p14="http://schemas.microsoft.com/office/powerpoint/2010/main" val="24542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49767" y="638089"/>
            <a:ext cx="5208249" cy="1476801"/>
          </a:xfrm>
        </p:spPr>
        <p:txBody>
          <a:bodyPr anchor="b">
            <a:normAutofit/>
          </a:bodyPr>
          <a:lstStyle/>
          <a:p>
            <a:r>
              <a:rPr lang="en-US" sz="3400"/>
              <a:t>Factors perceived to have contributed to gender gap</a:t>
            </a:r>
          </a:p>
        </p:txBody>
      </p:sp>
      <p:pic>
        <p:nvPicPr>
          <p:cNvPr id="14" name="Picture 13" descr="A group of people discussing something&#10;&#10;Description automatically generated">
            <a:extLst>
              <a:ext uri="{FF2B5EF4-FFF2-40B4-BE49-F238E27FC236}">
                <a16:creationId xmlns:a16="http://schemas.microsoft.com/office/drawing/2014/main" id="{FA1ED839-5906-8B9C-2F2D-11B8C7242969}"/>
              </a:ext>
            </a:extLst>
          </p:cNvPr>
          <p:cNvPicPr>
            <a:picLocks noChangeAspect="1"/>
          </p:cNvPicPr>
          <p:nvPr/>
        </p:nvPicPr>
        <p:blipFill rotWithShape="1">
          <a:blip r:embed="rId4"/>
          <a:srcRect l="13993" r="35951"/>
          <a:stretch/>
        </p:blipFill>
        <p:spPr>
          <a:xfrm>
            <a:off x="878604" y="640080"/>
            <a:ext cx="4963631" cy="5577840"/>
          </a:xfrm>
          <a:prstGeom prst="rect">
            <a:avLst/>
          </a:prstGeom>
        </p:spPr>
      </p:pic>
      <p:sp>
        <p:nvSpPr>
          <p:cNvPr id="4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739128" y="2664886"/>
            <a:ext cx="4818888" cy="3550789"/>
          </a:xfrm>
        </p:spPr>
        <p:txBody>
          <a:bodyPr anchor="t">
            <a:normAutofit/>
          </a:bodyPr>
          <a:lstStyle/>
          <a:p>
            <a:r>
              <a:rPr lang="en-US" sz="2000" b="1"/>
              <a:t>Recruitment processes</a:t>
            </a:r>
          </a:p>
          <a:p>
            <a:pPr lvl="1"/>
            <a:r>
              <a:rPr lang="en-CA" sz="2000"/>
              <a:t>Process not systematic, and may induce bias</a:t>
            </a:r>
          </a:p>
          <a:p>
            <a:pPr lvl="1"/>
            <a:r>
              <a:rPr lang="en-CA" sz="2000"/>
              <a:t>Women may not have the same access to the informal recruitment networks that exist among men</a:t>
            </a:r>
          </a:p>
          <a:p>
            <a:pPr lvl="1"/>
            <a:r>
              <a:rPr lang="en-CA" sz="2000"/>
              <a:t>Personal experiences (positions were created for them, or they were personally invited) </a:t>
            </a:r>
            <a:endParaRPr lang="en-US" sz="2000"/>
          </a:p>
          <a:p>
            <a:pPr lvl="1"/>
            <a:r>
              <a:rPr lang="en-CA" sz="2000"/>
              <a:t>Lack of transparency</a:t>
            </a:r>
            <a:endParaRPr lang="en-US" sz="2000"/>
          </a:p>
        </p:txBody>
      </p:sp>
      <p:sp>
        <p:nvSpPr>
          <p:cNvPr id="4" name="TextBox 3">
            <a:extLst>
              <a:ext uri="{FF2B5EF4-FFF2-40B4-BE49-F238E27FC236}">
                <a16:creationId xmlns:a16="http://schemas.microsoft.com/office/drawing/2014/main" id="{2F5A2777-990A-01C8-30B0-BB976861EF29}"/>
              </a:ext>
            </a:extLst>
          </p:cNvPr>
          <p:cNvSpPr txBox="1"/>
          <p:nvPr/>
        </p:nvSpPr>
        <p:spPr>
          <a:xfrm>
            <a:off x="6818489" y="6305909"/>
            <a:ext cx="4366097" cy="369332"/>
          </a:xfrm>
          <a:prstGeom prst="rect">
            <a:avLst/>
          </a:prstGeom>
          <a:noFill/>
        </p:spPr>
        <p:txBody>
          <a:bodyPr wrap="square" rtlCol="0">
            <a:spAutoFit/>
          </a:bodyPr>
          <a:lstStyle/>
          <a:p>
            <a:r>
              <a:rPr lang="en-CA"/>
              <a:t>(</a:t>
            </a:r>
            <a:r>
              <a:rPr lang="en-CA" err="1"/>
              <a:t>Tricco</a:t>
            </a:r>
            <a:r>
              <a:rPr lang="en-CA"/>
              <a:t>, et al., 2021)</a:t>
            </a:r>
            <a:endParaRPr lang="en-US"/>
          </a:p>
        </p:txBody>
      </p:sp>
    </p:spTree>
    <p:custDataLst>
      <p:tags r:id="rId1"/>
    </p:custDataLst>
    <p:extLst>
      <p:ext uri="{BB962C8B-B14F-4D97-AF65-F5344CB8AC3E}">
        <p14:creationId xmlns:p14="http://schemas.microsoft.com/office/powerpoint/2010/main" val="415719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39128" y="638089"/>
            <a:ext cx="4818888" cy="1476801"/>
          </a:xfrm>
        </p:spPr>
        <p:txBody>
          <a:bodyPr anchor="b">
            <a:normAutofit/>
          </a:bodyPr>
          <a:lstStyle/>
          <a:p>
            <a:r>
              <a:rPr lang="en-US" sz="3400"/>
              <a:t>Factors perceived to have contributed to gender gap</a:t>
            </a:r>
            <a:endParaRPr lang="en-CA" sz="340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536" r="18647" b="-2"/>
          <a:stretch/>
        </p:blipFill>
        <p:spPr>
          <a:xfrm>
            <a:off x="677350" y="640080"/>
            <a:ext cx="5366139" cy="5577840"/>
          </a:xfrm>
          <a:prstGeom prst="rect">
            <a:avLst/>
          </a:prstGeom>
        </p:spPr>
      </p:pic>
      <p:sp>
        <p:nvSpPr>
          <p:cNvPr id="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6739128" y="2664886"/>
            <a:ext cx="4818888" cy="3550789"/>
          </a:xfrm>
        </p:spPr>
        <p:txBody>
          <a:bodyPr anchor="t">
            <a:normAutofit/>
          </a:bodyPr>
          <a:lstStyle/>
          <a:p>
            <a:r>
              <a:rPr lang="en-US" sz="2200" b="1"/>
              <a:t>Career Mentorship</a:t>
            </a:r>
          </a:p>
          <a:p>
            <a:pPr lvl="1"/>
            <a:r>
              <a:rPr lang="en-CA" sz="2600"/>
              <a:t>Difficult to find a mentor	</a:t>
            </a:r>
          </a:p>
          <a:p>
            <a:pPr lvl="3"/>
            <a:r>
              <a:rPr lang="en-CA" sz="2200"/>
              <a:t>Unintentional biases</a:t>
            </a:r>
            <a:endParaRPr lang="en-US" sz="2200"/>
          </a:p>
          <a:p>
            <a:pPr lvl="1"/>
            <a:r>
              <a:rPr lang="en-CA" sz="2600"/>
              <a:t>No mentorship</a:t>
            </a:r>
          </a:p>
          <a:p>
            <a:pPr lvl="3"/>
            <a:r>
              <a:rPr lang="en-CA" sz="2200"/>
              <a:t>Wish they had it, especially in early years</a:t>
            </a:r>
          </a:p>
          <a:p>
            <a:pPr marL="55562" indent="0">
              <a:buNone/>
            </a:pPr>
            <a:endParaRPr lang="en-US" sz="2200">
              <a:latin typeface="Calibri" panose="020F0502020204030204"/>
            </a:endParaRPr>
          </a:p>
          <a:p>
            <a:endParaRPr lang="en-CA" sz="2200"/>
          </a:p>
        </p:txBody>
      </p:sp>
      <p:sp>
        <p:nvSpPr>
          <p:cNvPr id="5" name="TextBox 4">
            <a:extLst>
              <a:ext uri="{FF2B5EF4-FFF2-40B4-BE49-F238E27FC236}">
                <a16:creationId xmlns:a16="http://schemas.microsoft.com/office/drawing/2014/main" id="{C07514D1-F384-399C-9CC3-4B27DE74F1DD}"/>
              </a:ext>
            </a:extLst>
          </p:cNvPr>
          <p:cNvSpPr txBox="1"/>
          <p:nvPr/>
        </p:nvSpPr>
        <p:spPr>
          <a:xfrm>
            <a:off x="6818489" y="6305909"/>
            <a:ext cx="4366097" cy="369332"/>
          </a:xfrm>
          <a:prstGeom prst="rect">
            <a:avLst/>
          </a:prstGeom>
          <a:noFill/>
        </p:spPr>
        <p:txBody>
          <a:bodyPr wrap="square" rtlCol="0">
            <a:spAutoFit/>
          </a:bodyPr>
          <a:lstStyle/>
          <a:p>
            <a:r>
              <a:rPr lang="en-CA"/>
              <a:t>(</a:t>
            </a:r>
            <a:r>
              <a:rPr lang="en-CA" err="1"/>
              <a:t>Tricco</a:t>
            </a:r>
            <a:r>
              <a:rPr lang="en-CA"/>
              <a:t>, et al., 2021)</a:t>
            </a:r>
            <a:endParaRPr lang="en-US"/>
          </a:p>
        </p:txBody>
      </p:sp>
    </p:spTree>
    <p:custDataLst>
      <p:tags r:id="rId1"/>
    </p:custDataLst>
    <p:extLst>
      <p:ext uri="{BB962C8B-B14F-4D97-AF65-F5344CB8AC3E}">
        <p14:creationId xmlns:p14="http://schemas.microsoft.com/office/powerpoint/2010/main" val="187993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674DB-0A49-4256-B916-8F35AFEBB768}"/>
              </a:ext>
            </a:extLst>
          </p:cNvPr>
          <p:cNvSpPr>
            <a:spLocks noGrp="1"/>
          </p:cNvSpPr>
          <p:nvPr>
            <p:ph type="title"/>
          </p:nvPr>
        </p:nvSpPr>
        <p:spPr>
          <a:xfrm>
            <a:off x="640080" y="325369"/>
            <a:ext cx="4368602" cy="1956841"/>
          </a:xfrm>
        </p:spPr>
        <p:txBody>
          <a:bodyPr anchor="b">
            <a:normAutofit/>
          </a:bodyPr>
          <a:lstStyle/>
          <a:p>
            <a:r>
              <a:rPr lang="en-US" sz="4200"/>
              <a:t>Two aspects of Gender Bias in Medicine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16F7B9-D1A1-4EF3-9A3C-522CA319FE7E}"/>
              </a:ext>
            </a:extLst>
          </p:cNvPr>
          <p:cNvSpPr>
            <a:spLocks noGrp="1"/>
          </p:cNvSpPr>
          <p:nvPr>
            <p:ph idx="1"/>
          </p:nvPr>
        </p:nvSpPr>
        <p:spPr>
          <a:xfrm>
            <a:off x="640080" y="2872899"/>
            <a:ext cx="4243589" cy="3320668"/>
          </a:xfrm>
        </p:spPr>
        <p:txBody>
          <a:bodyPr>
            <a:normAutofit/>
          </a:bodyPr>
          <a:lstStyle/>
          <a:p>
            <a:r>
              <a:rPr lang="en-US"/>
              <a:t>Bias in health services</a:t>
            </a:r>
          </a:p>
          <a:p>
            <a:r>
              <a:rPr lang="en-US"/>
              <a:t>Bias in (Academic) Medicine</a:t>
            </a:r>
          </a:p>
          <a:p>
            <a:endParaRPr lang="en-US" sz="2200"/>
          </a:p>
          <a:p>
            <a:endParaRPr lang="en-US" sz="2200"/>
          </a:p>
          <a:p>
            <a:endParaRPr lang="en-US" sz="2200"/>
          </a:p>
        </p:txBody>
      </p:sp>
      <p:pic>
        <p:nvPicPr>
          <p:cNvPr id="5" name="Picture 4" descr="A digital balance scale using circles">
            <a:extLst>
              <a:ext uri="{FF2B5EF4-FFF2-40B4-BE49-F238E27FC236}">
                <a16:creationId xmlns:a16="http://schemas.microsoft.com/office/drawing/2014/main" id="{53AA0C91-D3AA-FAF0-125A-C1D9D3220422}"/>
              </a:ext>
            </a:extLst>
          </p:cNvPr>
          <p:cNvPicPr>
            <a:picLocks noChangeAspect="1"/>
          </p:cNvPicPr>
          <p:nvPr/>
        </p:nvPicPr>
        <p:blipFill rotWithShape="1">
          <a:blip r:embed="rId4"/>
          <a:srcRect l="20967" r="1835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4043740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39128" y="638089"/>
            <a:ext cx="4818888" cy="1476801"/>
          </a:xfrm>
        </p:spPr>
        <p:txBody>
          <a:bodyPr anchor="b">
            <a:normAutofit/>
          </a:bodyPr>
          <a:lstStyle/>
          <a:p>
            <a:r>
              <a:rPr lang="en-US" sz="3400"/>
              <a:t>Factors perceived to have contributed to gender gap</a:t>
            </a:r>
            <a:endParaRPr lang="en-CA" sz="3400"/>
          </a:p>
        </p:txBody>
      </p:sp>
      <p:pic>
        <p:nvPicPr>
          <p:cNvPr id="5" name="Picture 4" descr="A drawing of a person standing on a pyramid&#10;&#10;Description automatically generated">
            <a:extLst>
              <a:ext uri="{FF2B5EF4-FFF2-40B4-BE49-F238E27FC236}">
                <a16:creationId xmlns:a16="http://schemas.microsoft.com/office/drawing/2014/main" id="{601C60B0-8649-E491-365F-85F12C1A0066}"/>
              </a:ext>
            </a:extLst>
          </p:cNvPr>
          <p:cNvPicPr>
            <a:picLocks noChangeAspect="1"/>
          </p:cNvPicPr>
          <p:nvPr/>
        </p:nvPicPr>
        <p:blipFill rotWithShape="1">
          <a:blip r:embed="rId4">
            <a:clrChange>
              <a:clrFrom>
                <a:srgbClr val="1C1C1C"/>
              </a:clrFrom>
              <a:clrTo>
                <a:srgbClr val="1C1C1C">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149" r="22461"/>
          <a:stretch/>
        </p:blipFill>
        <p:spPr>
          <a:xfrm>
            <a:off x="744663" y="640080"/>
            <a:ext cx="5405179" cy="5577840"/>
          </a:xfrm>
          <a:prstGeom prst="rect">
            <a:avLst/>
          </a:prstGeom>
        </p:spPr>
      </p:pic>
      <p:sp>
        <p:nvSpPr>
          <p:cNvPr id="1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6519134" y="2649134"/>
            <a:ext cx="5038882" cy="3566541"/>
          </a:xfrm>
        </p:spPr>
        <p:txBody>
          <a:bodyPr anchor="t">
            <a:normAutofit lnSpcReduction="10000"/>
          </a:bodyPr>
          <a:lstStyle/>
          <a:p>
            <a:r>
              <a:rPr lang="en-CA"/>
              <a:t>Gendered roles and expectations</a:t>
            </a:r>
          </a:p>
          <a:p>
            <a:pPr lvl="1"/>
            <a:r>
              <a:rPr lang="en-CA" sz="2000"/>
              <a:t>Family roles</a:t>
            </a:r>
          </a:p>
          <a:p>
            <a:pPr lvl="1"/>
            <a:r>
              <a:rPr lang="en-CA" sz="2000"/>
              <a:t>Physician roles</a:t>
            </a:r>
          </a:p>
          <a:p>
            <a:pPr lvl="1"/>
            <a:r>
              <a:rPr lang="en-CA" sz="2000"/>
              <a:t>Patient expectations of physicians</a:t>
            </a:r>
          </a:p>
          <a:p>
            <a:pPr marL="457200" lvl="1" indent="0">
              <a:buNone/>
            </a:pPr>
            <a:endParaRPr lang="en-CA" sz="2000"/>
          </a:p>
          <a:p>
            <a:r>
              <a:rPr lang="en-CA"/>
              <a:t>It is not:</a:t>
            </a:r>
          </a:p>
          <a:p>
            <a:pPr lvl="1"/>
            <a:r>
              <a:rPr lang="en-CA" sz="2000"/>
              <a:t>Too few qualified applicants</a:t>
            </a:r>
          </a:p>
          <a:p>
            <a:pPr lvl="1"/>
            <a:r>
              <a:rPr lang="en-CA" sz="2000"/>
              <a:t>Women have different aspirations than men</a:t>
            </a:r>
          </a:p>
          <a:p>
            <a:pPr lvl="1"/>
            <a:endParaRPr lang="en-CA" sz="1600" b="1"/>
          </a:p>
          <a:p>
            <a:pPr lvl="1"/>
            <a:endParaRPr lang="en-CA" sz="1600" b="1"/>
          </a:p>
          <a:p>
            <a:endParaRPr lang="en-CA" sz="1700" b="1"/>
          </a:p>
          <a:p>
            <a:pPr lvl="1"/>
            <a:endParaRPr lang="en-US" sz="1300">
              <a:latin typeface="Calibri" panose="020F0502020204030204"/>
            </a:endParaRPr>
          </a:p>
          <a:p>
            <a:endParaRPr lang="en-CA" sz="1700"/>
          </a:p>
        </p:txBody>
      </p:sp>
      <p:sp>
        <p:nvSpPr>
          <p:cNvPr id="6" name="TextBox 5">
            <a:extLst>
              <a:ext uri="{FF2B5EF4-FFF2-40B4-BE49-F238E27FC236}">
                <a16:creationId xmlns:a16="http://schemas.microsoft.com/office/drawing/2014/main" id="{F1CA9602-5063-6873-84A1-158E91F1FAB8}"/>
              </a:ext>
            </a:extLst>
          </p:cNvPr>
          <p:cNvSpPr txBox="1"/>
          <p:nvPr/>
        </p:nvSpPr>
        <p:spPr>
          <a:xfrm>
            <a:off x="2971387" y="601786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iybssd2022.org/en/the-gender-gap-in-science-how-to-measure-it-how-to-reduce-it-2-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3" name="TextBox 2">
            <a:extLst>
              <a:ext uri="{FF2B5EF4-FFF2-40B4-BE49-F238E27FC236}">
                <a16:creationId xmlns:a16="http://schemas.microsoft.com/office/drawing/2014/main" id="{932C4149-F1CF-4E0F-570F-62DFEB2F8D1F}"/>
              </a:ext>
            </a:extLst>
          </p:cNvPr>
          <p:cNvSpPr txBox="1"/>
          <p:nvPr/>
        </p:nvSpPr>
        <p:spPr>
          <a:xfrm>
            <a:off x="6818489" y="6305909"/>
            <a:ext cx="4366097" cy="369332"/>
          </a:xfrm>
          <a:prstGeom prst="rect">
            <a:avLst/>
          </a:prstGeom>
          <a:noFill/>
        </p:spPr>
        <p:txBody>
          <a:bodyPr wrap="square" rtlCol="0">
            <a:spAutoFit/>
          </a:bodyPr>
          <a:lstStyle/>
          <a:p>
            <a:r>
              <a:rPr lang="en-CA"/>
              <a:t>(</a:t>
            </a:r>
            <a:r>
              <a:rPr lang="en-CA" err="1"/>
              <a:t>Tricco</a:t>
            </a:r>
            <a:r>
              <a:rPr lang="en-CA"/>
              <a:t>, et al., 2021)</a:t>
            </a:r>
            <a:endParaRPr lang="en-US"/>
          </a:p>
        </p:txBody>
      </p:sp>
    </p:spTree>
    <p:custDataLst>
      <p:tags r:id="rId1"/>
    </p:custDataLst>
    <p:extLst>
      <p:ext uri="{BB962C8B-B14F-4D97-AF65-F5344CB8AC3E}">
        <p14:creationId xmlns:p14="http://schemas.microsoft.com/office/powerpoint/2010/main" val="949489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5400"/>
              <a:t>The Fallacy of Meritocracy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1022591"/>
            <a:ext cx="6224335" cy="5431536"/>
          </a:xfrm>
        </p:spPr>
        <p:txBody>
          <a:bodyPr anchor="ctr">
            <a:normAutofit/>
          </a:bodyPr>
          <a:lstStyle/>
          <a:p>
            <a:r>
              <a:rPr lang="en-US" sz="2200" b="1"/>
              <a:t>Meritocracy </a:t>
            </a:r>
            <a:r>
              <a:rPr lang="en-US" sz="2200"/>
              <a:t>= the talented are chosen &amp; moved ahead based on their achievement </a:t>
            </a:r>
          </a:p>
          <a:p>
            <a:pPr lvl="1"/>
            <a:r>
              <a:rPr lang="en-US" sz="2200"/>
              <a:t>Most believe that meritocracy is the way the system </a:t>
            </a:r>
            <a:r>
              <a:rPr lang="en-US" sz="2200" i="1"/>
              <a:t>should </a:t>
            </a:r>
            <a:r>
              <a:rPr lang="en-US" sz="2200"/>
              <a:t>&amp; </a:t>
            </a:r>
            <a:r>
              <a:rPr lang="en-US" sz="2200" i="1"/>
              <a:t>does </a:t>
            </a:r>
            <a:r>
              <a:rPr lang="en-US" sz="2200"/>
              <a:t>work </a:t>
            </a:r>
          </a:p>
          <a:p>
            <a:pPr lvl="1"/>
            <a:r>
              <a:rPr lang="en-US" sz="2200"/>
              <a:t>However, research has shown this is not true!</a:t>
            </a:r>
          </a:p>
          <a:p>
            <a:pPr lvl="1"/>
            <a:r>
              <a:rPr lang="en-US" sz="2200"/>
              <a:t>Implicit and Explicit bias!</a:t>
            </a:r>
          </a:p>
          <a:p>
            <a:r>
              <a:rPr lang="en-US" sz="2200"/>
              <a:t>Beware the argument that a focus on enhancing gender equity implies women are less competent / unable to make it on their own merits !!</a:t>
            </a:r>
          </a:p>
        </p:txBody>
      </p:sp>
      <p:sp>
        <p:nvSpPr>
          <p:cNvPr id="4" name="TextBox 3">
            <a:extLst>
              <a:ext uri="{FF2B5EF4-FFF2-40B4-BE49-F238E27FC236}">
                <a16:creationId xmlns:a16="http://schemas.microsoft.com/office/drawing/2014/main" id="{B6378A26-355F-DB23-2BAE-7247F300E996}"/>
              </a:ext>
            </a:extLst>
          </p:cNvPr>
          <p:cNvSpPr txBox="1"/>
          <p:nvPr/>
        </p:nvSpPr>
        <p:spPr>
          <a:xfrm>
            <a:off x="7868356" y="6084795"/>
            <a:ext cx="2990114" cy="369332"/>
          </a:xfrm>
          <a:prstGeom prst="rect">
            <a:avLst/>
          </a:prstGeom>
          <a:noFill/>
        </p:spPr>
        <p:txBody>
          <a:bodyPr wrap="none" rtlCol="0">
            <a:spAutoFit/>
          </a:bodyPr>
          <a:lstStyle/>
          <a:p>
            <a:r>
              <a:rPr lang="en-CA"/>
              <a:t>(Barcelo &amp; </a:t>
            </a:r>
            <a:r>
              <a:rPr lang="en-CA" err="1"/>
              <a:t>Shadravan</a:t>
            </a:r>
            <a:r>
              <a:rPr lang="en-CA"/>
              <a:t>, 2021)</a:t>
            </a:r>
            <a:endParaRPr lang="en-US"/>
          </a:p>
        </p:txBody>
      </p:sp>
    </p:spTree>
    <p:custDataLst>
      <p:tags r:id="rId1"/>
    </p:custDataLst>
    <p:extLst>
      <p:ext uri="{BB962C8B-B14F-4D97-AF65-F5344CB8AC3E}">
        <p14:creationId xmlns:p14="http://schemas.microsoft.com/office/powerpoint/2010/main" val="192218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0B53889-96CC-1DD2-29C6-246E976E4A06}"/>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5400" kern="1200">
                <a:latin typeface="+mj-lt"/>
                <a:ea typeface="+mj-ea"/>
                <a:cs typeface="+mj-cs"/>
              </a:rPr>
              <a:t>Biased indicators of excellence</a:t>
            </a:r>
          </a:p>
        </p:txBody>
      </p:sp>
      <p:sp>
        <p:nvSpPr>
          <p:cNvPr id="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B38C899-1ADB-7407-293A-9EDC47B0403A}"/>
              </a:ext>
            </a:extLst>
          </p:cNvPr>
          <p:cNvSpPr>
            <a:spLocks noGrp="1"/>
          </p:cNvSpPr>
          <p:nvPr>
            <p:ph idx="1"/>
          </p:nvPr>
        </p:nvSpPr>
        <p:spPr>
          <a:xfrm>
            <a:off x="499872" y="2055813"/>
            <a:ext cx="5508639" cy="3572597"/>
          </a:xfr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Minion Pro" panose="02040503050306020203"/>
                <a:ea typeface="+mn-ea"/>
                <a:cs typeface="Arial" panose="020B0604020202020204" pitchFamily="34" charset="0"/>
              </a:rPr>
              <a:t>MSPR/Academic Transcripts and Records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Minion Pro" panose="02040503050306020203"/>
                <a:ea typeface="+mn-ea"/>
                <a:cs typeface="Arial" panose="020B0604020202020204" pitchFamily="34" charset="0"/>
              </a:rPr>
              <a:t>MMI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Minion Pro" panose="02040503050306020203"/>
                <a:ea typeface="+mn-ea"/>
                <a:cs typeface="Arial" panose="020B0604020202020204" pitchFamily="34" charset="0"/>
              </a:rPr>
              <a:t>CASPER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Minion Pro" panose="02040503050306020203"/>
                <a:ea typeface="+mn-ea"/>
                <a:cs typeface="Arial" panose="020B0604020202020204" pitchFamily="34" charset="0"/>
              </a:rPr>
              <a:t>Personal Letter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Minion Pro" panose="02040503050306020203"/>
                <a:ea typeface="+mn-ea"/>
                <a:cs typeface="Arial" panose="020B0604020202020204" pitchFamily="34" charset="0"/>
              </a:rPr>
              <a:t>Letters of Reference </a:t>
            </a:r>
          </a:p>
          <a:p>
            <a:pPr marL="914400" lvl="1"/>
            <a:endParaRPr lang="en-US" sz="2200"/>
          </a:p>
        </p:txBody>
      </p:sp>
      <p:sp>
        <p:nvSpPr>
          <p:cNvPr id="7" name="Content Placeholder 3">
            <a:extLst>
              <a:ext uri="{FF2B5EF4-FFF2-40B4-BE49-F238E27FC236}">
                <a16:creationId xmlns:a16="http://schemas.microsoft.com/office/drawing/2014/main" id="{F2CB7937-4D57-8B7D-424C-651C2F61A805}"/>
              </a:ext>
            </a:extLst>
          </p:cNvPr>
          <p:cNvSpPr txBox="1">
            <a:spLocks/>
          </p:cNvSpPr>
          <p:nvPr/>
        </p:nvSpPr>
        <p:spPr>
          <a:xfrm>
            <a:off x="6183490" y="2055813"/>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latin typeface="Minion Pro" panose="02040503050306020203"/>
                <a:cs typeface="Arial" panose="020B0604020202020204" pitchFamily="34" charset="0"/>
              </a:rPr>
              <a:t>The Personal Interview </a:t>
            </a:r>
          </a:p>
          <a:p>
            <a:r>
              <a:rPr lang="en-CA">
                <a:latin typeface="Minion Pro" panose="02040503050306020203"/>
                <a:cs typeface="Arial" panose="020B0604020202020204" pitchFamily="34" charset="0"/>
              </a:rPr>
              <a:t>Publications</a:t>
            </a:r>
          </a:p>
          <a:p>
            <a:r>
              <a:rPr lang="en-CA">
                <a:latin typeface="Minion Pro" panose="02040503050306020203"/>
                <a:cs typeface="Arial" panose="020B0604020202020204" pitchFamily="34" charset="0"/>
              </a:rPr>
              <a:t>Research grants</a:t>
            </a:r>
          </a:p>
          <a:p>
            <a:r>
              <a:rPr lang="en-CA">
                <a:latin typeface="Minion Pro" panose="02040503050306020203"/>
                <a:cs typeface="Arial" panose="020B0604020202020204" pitchFamily="34" charset="0"/>
              </a:rPr>
              <a:t>Years of service</a:t>
            </a:r>
          </a:p>
          <a:p>
            <a:endParaRPr lang="en-US"/>
          </a:p>
        </p:txBody>
      </p:sp>
      <p:pic>
        <p:nvPicPr>
          <p:cNvPr id="8" name="Picture 7">
            <a:extLst>
              <a:ext uri="{FF2B5EF4-FFF2-40B4-BE49-F238E27FC236}">
                <a16:creationId xmlns:a16="http://schemas.microsoft.com/office/drawing/2014/main" id="{CAA607F4-05CA-8184-33BE-FFB30E4C8E37}"/>
              </a:ext>
            </a:extLst>
          </p:cNvPr>
          <p:cNvPicPr>
            <a:picLocks noChangeAspect="1"/>
          </p:cNvPicPr>
          <p:nvPr/>
        </p:nvPicPr>
        <p:blipFill>
          <a:blip r:embed="rId4"/>
          <a:stretch>
            <a:fillRect/>
          </a:stretch>
        </p:blipFill>
        <p:spPr>
          <a:xfrm>
            <a:off x="2170703" y="5432326"/>
            <a:ext cx="8675360" cy="859611"/>
          </a:xfrm>
          <a:prstGeom prst="rect">
            <a:avLst/>
          </a:prstGeom>
        </p:spPr>
      </p:pic>
    </p:spTree>
    <p:custDataLst>
      <p:tags r:id="rId1"/>
    </p:custDataLst>
    <p:extLst>
      <p:ext uri="{BB962C8B-B14F-4D97-AF65-F5344CB8AC3E}">
        <p14:creationId xmlns:p14="http://schemas.microsoft.com/office/powerpoint/2010/main" val="41607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687AE-E642-4A9D-A5D5-93B473F9DB87}"/>
              </a:ext>
            </a:extLst>
          </p:cNvPr>
          <p:cNvSpPr>
            <a:spLocks noGrp="1"/>
          </p:cNvSpPr>
          <p:nvPr>
            <p:ph type="title"/>
          </p:nvPr>
        </p:nvSpPr>
        <p:spPr>
          <a:xfrm>
            <a:off x="841248" y="548640"/>
            <a:ext cx="3600860" cy="5431536"/>
          </a:xfrm>
        </p:spPr>
        <p:txBody>
          <a:bodyPr>
            <a:normAutofit/>
          </a:bodyPr>
          <a:lstStyle/>
          <a:p>
            <a:r>
              <a:rPr lang="en-US" sz="4600"/>
              <a:t>Workplace bullying, harassment, and discrimination</a:t>
            </a: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C15CF2-5E84-4B90-8807-33F484E144EE}"/>
              </a:ext>
            </a:extLst>
          </p:cNvPr>
          <p:cNvSpPr>
            <a:spLocks noGrp="1"/>
          </p:cNvSpPr>
          <p:nvPr>
            <p:ph idx="1"/>
          </p:nvPr>
        </p:nvSpPr>
        <p:spPr>
          <a:xfrm>
            <a:off x="5126418" y="552090"/>
            <a:ext cx="6681760" cy="5972887"/>
          </a:xfrm>
        </p:spPr>
        <p:txBody>
          <a:bodyPr anchor="ctr">
            <a:normAutofit/>
          </a:bodyPr>
          <a:lstStyle/>
          <a:p>
            <a:r>
              <a:rPr lang="en-US" sz="2000"/>
              <a:t>Bullying, harassment, and discrimination still exists:</a:t>
            </a:r>
          </a:p>
          <a:p>
            <a:pPr lvl="1"/>
            <a:r>
              <a:rPr lang="en-US" sz="2000" b="0" i="0">
                <a:effectLst/>
                <a:highlight>
                  <a:srgbClr val="FFFFFF"/>
                </a:highlight>
              </a:rPr>
              <a:t>Approximately 50% of female faculty report having experienced sexual harassment and 47–70% report gender-based discrimination</a:t>
            </a:r>
            <a:r>
              <a:rPr lang="en-US" sz="2000">
                <a:highlight>
                  <a:srgbClr val="FFFFFF"/>
                </a:highlight>
              </a:rPr>
              <a:t> (Car, et al., 2000)</a:t>
            </a:r>
            <a:endParaRPr lang="en-US" sz="2000" b="0" i="0" u="sng" baseline="30000">
              <a:effectLst/>
              <a:highlight>
                <a:srgbClr val="FFFFFF"/>
              </a:highlight>
            </a:endParaRPr>
          </a:p>
          <a:p>
            <a:pPr lvl="1"/>
            <a:r>
              <a:rPr lang="en-US" sz="2000" b="0" i="0">
                <a:effectLst/>
                <a:highlight>
                  <a:srgbClr val="FFFFFF"/>
                </a:highlight>
              </a:rPr>
              <a:t>  66% of physician mothers report experiencing gender-based discrimination  (</a:t>
            </a:r>
            <a:r>
              <a:rPr lang="en-US" sz="2000" b="0" i="0" err="1">
                <a:effectLst/>
                <a:highlight>
                  <a:srgbClr val="FFFFFF"/>
                </a:highlight>
              </a:rPr>
              <a:t>Adesove</a:t>
            </a:r>
            <a:r>
              <a:rPr lang="en-US" sz="2000" b="0" i="0">
                <a:effectLst/>
                <a:highlight>
                  <a:srgbClr val="FFFFFF"/>
                </a:highlight>
              </a:rPr>
              <a:t> et al., 2017;)</a:t>
            </a:r>
            <a:r>
              <a:rPr lang="en-US" sz="2000" b="0" i="0" u="sng" baseline="30000">
                <a:effectLst/>
                <a:highlight>
                  <a:srgbClr val="FFFFFF"/>
                </a:highlight>
              </a:rPr>
              <a:t> </a:t>
            </a:r>
            <a:endParaRPr lang="en-US" sz="2000"/>
          </a:p>
          <a:p>
            <a:r>
              <a:rPr lang="en-US" sz="2000" b="0" i="0">
                <a:effectLst/>
                <a:highlight>
                  <a:srgbClr val="FFFFFF"/>
                </a:highlight>
              </a:rPr>
              <a:t>Can be </a:t>
            </a:r>
            <a:r>
              <a:rPr lang="en-US" sz="2000">
                <a:highlight>
                  <a:srgbClr val="FFFFFF"/>
                </a:highlight>
              </a:rPr>
              <a:t>tacit</a:t>
            </a:r>
          </a:p>
          <a:p>
            <a:r>
              <a:rPr lang="en-US" sz="2000" b="0" i="0">
                <a:effectLst/>
                <a:highlight>
                  <a:srgbClr val="FFFFFF"/>
                </a:highlight>
              </a:rPr>
              <a:t>e.g. Speaker introductions at internal medicine grand rounds: forms of address reveal gender bias</a:t>
            </a:r>
          </a:p>
          <a:p>
            <a:pPr lvl="1"/>
            <a:r>
              <a:rPr lang="en-US" sz="2000" b="0" i="0">
                <a:effectLst/>
                <a:highlight>
                  <a:srgbClr val="FFFFFF"/>
                </a:highlight>
              </a:rPr>
              <a:t>women introduced by men at grand rounds were less likely to be addressed by professional title than were men introduced by men. </a:t>
            </a:r>
          </a:p>
          <a:p>
            <a:pPr lvl="1"/>
            <a:r>
              <a:rPr lang="en-US" sz="2000" b="0" i="0">
                <a:effectLst/>
                <a:highlight>
                  <a:srgbClr val="FFFFFF"/>
                </a:highlight>
              </a:rPr>
              <a:t>Differential formality in speaker introductions may amplify isolation, marginalization, and professional discomfiture expressed by women faculty in academic medicine. (Files, 2017)</a:t>
            </a:r>
            <a:endParaRPr lang="en-US" sz="2000"/>
          </a:p>
        </p:txBody>
      </p:sp>
    </p:spTree>
    <p:custDataLst>
      <p:tags r:id="rId1"/>
    </p:custDataLst>
    <p:extLst>
      <p:ext uri="{BB962C8B-B14F-4D97-AF65-F5344CB8AC3E}">
        <p14:creationId xmlns:p14="http://schemas.microsoft.com/office/powerpoint/2010/main" val="15400288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4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890A3E1-DA2B-2C4E-81AF-13EC34849B2E}"/>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3902393" y="643467"/>
            <a:ext cx="4387214" cy="5571066"/>
          </a:xfrm>
          <a:prstGeom prst="rect">
            <a:avLst/>
          </a:prstGeom>
        </p:spPr>
      </p:pic>
      <p:sp>
        <p:nvSpPr>
          <p:cNvPr id="3" name="TextBox 2">
            <a:extLst>
              <a:ext uri="{FF2B5EF4-FFF2-40B4-BE49-F238E27FC236}">
                <a16:creationId xmlns:a16="http://schemas.microsoft.com/office/drawing/2014/main" id="{CB946574-A5B9-2446-9BFF-36025B56965B}"/>
              </a:ext>
            </a:extLst>
          </p:cNvPr>
          <p:cNvSpPr txBox="1"/>
          <p:nvPr/>
        </p:nvSpPr>
        <p:spPr>
          <a:xfrm>
            <a:off x="9098513" y="5927403"/>
            <a:ext cx="2071144" cy="287130"/>
          </a:xfrm>
          <a:prstGeom prst="rect">
            <a:avLst/>
          </a:prstGeom>
          <a:noFill/>
        </p:spPr>
        <p:txBody>
          <a:bodyPr wrap="none" rtlCol="0">
            <a:spAutoFit/>
          </a:bodyPr>
          <a:lstStyle/>
          <a:p>
            <a:r>
              <a:rPr lang="en-US" sz="1266">
                <a:latin typeface="+mj-lt"/>
              </a:rPr>
              <a:t>Vancouver Sun Feb. 20, 2019</a:t>
            </a:r>
          </a:p>
        </p:txBody>
      </p:sp>
    </p:spTree>
    <p:custDataLst>
      <p:tags r:id="rId1"/>
    </p:custDataLst>
    <p:extLst>
      <p:ext uri="{BB962C8B-B14F-4D97-AF65-F5344CB8AC3E}">
        <p14:creationId xmlns:p14="http://schemas.microsoft.com/office/powerpoint/2010/main" val="42830445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B043E66-9CAC-374B-A74F-00A30F9906AD}"/>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3308971" y="391982"/>
            <a:ext cx="5588112" cy="6074036"/>
          </a:xfrm>
          <a:prstGeom prst="rect">
            <a:avLst/>
          </a:prstGeom>
        </p:spPr>
      </p:pic>
      <p:sp>
        <p:nvSpPr>
          <p:cNvPr id="2" name="TextBox 1">
            <a:extLst>
              <a:ext uri="{FF2B5EF4-FFF2-40B4-BE49-F238E27FC236}">
                <a16:creationId xmlns:a16="http://schemas.microsoft.com/office/drawing/2014/main" id="{641D7DA5-1DC5-E84E-99AD-616D320049FE}"/>
              </a:ext>
            </a:extLst>
          </p:cNvPr>
          <p:cNvSpPr txBox="1"/>
          <p:nvPr/>
        </p:nvSpPr>
        <p:spPr>
          <a:xfrm>
            <a:off x="760815" y="6074036"/>
            <a:ext cx="2071144" cy="287130"/>
          </a:xfrm>
          <a:prstGeom prst="rect">
            <a:avLst/>
          </a:prstGeom>
          <a:noFill/>
        </p:spPr>
        <p:txBody>
          <a:bodyPr wrap="none" rtlCol="0">
            <a:spAutoFit/>
          </a:bodyPr>
          <a:lstStyle/>
          <a:p>
            <a:r>
              <a:rPr lang="en-US" sz="1266">
                <a:latin typeface="+mj-lt"/>
              </a:rPr>
              <a:t>Vancouver Sun Feb. 20, 2019</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4EDC5F5-70A8-6161-87B6-CC68F21E4011}"/>
                  </a:ext>
                </a:extLst>
              </p14:cNvPr>
              <p14:cNvContentPartPr/>
              <p14:nvPr/>
            </p14:nvContentPartPr>
            <p14:xfrm>
              <a:off x="6332373" y="5847578"/>
              <a:ext cx="1119240" cy="611640"/>
            </p14:xfrm>
          </p:contentPart>
        </mc:Choice>
        <mc:Fallback xmlns="">
          <p:pic>
            <p:nvPicPr>
              <p:cNvPr id="3" name="Ink 2">
                <a:extLst>
                  <a:ext uri="{FF2B5EF4-FFF2-40B4-BE49-F238E27FC236}">
                    <a16:creationId xmlns:a16="http://schemas.microsoft.com/office/drawing/2014/main" id="{84EDC5F5-70A8-6161-87B6-CC68F21E4011}"/>
                  </a:ext>
                </a:extLst>
              </p:cNvPr>
              <p:cNvPicPr/>
              <p:nvPr/>
            </p:nvPicPr>
            <p:blipFill>
              <a:blip r:embed="rId6"/>
              <a:stretch>
                <a:fillRect/>
              </a:stretch>
            </p:blipFill>
            <p:spPr>
              <a:xfrm>
                <a:off x="6326253" y="5841458"/>
                <a:ext cx="1131480" cy="623880"/>
              </a:xfrm>
              <a:prstGeom prst="rect">
                <a:avLst/>
              </a:prstGeom>
            </p:spPr>
          </p:pic>
        </mc:Fallback>
      </mc:AlternateContent>
    </p:spTree>
    <p:custDataLst>
      <p:tags r:id="rId1"/>
    </p:custDataLst>
    <p:extLst>
      <p:ext uri="{BB962C8B-B14F-4D97-AF65-F5344CB8AC3E}">
        <p14:creationId xmlns:p14="http://schemas.microsoft.com/office/powerpoint/2010/main" val="3012527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84E0-86BF-3B4F-72BE-64D2818BA362}"/>
              </a:ext>
            </a:extLst>
          </p:cNvPr>
          <p:cNvSpPr>
            <a:spLocks noGrp="1"/>
          </p:cNvSpPr>
          <p:nvPr>
            <p:ph type="title"/>
          </p:nvPr>
        </p:nvSpPr>
        <p:spPr/>
        <p:txBody>
          <a:bodyPr/>
          <a:lstStyle/>
          <a:p>
            <a:r>
              <a:rPr lang="en-CA"/>
              <a:t>Case Discussion</a:t>
            </a:r>
            <a:endParaRPr lang="en-US"/>
          </a:p>
        </p:txBody>
      </p:sp>
      <p:sp>
        <p:nvSpPr>
          <p:cNvPr id="3" name="Content Placeholder 2">
            <a:extLst>
              <a:ext uri="{FF2B5EF4-FFF2-40B4-BE49-F238E27FC236}">
                <a16:creationId xmlns:a16="http://schemas.microsoft.com/office/drawing/2014/main" id="{3055EF3F-15DF-5B79-55E5-D343EF4A0718}"/>
              </a:ext>
            </a:extLst>
          </p:cNvPr>
          <p:cNvSpPr>
            <a:spLocks noGrp="1"/>
          </p:cNvSpPr>
          <p:nvPr>
            <p:ph idx="1"/>
          </p:nvPr>
        </p:nvSpPr>
        <p:spPr>
          <a:xfrm>
            <a:off x="333375" y="1325563"/>
            <a:ext cx="11525250" cy="5167312"/>
          </a:xfrm>
        </p:spPr>
        <p:txBody>
          <a:bodyPr>
            <a:noAutofit/>
          </a:bodyPr>
          <a:lstStyle/>
          <a:p>
            <a:pPr>
              <a:lnSpc>
                <a:spcPct val="120000"/>
              </a:lnSpc>
            </a:pPr>
            <a:r>
              <a:rPr lang="en-US" sz="1600"/>
              <a:t>As the senior resident in an intensive care unit (ICU), I had just finished a particularly difficult discussion with a patient's family. My patient was an elderly man with advanced dementia and a weak heart who had collapsed at home. Now that he was ventilator-dependent and showing no signs of meaningful neurologic function, his wife asked that he not undergo cardiac resuscitation if his heart were to stop beating.</a:t>
            </a:r>
          </a:p>
          <a:p>
            <a:pPr>
              <a:lnSpc>
                <a:spcPct val="120000"/>
              </a:lnSpc>
            </a:pPr>
            <a:r>
              <a:rPr lang="en-US" sz="1600"/>
              <a:t>The family left the ICU, and I sat down to document our conversation and place a do-not-resuscitate (DNR) order in his chart, a task that, at our hospital, can be performed only by senior trainees or attending physicians. The telephone in the unit rang. “The patient's wife wants to talk with his doctor,” the unit clerk called. Confused, I picked up the phone.</a:t>
            </a:r>
          </a:p>
          <a:p>
            <a:pPr>
              <a:lnSpc>
                <a:spcPct val="120000"/>
              </a:lnSpc>
            </a:pPr>
            <a:r>
              <a:rPr lang="en-US" sz="1600"/>
              <a:t>“I need to talk to Dr. W.,” she said, asking for my intern, who had met the patient's family only briefly earlier in the day.  “He's on another call. Is there something I can help you with?” I asked.</a:t>
            </a:r>
          </a:p>
          <a:p>
            <a:pPr>
              <a:lnSpc>
                <a:spcPct val="120000"/>
              </a:lnSpc>
            </a:pPr>
            <a:r>
              <a:rPr lang="en-US" sz="1600"/>
              <a:t>“No, I need to speak with the doctor directly,” she repeated. I paused for a moment, considering whether it was worth clarifying that I was a physician (and one with more seniority), but decided that this woman's day had been challenging enough. I waited for Dr. W. to finish his other call and silently handed over the phone. I listened to the patient's wife repeat our conversation and ask Dr. W. to document that her husband should not undergo resuscitation. Then, I waited for his response — for him to clarify that he was the most junior physician on the team and placing a DNR order was not a task he was able to perform or that I was his senior resident and had already placed the order honoring her and her husband's wishes.</a:t>
            </a:r>
          </a:p>
          <a:p>
            <a:pPr>
              <a:lnSpc>
                <a:spcPct val="120000"/>
              </a:lnSpc>
            </a:pPr>
            <a:r>
              <a:rPr lang="en-US" sz="1600"/>
              <a:t>He did neither.</a:t>
            </a:r>
          </a:p>
        </p:txBody>
      </p:sp>
      <p:sp>
        <p:nvSpPr>
          <p:cNvPr id="4" name="TextBox 3">
            <a:extLst>
              <a:ext uri="{FF2B5EF4-FFF2-40B4-BE49-F238E27FC236}">
                <a16:creationId xmlns:a16="http://schemas.microsoft.com/office/drawing/2014/main" id="{248AA6A5-7DCB-EF45-EAA4-5A082767E6CE}"/>
              </a:ext>
            </a:extLst>
          </p:cNvPr>
          <p:cNvSpPr txBox="1"/>
          <p:nvPr/>
        </p:nvSpPr>
        <p:spPr>
          <a:xfrm>
            <a:off x="9120554" y="6353908"/>
            <a:ext cx="2233246" cy="307777"/>
          </a:xfrm>
          <a:prstGeom prst="rect">
            <a:avLst/>
          </a:prstGeom>
          <a:noFill/>
        </p:spPr>
        <p:txBody>
          <a:bodyPr wrap="square" rtlCol="0">
            <a:spAutoFit/>
          </a:bodyPr>
          <a:lstStyle/>
          <a:p>
            <a:r>
              <a:rPr lang="en-US" sz="1400"/>
              <a:t>(Rabinowitz, 2018)</a:t>
            </a:r>
          </a:p>
        </p:txBody>
      </p:sp>
    </p:spTree>
    <p:custDataLst>
      <p:tags r:id="rId1"/>
    </p:custDataLst>
    <p:extLst>
      <p:ext uri="{BB962C8B-B14F-4D97-AF65-F5344CB8AC3E}">
        <p14:creationId xmlns:p14="http://schemas.microsoft.com/office/powerpoint/2010/main" val="13131927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9A82-46A8-94DB-58FF-3F170DB62117}"/>
              </a:ext>
            </a:extLst>
          </p:cNvPr>
          <p:cNvSpPr>
            <a:spLocks noGrp="1"/>
          </p:cNvSpPr>
          <p:nvPr>
            <p:ph type="title"/>
          </p:nvPr>
        </p:nvSpPr>
        <p:spPr>
          <a:xfrm>
            <a:off x="640080" y="325369"/>
            <a:ext cx="4368602" cy="1956841"/>
          </a:xfrm>
        </p:spPr>
        <p:txBody>
          <a:bodyPr anchor="b">
            <a:normAutofit/>
          </a:bodyPr>
          <a:lstStyle/>
          <a:p>
            <a:r>
              <a:rPr lang="en-CA" sz="5400"/>
              <a:t>Discussion	</a:t>
            </a:r>
            <a:endParaRPr lang="en-US" sz="5400"/>
          </a:p>
        </p:txBody>
      </p:sp>
      <p:sp>
        <p:nvSpPr>
          <p:cNvPr id="3" name="Content Placeholder 2">
            <a:extLst>
              <a:ext uri="{FF2B5EF4-FFF2-40B4-BE49-F238E27FC236}">
                <a16:creationId xmlns:a16="http://schemas.microsoft.com/office/drawing/2014/main" id="{B6F8EC19-BEFE-B634-312D-2271F90B983A}"/>
              </a:ext>
            </a:extLst>
          </p:cNvPr>
          <p:cNvSpPr>
            <a:spLocks noGrp="1"/>
          </p:cNvSpPr>
          <p:nvPr>
            <p:ph idx="1"/>
          </p:nvPr>
        </p:nvSpPr>
        <p:spPr>
          <a:xfrm>
            <a:off x="640080" y="2430966"/>
            <a:ext cx="4812453" cy="3762601"/>
          </a:xfrm>
        </p:spPr>
        <p:txBody>
          <a:bodyPr>
            <a:normAutofit fontScale="92500" lnSpcReduction="20000"/>
          </a:bodyPr>
          <a:lstStyle/>
          <a:p>
            <a:pPr>
              <a:lnSpc>
                <a:spcPct val="110000"/>
              </a:lnSpc>
            </a:pPr>
            <a:r>
              <a:rPr lang="en-CA" sz="2400"/>
              <a:t>If you were the senior resident, what would you do?</a:t>
            </a:r>
          </a:p>
          <a:p>
            <a:pPr marL="0" indent="0">
              <a:lnSpc>
                <a:spcPct val="110000"/>
              </a:lnSpc>
              <a:buNone/>
            </a:pPr>
            <a:endParaRPr lang="en-CA" sz="2400"/>
          </a:p>
          <a:p>
            <a:pPr marL="0" indent="0">
              <a:lnSpc>
                <a:spcPct val="110000"/>
              </a:lnSpc>
              <a:buNone/>
            </a:pPr>
            <a:endParaRPr lang="en-CA" sz="2400"/>
          </a:p>
          <a:p>
            <a:pPr>
              <a:lnSpc>
                <a:spcPct val="110000"/>
              </a:lnSpc>
            </a:pPr>
            <a:r>
              <a:rPr lang="en-CA" sz="2400"/>
              <a:t>How would you feel?</a:t>
            </a:r>
          </a:p>
          <a:p>
            <a:pPr marL="0" indent="0">
              <a:lnSpc>
                <a:spcPct val="110000"/>
              </a:lnSpc>
              <a:buNone/>
            </a:pPr>
            <a:endParaRPr lang="en-CA" sz="2400"/>
          </a:p>
          <a:p>
            <a:pPr marL="0" indent="0">
              <a:lnSpc>
                <a:spcPct val="110000"/>
              </a:lnSpc>
              <a:buNone/>
            </a:pPr>
            <a:endParaRPr lang="en-CA" sz="2400"/>
          </a:p>
          <a:p>
            <a:pPr>
              <a:lnSpc>
                <a:spcPct val="110000"/>
              </a:lnSpc>
            </a:pPr>
            <a:r>
              <a:rPr lang="en-US" sz="2400"/>
              <a:t>What could be changed in the system to prevent this?</a:t>
            </a:r>
          </a:p>
        </p:txBody>
      </p:sp>
      <p:pic>
        <p:nvPicPr>
          <p:cNvPr id="5" name="Picture 4" descr="Empty speech bubbles">
            <a:extLst>
              <a:ext uri="{FF2B5EF4-FFF2-40B4-BE49-F238E27FC236}">
                <a16:creationId xmlns:a16="http://schemas.microsoft.com/office/drawing/2014/main" id="{FF579559-F60B-F2A5-5E5C-E74A00970AF2}"/>
              </a:ext>
            </a:extLst>
          </p:cNvPr>
          <p:cNvPicPr>
            <a:picLocks noChangeAspect="1"/>
          </p:cNvPicPr>
          <p:nvPr/>
        </p:nvPicPr>
        <p:blipFill rotWithShape="1">
          <a:blip r:embed="rId4"/>
          <a:srcRect l="20771" r="122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2658450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C1946-1B8B-472F-BD49-09CB11EAB14C}"/>
              </a:ext>
            </a:extLst>
          </p:cNvPr>
          <p:cNvSpPr>
            <a:spLocks noGrp="1"/>
          </p:cNvSpPr>
          <p:nvPr>
            <p:ph type="title"/>
          </p:nvPr>
        </p:nvSpPr>
        <p:spPr>
          <a:xfrm>
            <a:off x="686834" y="1153572"/>
            <a:ext cx="3200400" cy="4461163"/>
          </a:xfrm>
        </p:spPr>
        <p:txBody>
          <a:bodyPr>
            <a:normAutofit/>
          </a:bodyPr>
          <a:lstStyle/>
          <a:p>
            <a:r>
              <a:rPr lang="en-US" sz="3400">
                <a:solidFill>
                  <a:srgbClr val="FFFFFF"/>
                </a:solidFill>
              </a:rPr>
              <a:t>Gender based Role Misidentification:</a:t>
            </a:r>
            <a:endParaRPr lang="en-CA" sz="34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7AD055-1A8D-401D-BA3B-B11533FEA70F}"/>
              </a:ext>
            </a:extLst>
          </p:cNvPr>
          <p:cNvSpPr>
            <a:spLocks noGrp="1"/>
          </p:cNvSpPr>
          <p:nvPr>
            <p:ph idx="1"/>
          </p:nvPr>
        </p:nvSpPr>
        <p:spPr>
          <a:xfrm>
            <a:off x="4447308" y="591344"/>
            <a:ext cx="6906491" cy="5585619"/>
          </a:xfrm>
        </p:spPr>
        <p:txBody>
          <a:bodyPr anchor="ctr">
            <a:normAutofit/>
          </a:bodyPr>
          <a:lstStyle/>
          <a:p>
            <a:pPr marL="0" indent="0">
              <a:buNone/>
            </a:pPr>
            <a:r>
              <a:rPr lang="en-US"/>
              <a:t>Women physicians more likely to be misidentified as non-physicians:  </a:t>
            </a:r>
          </a:p>
          <a:p>
            <a:r>
              <a:rPr lang="en-US"/>
              <a:t>100% of women vs 44% of women</a:t>
            </a:r>
          </a:p>
          <a:p>
            <a:pPr lvl="1"/>
            <a:r>
              <a:rPr lang="en-US"/>
              <a:t>Almost daily occurrence for women</a:t>
            </a:r>
          </a:p>
          <a:p>
            <a:r>
              <a:rPr lang="en-US"/>
              <a:t>Has potentially important ramifications.</a:t>
            </a:r>
          </a:p>
          <a:p>
            <a:pPr lvl="2"/>
            <a:r>
              <a:rPr lang="en-US"/>
              <a:t>Decisions often questioned by patients</a:t>
            </a:r>
          </a:p>
          <a:p>
            <a:pPr lvl="2"/>
            <a:r>
              <a:rPr lang="en-US"/>
              <a:t>Decisions questioned by nursing</a:t>
            </a:r>
          </a:p>
          <a:p>
            <a:pPr lvl="2"/>
            <a:r>
              <a:rPr lang="en-CA"/>
              <a:t>Negatively affects relationships</a:t>
            </a:r>
          </a:p>
          <a:p>
            <a:pPr lvl="2"/>
            <a:r>
              <a:rPr lang="en-CA"/>
              <a:t>Negatively affects satisfaction with job</a:t>
            </a:r>
          </a:p>
          <a:p>
            <a:pPr lvl="2"/>
            <a:r>
              <a:rPr lang="en-CA"/>
              <a:t>Anger and Annoyance</a:t>
            </a:r>
          </a:p>
        </p:txBody>
      </p:sp>
      <p:sp>
        <p:nvSpPr>
          <p:cNvPr id="5" name="TextBox 4">
            <a:extLst>
              <a:ext uri="{FF2B5EF4-FFF2-40B4-BE49-F238E27FC236}">
                <a16:creationId xmlns:a16="http://schemas.microsoft.com/office/drawing/2014/main" id="{24554476-B0A3-11D2-3233-47E02B121509}"/>
              </a:ext>
            </a:extLst>
          </p:cNvPr>
          <p:cNvSpPr txBox="1"/>
          <p:nvPr/>
        </p:nvSpPr>
        <p:spPr>
          <a:xfrm>
            <a:off x="3887234" y="6148149"/>
            <a:ext cx="2373022" cy="369332"/>
          </a:xfrm>
          <a:prstGeom prst="rect">
            <a:avLst/>
          </a:prstGeom>
          <a:noFill/>
        </p:spPr>
        <p:txBody>
          <a:bodyPr wrap="none" rtlCol="0">
            <a:spAutoFit/>
          </a:bodyPr>
          <a:lstStyle/>
          <a:p>
            <a:r>
              <a:rPr lang="en-CA"/>
              <a:t>(Berwick, et al., 2021)</a:t>
            </a:r>
            <a:endParaRPr lang="en-US"/>
          </a:p>
        </p:txBody>
      </p:sp>
    </p:spTree>
    <p:custDataLst>
      <p:tags r:id="rId1"/>
    </p:custDataLst>
    <p:extLst>
      <p:ext uri="{BB962C8B-B14F-4D97-AF65-F5344CB8AC3E}">
        <p14:creationId xmlns:p14="http://schemas.microsoft.com/office/powerpoint/2010/main" val="400178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7E3F10FD-F80D-2495-B69D-A5D3B21C1807}"/>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kern="1200">
                <a:solidFill>
                  <a:schemeClr val="tx1"/>
                </a:solidFill>
                <a:latin typeface="+mj-lt"/>
                <a:ea typeface="+mj-ea"/>
                <a:cs typeface="+mj-cs"/>
              </a:rPr>
              <a:t>Awareness is the first step</a:t>
            </a:r>
          </a:p>
        </p:txBody>
      </p:sp>
      <p:sp>
        <p:nvSpPr>
          <p:cNvPr id="5" name="Text Placeholder 4">
            <a:extLst>
              <a:ext uri="{FF2B5EF4-FFF2-40B4-BE49-F238E27FC236}">
                <a16:creationId xmlns:a16="http://schemas.microsoft.com/office/drawing/2014/main" id="{827181C6-8192-64B2-5C67-234DD87684DB}"/>
              </a:ext>
            </a:extLst>
          </p:cNvPr>
          <p:cNvSpPr>
            <a:spLocks noGrp="1"/>
          </p:cNvSpPr>
          <p:nvPr>
            <p:ph type="body" idx="1"/>
          </p:nvPr>
        </p:nvSpPr>
        <p:spPr>
          <a:xfrm>
            <a:off x="3315031" y="4076802"/>
            <a:ext cx="5561938" cy="1534587"/>
          </a:xfrm>
        </p:spPr>
        <p:txBody>
          <a:bodyPr vert="horz" lIns="91440" tIns="45720" rIns="91440" bIns="45720" rtlCol="0">
            <a:normAutofit/>
          </a:bodyPr>
          <a:lstStyle/>
          <a:p>
            <a:pPr algn="ctr"/>
            <a:r>
              <a:rPr lang="en-CA" sz="2400" kern="1200">
                <a:solidFill>
                  <a:schemeClr val="tx1"/>
                </a:solidFill>
                <a:latin typeface="+mn-lt"/>
                <a:ea typeface="+mn-ea"/>
                <a:cs typeface="+mn-cs"/>
              </a:rPr>
              <a:t>Action is the next</a:t>
            </a:r>
            <a:endParaRPr lang="en-US" sz="2400" kern="1200">
              <a:solidFill>
                <a:schemeClr val="tx1"/>
              </a:solidFill>
              <a:latin typeface="+mn-lt"/>
              <a:ea typeface="+mn-ea"/>
              <a:cs typeface="+mn-cs"/>
            </a:endParaRPr>
          </a:p>
        </p:txBody>
      </p:sp>
      <p:sp>
        <p:nvSpPr>
          <p:cNvPr id="18" name="Arc 17">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9011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55D6-155B-42C3-0FED-3EFA7F778019}"/>
              </a:ext>
            </a:extLst>
          </p:cNvPr>
          <p:cNvSpPr>
            <a:spLocks noGrp="1"/>
          </p:cNvSpPr>
          <p:nvPr>
            <p:ph type="title"/>
          </p:nvPr>
        </p:nvSpPr>
        <p:spPr>
          <a:xfrm>
            <a:off x="572493" y="238539"/>
            <a:ext cx="11018520" cy="1434415"/>
          </a:xfrm>
        </p:spPr>
        <p:txBody>
          <a:bodyPr anchor="b">
            <a:normAutofit/>
          </a:bodyPr>
          <a:lstStyle/>
          <a:p>
            <a:r>
              <a:rPr lang="en-US" sz="5400"/>
              <a:t>Gender bias defined</a:t>
            </a:r>
          </a:p>
        </p:txBody>
      </p:sp>
      <p:sp>
        <p:nvSpPr>
          <p:cNvPr id="3" name="Content Placeholder 2">
            <a:extLst>
              <a:ext uri="{FF2B5EF4-FFF2-40B4-BE49-F238E27FC236}">
                <a16:creationId xmlns:a16="http://schemas.microsoft.com/office/drawing/2014/main" id="{A829DE81-FF25-792A-647F-BBD1294451F6}"/>
              </a:ext>
            </a:extLst>
          </p:cNvPr>
          <p:cNvSpPr>
            <a:spLocks noGrp="1"/>
          </p:cNvSpPr>
          <p:nvPr>
            <p:ph idx="1"/>
          </p:nvPr>
        </p:nvSpPr>
        <p:spPr>
          <a:xfrm>
            <a:off x="572493" y="2071316"/>
            <a:ext cx="6713552" cy="4119172"/>
          </a:xfrm>
        </p:spPr>
        <p:txBody>
          <a:bodyPr anchor="t">
            <a:normAutofit/>
          </a:bodyPr>
          <a:lstStyle/>
          <a:p>
            <a:pPr>
              <a:lnSpc>
                <a:spcPct val="100000"/>
              </a:lnSpc>
            </a:pPr>
            <a:r>
              <a:rPr lang="en-US" sz="2200" b="0" i="0">
                <a:effectLst/>
                <a:latin typeface="Proxima Nova"/>
              </a:rPr>
              <a:t>Gender bias is a preference for one gender over another. This preference is often based on false beliefs or generalizations that make one gender seem better or worse than others.</a:t>
            </a:r>
          </a:p>
          <a:p>
            <a:pPr>
              <a:lnSpc>
                <a:spcPct val="100000"/>
              </a:lnSpc>
            </a:pPr>
            <a:endParaRPr lang="en-US" sz="2200" b="0" i="0">
              <a:effectLst/>
              <a:latin typeface="Proxima Nova"/>
            </a:endParaRPr>
          </a:p>
          <a:p>
            <a:pPr>
              <a:lnSpc>
                <a:spcPct val="100000"/>
              </a:lnSpc>
            </a:pPr>
            <a:r>
              <a:rPr lang="en-US" sz="2200" b="0" i="0">
                <a:effectLst/>
                <a:latin typeface="Proxima Nova"/>
              </a:rPr>
              <a:t>Worldwide, the most common form is bias against women. In 2020, a United Nations global report found that </a:t>
            </a:r>
            <a:r>
              <a:rPr lang="en-US" sz="2200" b="0" i="0" u="sng">
                <a:effectLst/>
                <a:latin typeface="Proxima Nova"/>
                <a:hlinkClick r:id="rId4"/>
              </a:rPr>
              <a:t>close to 90%</a:t>
            </a:r>
            <a:r>
              <a:rPr lang="en-US" sz="2200" b="0" i="0">
                <a:effectLst/>
                <a:latin typeface="Proxima Nova"/>
              </a:rPr>
              <a:t> of all people have some form of gender bias against women.</a:t>
            </a:r>
          </a:p>
          <a:p>
            <a:endParaRPr lang="en-US" sz="2200"/>
          </a:p>
        </p:txBody>
      </p:sp>
      <p:pic>
        <p:nvPicPr>
          <p:cNvPr id="5" name="Picture 4" descr="Cut-out symbol of transgender">
            <a:extLst>
              <a:ext uri="{FF2B5EF4-FFF2-40B4-BE49-F238E27FC236}">
                <a16:creationId xmlns:a16="http://schemas.microsoft.com/office/drawing/2014/main" id="{4B861F6E-206B-9354-04EA-F68A22910ADD}"/>
              </a:ext>
            </a:extLst>
          </p:cNvPr>
          <p:cNvPicPr>
            <a:picLocks noChangeAspect="1"/>
          </p:cNvPicPr>
          <p:nvPr/>
        </p:nvPicPr>
        <p:blipFill rotWithShape="1">
          <a:blip r:embed="rId5"/>
          <a:srcRect l="19324" r="16460" b="2"/>
          <a:stretch/>
        </p:blipFill>
        <p:spPr>
          <a:xfrm>
            <a:off x="7675658" y="2093976"/>
            <a:ext cx="3941064" cy="4096512"/>
          </a:xfrm>
          <a:prstGeom prst="rect">
            <a:avLst/>
          </a:prstGeom>
        </p:spPr>
      </p:pic>
      <p:sp>
        <p:nvSpPr>
          <p:cNvPr id="7" name="TextBox 6">
            <a:extLst>
              <a:ext uri="{FF2B5EF4-FFF2-40B4-BE49-F238E27FC236}">
                <a16:creationId xmlns:a16="http://schemas.microsoft.com/office/drawing/2014/main" id="{D23C68DA-2B31-53DC-AA41-3FECBA68B47D}"/>
              </a:ext>
            </a:extLst>
          </p:cNvPr>
          <p:cNvSpPr txBox="1"/>
          <p:nvPr/>
        </p:nvSpPr>
        <p:spPr>
          <a:xfrm>
            <a:off x="984759" y="6240079"/>
            <a:ext cx="2830285" cy="369332"/>
          </a:xfrm>
          <a:prstGeom prst="rect">
            <a:avLst/>
          </a:prstGeom>
          <a:noFill/>
        </p:spPr>
        <p:txBody>
          <a:bodyPr wrap="square" rtlCol="0">
            <a:spAutoFit/>
          </a:bodyPr>
          <a:lstStyle/>
          <a:p>
            <a:r>
              <a:rPr lang="en-US"/>
              <a:t>(UNDP, 2020)</a:t>
            </a:r>
          </a:p>
        </p:txBody>
      </p:sp>
    </p:spTree>
    <p:custDataLst>
      <p:tags r:id="rId1"/>
    </p:custDataLst>
    <p:extLst>
      <p:ext uri="{BB962C8B-B14F-4D97-AF65-F5344CB8AC3E}">
        <p14:creationId xmlns:p14="http://schemas.microsoft.com/office/powerpoint/2010/main" val="3102062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1FA6B-3964-2E4B-75FE-7125E83036A3}"/>
              </a:ext>
            </a:extLst>
          </p:cNvPr>
          <p:cNvSpPr>
            <a:spLocks noGrp="1"/>
          </p:cNvSpPr>
          <p:nvPr>
            <p:ph type="title"/>
          </p:nvPr>
        </p:nvSpPr>
        <p:spPr/>
        <p:txBody>
          <a:bodyPr/>
          <a:lstStyle/>
          <a:p>
            <a:r>
              <a:rPr lang="en-CA"/>
              <a:t>How big of a problem?</a:t>
            </a:r>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a:extLst>
                  <a:ext uri="{FF2B5EF4-FFF2-40B4-BE49-F238E27FC236}">
                    <a16:creationId xmlns:a16="http://schemas.microsoft.com/office/drawing/2014/main" id="{61529463-0369-EBFE-C311-01CBF6951EF1}"/>
                  </a:ext>
                </a:extLst>
              </p:cNvPr>
              <p:cNvGraphicFramePr>
                <a:graphicFrameLocks noGrp="1"/>
              </p:cNvGraphicFramePr>
              <p:nvPr>
                <p:ph idx="1"/>
              </p:nvPr>
            </p:nvGraphicFramePr>
            <p:xfrm>
              <a:off x="838200" y="1825625"/>
              <a:ext cx="10515600" cy="4351338"/>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4" name="Content Placeholder 3">
                <a:extLst>
                  <a:ext uri="{FF2B5EF4-FFF2-40B4-BE49-F238E27FC236}">
                    <a16:creationId xmlns:a16="http://schemas.microsoft.com/office/drawing/2014/main" id="{61529463-0369-EBFE-C311-01CBF6951EF1}"/>
                  </a:ext>
                </a:extLst>
              </p:cNvPr>
              <p:cNvPicPr>
                <a:picLocks noGrp="1" noRot="1" noChangeAspect="1" noMove="1" noResize="1" noEditPoints="1" noAdjustHandles="1" noChangeArrowheads="1" noChangeShapeType="1"/>
              </p:cNvPicPr>
              <p:nvPr/>
            </p:nvPicPr>
            <p:blipFill>
              <a:blip r:embed="rId5"/>
              <a:stretch>
                <a:fillRect/>
              </a:stretch>
            </p:blipFill>
            <p:spPr>
              <a:xfrm>
                <a:off x="838200" y="1825625"/>
                <a:ext cx="10515600" cy="4351338"/>
              </a:xfrm>
              <a:prstGeom prst="rect">
                <a:avLst/>
              </a:prstGeom>
            </p:spPr>
          </p:pic>
        </mc:Fallback>
      </mc:AlternateContent>
    </p:spTree>
    <p:custDataLst>
      <p:tags r:id="rId1"/>
    </p:custDataLst>
    <p:extLst>
      <p:ext uri="{BB962C8B-B14F-4D97-AF65-F5344CB8AC3E}">
        <p14:creationId xmlns:p14="http://schemas.microsoft.com/office/powerpoint/2010/main" val="7682329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7DCA6-0145-D604-0175-2CFDC881D52A}"/>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a:t>What questions do you still have?</a:t>
            </a:r>
          </a:p>
        </p:txBody>
      </p:sp>
      <p:sp>
        <p:nvSpPr>
          <p:cNvPr id="4" name="Text Placeholder 3">
            <a:extLst>
              <a:ext uri="{FF2B5EF4-FFF2-40B4-BE49-F238E27FC236}">
                <a16:creationId xmlns:a16="http://schemas.microsoft.com/office/drawing/2014/main" id="{92C2FF7A-67F2-199F-2757-F670473CC2F6}"/>
              </a:ext>
            </a:extLst>
          </p:cNvPr>
          <p:cNvSpPr>
            <a:spLocks noGrp="1"/>
          </p:cNvSpPr>
          <p:nvPr>
            <p:ph type="body" idx="1"/>
          </p:nvPr>
        </p:nvSpPr>
        <p:spPr>
          <a:xfrm>
            <a:off x="6367461" y="4072045"/>
            <a:ext cx="4984813" cy="2057289"/>
          </a:xfrm>
          <a:noFill/>
        </p:spPr>
        <p:txBody>
          <a:bodyPr vert="horz" lIns="91440" tIns="45720" rIns="91440" bIns="45720" rtlCol="0">
            <a:normAutofit/>
          </a:bodyPr>
          <a:lstStyle/>
          <a:p>
            <a:endParaRPr lang="en-US">
              <a:solidFill>
                <a:schemeClr val="tx1"/>
              </a:solidFill>
            </a:endParaRPr>
          </a:p>
        </p:txBody>
      </p:sp>
      <p:pic>
        <p:nvPicPr>
          <p:cNvPr id="6" name="Picture 5" descr="Wood human figure">
            <a:extLst>
              <a:ext uri="{FF2B5EF4-FFF2-40B4-BE49-F238E27FC236}">
                <a16:creationId xmlns:a16="http://schemas.microsoft.com/office/drawing/2014/main" id="{EB5FF83C-E1D0-91CB-955A-1FC6A1042D19}"/>
              </a:ext>
            </a:extLst>
          </p:cNvPr>
          <p:cNvPicPr>
            <a:picLocks noChangeAspect="1"/>
          </p:cNvPicPr>
          <p:nvPr/>
        </p:nvPicPr>
        <p:blipFill rotWithShape="1">
          <a:blip r:embed="rId4"/>
          <a:srcRect r="41547" b="-1"/>
          <a:stretch/>
        </p:blipFill>
        <p:spPr>
          <a:xfrm>
            <a:off x="1" y="10"/>
            <a:ext cx="6005512" cy="6857990"/>
          </a:xfrm>
          <a:prstGeom prst="rect">
            <a:avLst/>
          </a:prstGeom>
        </p:spPr>
      </p:pic>
    </p:spTree>
    <p:custDataLst>
      <p:tags r:id="rId1"/>
    </p:custDataLst>
    <p:extLst>
      <p:ext uri="{BB962C8B-B14F-4D97-AF65-F5344CB8AC3E}">
        <p14:creationId xmlns:p14="http://schemas.microsoft.com/office/powerpoint/2010/main" val="2165705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36A511-9CF6-C26A-1081-89E650F40473}"/>
              </a:ext>
            </a:extLst>
          </p:cNvPr>
          <p:cNvSpPr>
            <a:spLocks noGrp="1"/>
          </p:cNvSpPr>
          <p:nvPr>
            <p:ph type="title"/>
          </p:nvPr>
        </p:nvSpPr>
        <p:spPr>
          <a:xfrm>
            <a:off x="686834" y="1153572"/>
            <a:ext cx="3200400" cy="4461163"/>
          </a:xfrm>
        </p:spPr>
        <p:txBody>
          <a:bodyPr>
            <a:normAutofit/>
          </a:bodyPr>
          <a:lstStyle/>
          <a:p>
            <a:r>
              <a:rPr lang="en-CA">
                <a:solidFill>
                  <a:srgbClr val="FFFFFF"/>
                </a:solidFill>
              </a:rPr>
              <a:t>Equity Matters!</a:t>
            </a:r>
            <a:endParaRPr lang="en-US">
              <a:solidFill>
                <a:srgbClr val="FFFFFF"/>
              </a:solidFill>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583F3C-8DC0-D8D8-EE07-93C5E9C2FD75}"/>
              </a:ext>
            </a:extLst>
          </p:cNvPr>
          <p:cNvSpPr>
            <a:spLocks noGrp="1"/>
          </p:cNvSpPr>
          <p:nvPr>
            <p:ph idx="1"/>
          </p:nvPr>
        </p:nvSpPr>
        <p:spPr>
          <a:xfrm>
            <a:off x="4447308" y="591344"/>
            <a:ext cx="6906491" cy="5585619"/>
          </a:xfrm>
        </p:spPr>
        <p:txBody>
          <a:bodyPr anchor="ctr">
            <a:normAutofit/>
          </a:bodyPr>
          <a:lstStyle/>
          <a:p>
            <a:r>
              <a:rPr lang="en-CA"/>
              <a:t>Women face bias when receiving health care</a:t>
            </a:r>
          </a:p>
          <a:p>
            <a:pPr marL="0" indent="0">
              <a:buNone/>
            </a:pPr>
            <a:endParaRPr lang="en-CA"/>
          </a:p>
          <a:p>
            <a:r>
              <a:rPr lang="en-CA"/>
              <a:t>Women physicians face bias in their career</a:t>
            </a:r>
          </a:p>
          <a:p>
            <a:endParaRPr lang="en-CA"/>
          </a:p>
          <a:p>
            <a:r>
              <a:rPr lang="en-CA"/>
              <a:t>When we know better – do better.</a:t>
            </a:r>
          </a:p>
          <a:p>
            <a:pPr lvl="1"/>
            <a:r>
              <a:rPr lang="en-CA"/>
              <a:t>Address knowledge mediated gaps</a:t>
            </a:r>
          </a:p>
          <a:p>
            <a:pPr lvl="1"/>
            <a:r>
              <a:rPr lang="en-CA"/>
              <a:t>Include women in research trials</a:t>
            </a:r>
          </a:p>
          <a:p>
            <a:pPr lvl="1"/>
            <a:r>
              <a:rPr lang="en-CA"/>
              <a:t>Address implicit bias</a:t>
            </a:r>
          </a:p>
          <a:p>
            <a:pPr lvl="1"/>
            <a:r>
              <a:rPr lang="en-CA"/>
              <a:t>Take Action!</a:t>
            </a:r>
          </a:p>
        </p:txBody>
      </p:sp>
    </p:spTree>
    <p:custDataLst>
      <p:tags r:id="rId1"/>
    </p:custDataLst>
    <p:extLst>
      <p:ext uri="{BB962C8B-B14F-4D97-AF65-F5344CB8AC3E}">
        <p14:creationId xmlns:p14="http://schemas.microsoft.com/office/powerpoint/2010/main" val="19677539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2644F26-3416-9A0E-68AD-D610CCD9A083}"/>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Thank You</a:t>
            </a: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52129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0E3D0-E7FC-9336-5235-5924378B05A0}"/>
              </a:ext>
            </a:extLst>
          </p:cNvPr>
          <p:cNvSpPr>
            <a:spLocks noGrp="1"/>
          </p:cNvSpPr>
          <p:nvPr>
            <p:ph type="title"/>
          </p:nvPr>
        </p:nvSpPr>
        <p:spPr/>
        <p:txBody>
          <a:bodyPr/>
          <a:lstStyle/>
          <a:p>
            <a:r>
              <a:rPr lang="en-CA"/>
              <a:t>References</a:t>
            </a:r>
            <a:endParaRPr lang="en-US"/>
          </a:p>
        </p:txBody>
      </p:sp>
      <p:sp>
        <p:nvSpPr>
          <p:cNvPr id="3" name="Content Placeholder 2">
            <a:extLst>
              <a:ext uri="{FF2B5EF4-FFF2-40B4-BE49-F238E27FC236}">
                <a16:creationId xmlns:a16="http://schemas.microsoft.com/office/drawing/2014/main" id="{CCA84E70-599C-A38E-83AB-E87AAA22327E}"/>
              </a:ext>
            </a:extLst>
          </p:cNvPr>
          <p:cNvSpPr>
            <a:spLocks noGrp="1"/>
          </p:cNvSpPr>
          <p:nvPr>
            <p:ph idx="1"/>
          </p:nvPr>
        </p:nvSpPr>
        <p:spPr>
          <a:xfrm>
            <a:off x="838200" y="1557867"/>
            <a:ext cx="10515600" cy="4935008"/>
          </a:xfrm>
        </p:spPr>
        <p:txBody>
          <a:bodyPr>
            <a:noAutofit/>
          </a:bodyPr>
          <a:lstStyle/>
          <a:p>
            <a:pPr marL="0" indent="0">
              <a:buNone/>
            </a:pPr>
            <a:r>
              <a:rPr lang="en-US" sz="1200" err="1"/>
              <a:t>Adesoye</a:t>
            </a:r>
            <a:r>
              <a:rPr lang="en-US" sz="1200"/>
              <a:t> T, </a:t>
            </a:r>
            <a:r>
              <a:rPr lang="en-US" sz="1200" err="1"/>
              <a:t>Mangurian</a:t>
            </a:r>
            <a:r>
              <a:rPr lang="en-US" sz="1200"/>
              <a:t> C, Choo EK, Girgis C, Sabry-</a:t>
            </a:r>
            <a:r>
              <a:rPr lang="en-US" sz="1200" err="1"/>
              <a:t>Elnaggar</a:t>
            </a:r>
            <a:r>
              <a:rPr lang="en-US" sz="1200"/>
              <a:t> H, </a:t>
            </a:r>
            <a:r>
              <a:rPr lang="en-US" sz="1200" err="1"/>
              <a:t>Linos</a:t>
            </a:r>
            <a:r>
              <a:rPr lang="en-US" sz="1200"/>
              <a:t> E. Perceived Discrimination Experienced by Physician Mothers and Desired Workplace Changes. JAMA Intern Med. 2017;31(9):1004–1010. </a:t>
            </a:r>
            <a:r>
              <a:rPr lang="en-US" sz="1200" err="1"/>
              <a:t>doi</a:t>
            </a:r>
            <a:r>
              <a:rPr lang="en-US" sz="1200"/>
              <a:t>: 10.1001/jamainternmed.2017.1394. </a:t>
            </a:r>
          </a:p>
          <a:p>
            <a:pPr marL="0" indent="0">
              <a:buNone/>
            </a:pPr>
            <a:r>
              <a:rPr lang="en-US" sz="1200"/>
              <a:t>Alcalde-Rubio L, Hernández-</a:t>
            </a:r>
            <a:r>
              <a:rPr lang="en-US" sz="1200" err="1"/>
              <a:t>Aguado</a:t>
            </a:r>
            <a:r>
              <a:rPr lang="en-US" sz="1200"/>
              <a:t> I, Parker LA, Bueno-Vergara E, </a:t>
            </a:r>
            <a:r>
              <a:rPr lang="en-US" sz="1200" err="1"/>
              <a:t>Chilet-Rosell</a:t>
            </a:r>
            <a:r>
              <a:rPr lang="en-US" sz="1200"/>
              <a:t> E. Gender disparities in clinical practice: are there any solutions? Scoping review of interventions to overcome or reduce gender bias in clinical practice. Int J Equity Health. 2020 Sep 22;19(1):166. </a:t>
            </a:r>
            <a:r>
              <a:rPr lang="en-US" sz="1200" err="1"/>
              <a:t>doi</a:t>
            </a:r>
            <a:r>
              <a:rPr lang="en-US" sz="1200"/>
              <a:t>: 10.1186/s12939-020-01283-4. PMID: 32962719; PMCID: PMC7510055.</a:t>
            </a:r>
          </a:p>
          <a:p>
            <a:pPr marL="0" indent="0">
              <a:buNone/>
            </a:pPr>
            <a:r>
              <a:rPr lang="en-US" sz="1200"/>
              <a:t>Balch, B., (March 26, 2024), Why we know so little about women’s health. AAMC News. Retrieved from www.aamc.org/news/why-we-know-so-little-about-women-s-health#:~:text=Women%20were%20already%20poorly%20represented,2%20clinical%20trials%20unless%20they</a:t>
            </a:r>
          </a:p>
          <a:p>
            <a:pPr marL="0" indent="0">
              <a:buNone/>
            </a:pPr>
            <a:r>
              <a:rPr lang="en-US" sz="1200"/>
              <a:t>Banaji, M. R., &amp; Greenwald, A. G. (2013). Blindspot: Hidden biases of good people. New York: Random House Publishing Group.</a:t>
            </a:r>
          </a:p>
          <a:p>
            <a:pPr marL="0" indent="0">
              <a:buNone/>
            </a:pPr>
            <a:r>
              <a:rPr lang="en-US" sz="1200"/>
              <a:t>Barceló, N. E., &amp; </a:t>
            </a:r>
            <a:r>
              <a:rPr lang="en-US" sz="1200" err="1"/>
              <a:t>Shadravan</a:t>
            </a:r>
            <a:r>
              <a:rPr lang="en-US" sz="1200"/>
              <a:t>, S. (2021). Race, metaphor, and myth in academic medicine. Academic Psychiatry, 45(1), 100-105.</a:t>
            </a:r>
          </a:p>
          <a:p>
            <a:pPr marL="0" indent="0">
              <a:buNone/>
            </a:pPr>
            <a:r>
              <a:rPr lang="en-US" sz="1200"/>
              <a:t>Bever, 2024. From Heart disease to IUDs” How doctors dismiss women’s pain. https://www.washingtonpost.com/wellness/interactive/2022/women-pain-gender-bias-doctors/</a:t>
            </a:r>
          </a:p>
          <a:p>
            <a:pPr marL="0" indent="0">
              <a:buNone/>
            </a:pPr>
            <a:r>
              <a:rPr lang="en-US" sz="1200"/>
              <a:t>Bates C, Gordon L, Travis E, et al. Striving for gender equity in academic medicine careers: a call to action. </a:t>
            </a:r>
            <a:r>
              <a:rPr lang="en-US" sz="1200" err="1"/>
              <a:t>Acad</a:t>
            </a:r>
            <a:r>
              <a:rPr lang="en-US" sz="1200"/>
              <a:t> Med 2016;91:1050-2.</a:t>
            </a:r>
          </a:p>
          <a:p>
            <a:pPr marL="0" indent="0">
              <a:buNone/>
            </a:pPr>
            <a:r>
              <a:rPr lang="en-US" sz="1200"/>
              <a:t>Bondok, M., Bondok, M. S., Nguyen, A. X. L., Law, C., </a:t>
            </a:r>
            <a:r>
              <a:rPr lang="en-US" sz="1200" err="1"/>
              <a:t>Nathoo</a:t>
            </a:r>
            <a:r>
              <a:rPr lang="en-US" sz="1200"/>
              <a:t>, N., </a:t>
            </a:r>
            <a:r>
              <a:rPr lang="en-US" sz="1200" err="1"/>
              <a:t>Bakshi</a:t>
            </a:r>
            <a:r>
              <a:rPr lang="en-US" sz="1200"/>
              <a:t>, N., ... &amp; </a:t>
            </a:r>
            <a:r>
              <a:rPr lang="en-US" sz="1200" err="1"/>
              <a:t>Damji</a:t>
            </a:r>
            <a:r>
              <a:rPr lang="en-US" sz="1200"/>
              <a:t>, K. F. (2024). Gender trends in match rate to surgical specialties in Canada: A retrospective study from 2003–2022. </a:t>
            </a:r>
            <a:r>
              <a:rPr lang="en-US" sz="1200" err="1"/>
              <a:t>Plos</a:t>
            </a:r>
            <a:r>
              <a:rPr lang="en-US" sz="1200"/>
              <a:t> one, 19(4), e0300207.</a:t>
            </a:r>
          </a:p>
          <a:p>
            <a:pPr marL="0" indent="0">
              <a:buNone/>
            </a:pPr>
            <a:r>
              <a:rPr lang="en-US" sz="1200"/>
              <a:t>Borkhoff CM, Hawker GA, </a:t>
            </a:r>
            <a:r>
              <a:rPr lang="en-US" sz="1200" err="1"/>
              <a:t>Kreder</a:t>
            </a:r>
            <a:r>
              <a:rPr lang="en-US" sz="1200"/>
              <a:t> HJ, Glazier RH, Mahomed NN, Wright JG. The effect of patients' sex on physicians' recommendations for total knee arthroplasty. CMAJ. 2008 Mar 11;178(6):681-7. </a:t>
            </a:r>
            <a:r>
              <a:rPr lang="en-US" sz="1200" err="1"/>
              <a:t>doi</a:t>
            </a:r>
            <a:r>
              <a:rPr lang="en-US" sz="1200"/>
              <a:t>: 10.1503/cmaj.071168. PMID: 18332383; PMCID: PMC2263116.</a:t>
            </a:r>
          </a:p>
          <a:p>
            <a:pPr marL="0" indent="0">
              <a:buNone/>
            </a:pPr>
            <a:r>
              <a:rPr lang="en-US" sz="1200"/>
              <a:t>Brännström J, </a:t>
            </a:r>
            <a:r>
              <a:rPr lang="en-US" sz="1200" err="1"/>
              <a:t>Hamberg</a:t>
            </a:r>
            <a:r>
              <a:rPr lang="en-US" sz="1200"/>
              <a:t> K, </a:t>
            </a:r>
            <a:r>
              <a:rPr lang="en-US" sz="1200" err="1"/>
              <a:t>Molander</a:t>
            </a:r>
            <a:r>
              <a:rPr lang="en-US" sz="1200"/>
              <a:t> L, </a:t>
            </a:r>
            <a:r>
              <a:rPr lang="en-US" sz="1200" err="1"/>
              <a:t>Lövheim</a:t>
            </a:r>
            <a:r>
              <a:rPr lang="en-US" sz="1200"/>
              <a:t> H, Gustafson Y. Gender disparities in the pharmacological treatment of cardiovascular disease and diabetes mellitus in the very old: an epidemiological, cross-sectional survey. Drugs Aging. 2011;28(12):993-1005.</a:t>
            </a:r>
          </a:p>
          <a:p>
            <a:pPr marL="0" indent="0">
              <a:buNone/>
            </a:pPr>
            <a:r>
              <a:rPr lang="en-US" sz="1200"/>
              <a:t>Canadian Medical Association. (2018). Addressing gender equity and diversity in Canada’s medical profession: a review. Canadian Medical Association &amp; Federation of Medical Women of Canada; 2018:16. https:// www. cma.ca/ sites/ default/files/pdf/Ethics/report-2018-equity-diversity-medicine-e. pdf.</a:t>
            </a:r>
          </a:p>
          <a:p>
            <a:pPr marL="0" indent="0">
              <a:buNone/>
            </a:pPr>
            <a:r>
              <a:rPr lang="en-US" sz="1200"/>
              <a:t>Carr PL, Ash AS, Friedman RH, et al. Faculty Perceptions of Gender Discrimination and Sexual Harassment in Academic Medicine. Ann Intern Med. 2000;132(11):889. </a:t>
            </a:r>
            <a:r>
              <a:rPr lang="en-US" sz="1200" err="1"/>
              <a:t>doi</a:t>
            </a:r>
            <a:r>
              <a:rPr lang="en-US" sz="1200"/>
              <a:t>: 10.7326/0003-4819-132-11-200006060-00007. </a:t>
            </a:r>
          </a:p>
        </p:txBody>
      </p:sp>
    </p:spTree>
    <p:custDataLst>
      <p:tags r:id="rId1"/>
    </p:custDataLst>
    <p:extLst>
      <p:ext uri="{BB962C8B-B14F-4D97-AF65-F5344CB8AC3E}">
        <p14:creationId xmlns:p14="http://schemas.microsoft.com/office/powerpoint/2010/main" val="27674731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F9CC-C84B-1467-5BEC-A0696F184497}"/>
              </a:ext>
            </a:extLst>
          </p:cNvPr>
          <p:cNvSpPr>
            <a:spLocks noGrp="1"/>
          </p:cNvSpPr>
          <p:nvPr>
            <p:ph type="title"/>
          </p:nvPr>
        </p:nvSpPr>
        <p:spPr>
          <a:xfrm>
            <a:off x="838200" y="365125"/>
            <a:ext cx="10515600" cy="583142"/>
          </a:xfrm>
        </p:spPr>
        <p:txBody>
          <a:bodyPr>
            <a:normAutofit fontScale="90000"/>
          </a:bodyPr>
          <a:lstStyle/>
          <a:p>
            <a:r>
              <a:rPr lang="en-CA"/>
              <a:t>References</a:t>
            </a:r>
            <a:endParaRPr lang="en-US"/>
          </a:p>
        </p:txBody>
      </p:sp>
      <p:sp>
        <p:nvSpPr>
          <p:cNvPr id="3" name="Content Placeholder 2">
            <a:extLst>
              <a:ext uri="{FF2B5EF4-FFF2-40B4-BE49-F238E27FC236}">
                <a16:creationId xmlns:a16="http://schemas.microsoft.com/office/drawing/2014/main" id="{B0326A0B-BC5E-363F-B337-D0BF4AA29725}"/>
              </a:ext>
            </a:extLst>
          </p:cNvPr>
          <p:cNvSpPr>
            <a:spLocks noGrp="1"/>
          </p:cNvSpPr>
          <p:nvPr>
            <p:ph idx="1"/>
          </p:nvPr>
        </p:nvSpPr>
        <p:spPr>
          <a:xfrm>
            <a:off x="838200" y="1162756"/>
            <a:ext cx="10515600" cy="5330119"/>
          </a:xfrm>
        </p:spPr>
        <p:txBody>
          <a:bodyPr>
            <a:normAutofit fontScale="92500" lnSpcReduction="10000"/>
          </a:bodyPr>
          <a:lstStyle/>
          <a:p>
            <a:pPr marL="0" indent="0">
              <a:buNone/>
            </a:pPr>
            <a:r>
              <a:rPr lang="en-US" sz="1200"/>
              <a:t>Cohen  M, Kiran  T.  Closing the gender pay gap in Canadian medicine.   CMAJ. 2020;192(35):E1011-E1017. doi:10.1503/cmaj.200375</a:t>
            </a:r>
          </a:p>
          <a:p>
            <a:pPr marL="0" indent="0">
              <a:buNone/>
            </a:pPr>
            <a:r>
              <a:rPr lang="en-US" sz="1200"/>
              <a:t>Kimberlé Williams Crenshaw: </a:t>
            </a:r>
          </a:p>
          <a:p>
            <a:pPr marL="0" indent="0">
              <a:buNone/>
            </a:pPr>
            <a:r>
              <a:rPr lang="en-US" sz="1200"/>
              <a:t>Enriquez JR, Pratap P, </a:t>
            </a:r>
            <a:r>
              <a:rPr lang="en-US" sz="1200" err="1"/>
              <a:t>Zbilut</a:t>
            </a:r>
            <a:r>
              <a:rPr lang="en-US" sz="1200"/>
              <a:t> JP, Calvin JE, </a:t>
            </a:r>
            <a:r>
              <a:rPr lang="en-US" sz="1200" err="1"/>
              <a:t>Volgman</a:t>
            </a:r>
            <a:r>
              <a:rPr lang="en-US" sz="1200"/>
              <a:t> AS. Women tolerate drug therapy for coronary artery disease as well as men do, but are treated less frequently with aspirin, beta-blockers, or statins. </a:t>
            </a:r>
            <a:r>
              <a:rPr lang="en-US" sz="1200" err="1"/>
              <a:t>Gend</a:t>
            </a:r>
            <a:r>
              <a:rPr lang="en-US" sz="1200"/>
              <a:t> Med. 2008; 5(1):53–61.</a:t>
            </a:r>
          </a:p>
          <a:p>
            <a:pPr marL="0" indent="0">
              <a:buNone/>
            </a:pPr>
            <a:r>
              <a:rPr lang="en-US" sz="1200"/>
              <a:t>Evans, 2007, 131 (find)</a:t>
            </a:r>
          </a:p>
          <a:p>
            <a:pPr marL="0" indent="0">
              <a:buNone/>
            </a:pPr>
            <a:r>
              <a:rPr lang="en-US" sz="1200"/>
              <a:t>Files JA, Mayer AP, Ko MG, Friedrich P, Jenkins M, Bryan MJ, </a:t>
            </a:r>
            <a:r>
              <a:rPr lang="en-US" sz="1200" err="1"/>
              <a:t>Vegunta</a:t>
            </a:r>
            <a:r>
              <a:rPr lang="en-US" sz="1200"/>
              <a:t> S, </a:t>
            </a:r>
            <a:r>
              <a:rPr lang="en-US" sz="1200" err="1"/>
              <a:t>Wittich</a:t>
            </a:r>
            <a:r>
              <a:rPr lang="en-US" sz="1200"/>
              <a:t> CM, Lyle MA, </a:t>
            </a:r>
            <a:r>
              <a:rPr lang="en-US" sz="1200" err="1"/>
              <a:t>Melikian</a:t>
            </a:r>
            <a:r>
              <a:rPr lang="en-US" sz="1200"/>
              <a:t> R, Duston T, Chang YH, Hayes SN. Speaker Introductions at Internal Medicine Grand Rounds: Forms of Address Reveal Gender Bias. J </a:t>
            </a:r>
            <a:r>
              <a:rPr lang="en-US" sz="1200" err="1"/>
              <a:t>Womens</a:t>
            </a:r>
            <a:r>
              <a:rPr lang="en-US" sz="1200"/>
              <a:t> Health (</a:t>
            </a:r>
            <a:r>
              <a:rPr lang="en-US" sz="1200" err="1"/>
              <a:t>Larchmt</a:t>
            </a:r>
            <a:r>
              <a:rPr lang="en-US" sz="1200"/>
              <a:t>). 2017 May;26(5):413-419. </a:t>
            </a:r>
            <a:r>
              <a:rPr lang="en-US" sz="1200" err="1"/>
              <a:t>doi</a:t>
            </a:r>
            <a:r>
              <a:rPr lang="en-US" sz="1200"/>
              <a:t>: 10.1089/jwh.2016.6044. </a:t>
            </a:r>
            <a:r>
              <a:rPr lang="en-US" sz="1200" err="1"/>
              <a:t>Epub</a:t>
            </a:r>
            <a:r>
              <a:rPr lang="en-US" sz="1200"/>
              <a:t> 2017 Feb 16. PMID: 28437214.</a:t>
            </a:r>
          </a:p>
          <a:p>
            <a:pPr marL="0" indent="0">
              <a:buNone/>
            </a:pPr>
            <a:r>
              <a:rPr lang="en-US" sz="1200"/>
              <a:t>FitzGerald C, Hurst S. Implicit bias in healthcare professionals: a systematic review. BMC Med Ethics. 2017 Mar 1;18(1):19. </a:t>
            </a:r>
            <a:r>
              <a:rPr lang="en-US" sz="1200" err="1"/>
              <a:t>doi</a:t>
            </a:r>
            <a:r>
              <a:rPr lang="en-US" sz="1200"/>
              <a:t>: 10.1186/s12910-017-0179-8. PMID: 28249596; PMCID: PMC5333436.</a:t>
            </a:r>
          </a:p>
          <a:p>
            <a:pPr marL="0" indent="0">
              <a:buNone/>
            </a:pPr>
            <a:r>
              <a:rPr lang="en-US" sz="1200"/>
              <a:t>Goldstein, R. H. &amp; </a:t>
            </a:r>
            <a:r>
              <a:rPr lang="en-US" sz="1200" err="1"/>
              <a:t>Walensky</a:t>
            </a:r>
            <a:r>
              <a:rPr lang="en-US" sz="1200"/>
              <a:t>, R. P. (2019). Where Were the Women? Gender Parity in Clinical Trials  The New England Journal of Medicine, 381 (26), 2491-2493. </a:t>
            </a:r>
            <a:r>
              <a:rPr lang="en-US" sz="1200" err="1"/>
              <a:t>doi</a:t>
            </a:r>
            <a:r>
              <a:rPr lang="en-US" sz="1200"/>
              <a:t>: 10.1056/NEJMp1913547.</a:t>
            </a:r>
          </a:p>
          <a:p>
            <a:pPr marL="0" indent="0">
              <a:buNone/>
            </a:pPr>
            <a:r>
              <a:rPr lang="en-US" sz="1200"/>
              <a:t>Glauser W. Physician billing data reveal striking gender pay gap. CMAJ. 2020 Sep 8;192(36):E1051-E1052. </a:t>
            </a:r>
            <a:r>
              <a:rPr lang="en-US" sz="1200" err="1"/>
              <a:t>doi</a:t>
            </a:r>
            <a:r>
              <a:rPr lang="en-US" sz="1200"/>
              <a:t>: 10.1503/cmaj.1095894. PMID: 32900771; PMCID: PMC7504888.</a:t>
            </a:r>
          </a:p>
          <a:p>
            <a:pPr marL="0" indent="0">
              <a:buNone/>
            </a:pPr>
            <a:r>
              <a:rPr lang="en-US" sz="1200"/>
              <a:t>Kavurma, M. M., </a:t>
            </a:r>
            <a:r>
              <a:rPr lang="en-US" sz="1200" err="1"/>
              <a:t>Boccanfuso</a:t>
            </a:r>
            <a:r>
              <a:rPr lang="en-US" sz="1200"/>
              <a:t>, L., </a:t>
            </a:r>
            <a:r>
              <a:rPr lang="en-US" sz="1200" err="1"/>
              <a:t>Cutmore</a:t>
            </a:r>
            <a:r>
              <a:rPr lang="en-US" sz="1200"/>
              <a:t>, C., </a:t>
            </a:r>
            <a:r>
              <a:rPr lang="en-US" sz="1200" err="1"/>
              <a:t>Passam</a:t>
            </a:r>
            <a:r>
              <a:rPr lang="en-US" sz="1200"/>
              <a:t>, F., Patel, S., Hennessy, A., ... &amp; Aitken, S. (2023). A hidden problem: peripheral artery disease in women. European Heart Journal-Quality of Care and Clinical Outcomes, 9(4), 342-350.</a:t>
            </a:r>
          </a:p>
          <a:p>
            <a:pPr marL="0" indent="0">
              <a:buNone/>
            </a:pPr>
            <a:r>
              <a:rPr lang="en-US" sz="1200" b="0" i="0">
                <a:solidFill>
                  <a:srgbClr val="222222"/>
                </a:solidFill>
                <a:effectLst/>
                <a:highlight>
                  <a:srgbClr val="FFFFFF"/>
                </a:highlight>
              </a:rPr>
              <a:t>Lat, T. I., McGraw, M. K., &amp; White, H. D. (2021). Gender differences in critical illness and critical care research. </a:t>
            </a:r>
            <a:r>
              <a:rPr lang="en-US" sz="1200" b="0" i="1">
                <a:solidFill>
                  <a:srgbClr val="222222"/>
                </a:solidFill>
                <a:effectLst/>
                <a:highlight>
                  <a:srgbClr val="FFFFFF"/>
                </a:highlight>
              </a:rPr>
              <a:t>Clinics in chest medicine</a:t>
            </a:r>
            <a:r>
              <a:rPr lang="en-US" sz="1200" b="0" i="0">
                <a:solidFill>
                  <a:srgbClr val="222222"/>
                </a:solidFill>
                <a:effectLst/>
                <a:highlight>
                  <a:srgbClr val="FFFFFF"/>
                </a:highlight>
              </a:rPr>
              <a:t>, </a:t>
            </a:r>
            <a:r>
              <a:rPr lang="en-US" sz="1200" b="0" i="1">
                <a:solidFill>
                  <a:srgbClr val="222222"/>
                </a:solidFill>
                <a:effectLst/>
                <a:highlight>
                  <a:srgbClr val="FFFFFF"/>
                </a:highlight>
              </a:rPr>
              <a:t>42</a:t>
            </a:r>
            <a:r>
              <a:rPr lang="en-US" sz="1200" b="0" i="0">
                <a:solidFill>
                  <a:srgbClr val="222222"/>
                </a:solidFill>
                <a:effectLst/>
                <a:highlight>
                  <a:srgbClr val="FFFFFF"/>
                </a:highlight>
              </a:rPr>
              <a:t>(3), 543-555.</a:t>
            </a:r>
          </a:p>
          <a:p>
            <a:pPr marL="0" indent="0">
              <a:buNone/>
            </a:pPr>
            <a:r>
              <a:rPr lang="en-US" sz="1200"/>
              <a:t>Lorello GR, Silver JK, </a:t>
            </a:r>
            <a:r>
              <a:rPr lang="en-US" sz="1200" err="1"/>
              <a:t>Moineau</a:t>
            </a:r>
            <a:r>
              <a:rPr lang="en-US" sz="1200"/>
              <a:t> G, McCarthy K, </a:t>
            </a:r>
            <a:r>
              <a:rPr lang="en-US" sz="1200" err="1"/>
              <a:t>Flexman</a:t>
            </a:r>
            <a:r>
              <a:rPr lang="en-US" sz="1200"/>
              <a:t> AM. Trends in Representation of Female Applicants and Matriculants in Canadian Residency Programs Across Specialties, 1995 to 2019. JAMA </a:t>
            </a:r>
            <a:r>
              <a:rPr lang="en-US" sz="1200" err="1"/>
              <a:t>Netw</a:t>
            </a:r>
            <a:r>
              <a:rPr lang="en-US" sz="1200"/>
              <a:t> Open. 2020;3(11):e2027938. doi:10.1001/jamanetworkopen.2020.27938</a:t>
            </a:r>
          </a:p>
          <a:p>
            <a:pPr marL="0" indent="0">
              <a:buNone/>
            </a:pPr>
            <a:r>
              <a:rPr lang="en-US" sz="1200"/>
              <a:t>Lyratzopoulos G, Abel GA, McPhail S, Neal RD, Rubin GP. Gender inequalities in the promptness of diagnosis of bladder and renal cancer after symptomatic presentation: evidence from secondary analysis of an English primary care audit survey. BMJ Open. 2013;3:e002861</a:t>
            </a:r>
          </a:p>
          <a:p>
            <a:pPr marL="0" indent="0">
              <a:buNone/>
            </a:pPr>
            <a:r>
              <a:rPr lang="en-US" sz="1200"/>
              <a:t>David M Markowitz, Gender and ethnicity bias in medicine: a text analysis of 1.8 million critical care records, PNAS Nexus, Volume 1, Issue 4, September 2022, pgac157, https://doi.org/10.1093/pnasnexus/pgac157</a:t>
            </a:r>
          </a:p>
          <a:p>
            <a:pPr marL="0" indent="0">
              <a:buNone/>
            </a:pPr>
            <a:r>
              <a:rPr lang="en-US" sz="1200"/>
              <a:t>Mehta LS, Beckie TM, DeVon HA, et al, for the American Heart Association Cardiovascular Disease in Women and Special Populations Committee of the Council on Clinical Cardiology, Council on Epidemiology and Prevention, Council on Cardiovascular and Stroke Nursing, and Council on Quality of Care and Outcomes Research. Acute myocardial infarction in women: a scientific statement from the American Heart Association. Circulation. 2016;133:916-947.</a:t>
            </a:r>
          </a:p>
        </p:txBody>
      </p:sp>
    </p:spTree>
    <p:custDataLst>
      <p:tags r:id="rId1"/>
    </p:custDataLst>
    <p:extLst>
      <p:ext uri="{BB962C8B-B14F-4D97-AF65-F5344CB8AC3E}">
        <p14:creationId xmlns:p14="http://schemas.microsoft.com/office/powerpoint/2010/main" val="21075937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A443-8BF3-DB53-1A17-D4DB327EE2DE}"/>
              </a:ext>
            </a:extLst>
          </p:cNvPr>
          <p:cNvSpPr>
            <a:spLocks noGrp="1"/>
          </p:cNvSpPr>
          <p:nvPr>
            <p:ph type="title"/>
          </p:nvPr>
        </p:nvSpPr>
        <p:spPr>
          <a:xfrm>
            <a:off x="838200" y="365125"/>
            <a:ext cx="10515600" cy="605719"/>
          </a:xfrm>
        </p:spPr>
        <p:txBody>
          <a:bodyPr>
            <a:normAutofit fontScale="90000"/>
          </a:bodyPr>
          <a:lstStyle/>
          <a:p>
            <a:r>
              <a:rPr lang="en-CA"/>
              <a:t>References</a:t>
            </a:r>
            <a:endParaRPr lang="en-US"/>
          </a:p>
        </p:txBody>
      </p:sp>
      <p:sp>
        <p:nvSpPr>
          <p:cNvPr id="3" name="Content Placeholder 2">
            <a:extLst>
              <a:ext uri="{FF2B5EF4-FFF2-40B4-BE49-F238E27FC236}">
                <a16:creationId xmlns:a16="http://schemas.microsoft.com/office/drawing/2014/main" id="{DB6A6E97-C33F-87A2-61A1-EB3D86DD331A}"/>
              </a:ext>
            </a:extLst>
          </p:cNvPr>
          <p:cNvSpPr>
            <a:spLocks noGrp="1"/>
          </p:cNvSpPr>
          <p:nvPr>
            <p:ph idx="1"/>
          </p:nvPr>
        </p:nvSpPr>
        <p:spPr>
          <a:xfrm>
            <a:off x="838200" y="1185332"/>
            <a:ext cx="10515600" cy="5396089"/>
          </a:xfrm>
        </p:spPr>
        <p:txBody>
          <a:bodyPr>
            <a:normAutofit lnSpcReduction="10000"/>
          </a:bodyPr>
          <a:lstStyle/>
          <a:p>
            <a:pPr marL="0" indent="0">
              <a:buNone/>
            </a:pPr>
            <a:r>
              <a:rPr lang="en-US" sz="1400"/>
              <a:t>Miller M, Byington R, </a:t>
            </a:r>
            <a:r>
              <a:rPr lang="en-US" sz="1400" err="1"/>
              <a:t>Hunninghake</a:t>
            </a:r>
            <a:r>
              <a:rPr lang="en-US" sz="1400"/>
              <a:t> D, Pitt B, </a:t>
            </a:r>
            <a:r>
              <a:rPr lang="en-US" sz="1400" err="1"/>
              <a:t>Furberg</a:t>
            </a:r>
            <a:r>
              <a:rPr lang="en-US" sz="1400"/>
              <a:t> CD. Sex bias and underutilization of lipid-lowering therapy in patients with coronary artery disease at academic medical centers in the United States and Canada. Prospective Randomized Evaluation of the Vascular Effects of Norvasc Trial (PREVENT) Investigators. Arch Intern Med. 2000;160(3): 343–347.</a:t>
            </a:r>
          </a:p>
          <a:p>
            <a:pPr marL="0" indent="0">
              <a:buNone/>
            </a:pPr>
            <a:r>
              <a:rPr lang="en-US" sz="1400"/>
              <a:t>Poisson SN, Johnston SC, Sidney S, </a:t>
            </a:r>
            <a:r>
              <a:rPr lang="en-US" sz="1400" err="1"/>
              <a:t>Klingman</a:t>
            </a:r>
            <a:r>
              <a:rPr lang="en-US" sz="1400"/>
              <a:t> JG, Nguyen-Huynh MN. Gender differences in treatment of severe carotid stenosis after transient ischemic attack. Stroke. 2010;41(9):1891–1895.</a:t>
            </a:r>
          </a:p>
          <a:p>
            <a:pPr marL="0" indent="0">
              <a:buNone/>
            </a:pPr>
            <a:r>
              <a:rPr lang="en-US" sz="1400"/>
              <a:t>Pope, J. H., </a:t>
            </a:r>
            <a:r>
              <a:rPr lang="en-US" sz="1400" err="1"/>
              <a:t>Aufderheide</a:t>
            </a:r>
            <a:r>
              <a:rPr lang="en-US" sz="1400"/>
              <a:t>, T. P., </a:t>
            </a:r>
            <a:r>
              <a:rPr lang="en-US" sz="1400" err="1"/>
              <a:t>Ruthazer</a:t>
            </a:r>
            <a:r>
              <a:rPr lang="en-US" sz="1400"/>
              <a:t>, R., Woolard, R. H., Feldman, J. A., </a:t>
            </a:r>
            <a:r>
              <a:rPr lang="en-US" sz="1400" err="1"/>
              <a:t>Beshansky</a:t>
            </a:r>
            <a:r>
              <a:rPr lang="en-US" sz="1400"/>
              <a:t>, J. R., ... &amp; </a:t>
            </a:r>
            <a:r>
              <a:rPr lang="en-US" sz="1400" err="1"/>
              <a:t>Selker</a:t>
            </a:r>
            <a:r>
              <a:rPr lang="en-US" sz="1400"/>
              <a:t>, H. P. (2000). Missed diagnoses of acute cardiac ischemia in the emergency department. New England Journal of Medicine, 342(16), 1163-1170</a:t>
            </a:r>
          </a:p>
          <a:p>
            <a:pPr marL="0" indent="0">
              <a:buNone/>
            </a:pPr>
            <a:r>
              <a:rPr lang="en-US" sz="1400"/>
              <a:t>Ruzycki, S. M., Earp, M., &amp; Ma, I. W. (2020). Applicant gender and matching to first-choice discipline: a cross-sectional analysis of data from the Canadian Resident Matching Service (2013–2019). Canadian Medical Association Open Access Journal, 8(2), E346-E351.</a:t>
            </a:r>
          </a:p>
          <a:p>
            <a:pPr marL="0" indent="0">
              <a:buNone/>
            </a:pPr>
            <a:r>
              <a:rPr lang="en-US" sz="1400"/>
              <a:t>Anke </a:t>
            </a:r>
            <a:r>
              <a:rPr lang="en-US" sz="1400" err="1"/>
              <a:t>Samulowitz</a:t>
            </a:r>
            <a:r>
              <a:rPr lang="en-US" sz="1400"/>
              <a:t>, Ida </a:t>
            </a:r>
            <a:r>
              <a:rPr lang="en-US" sz="1400" err="1"/>
              <a:t>Gremyr</a:t>
            </a:r>
            <a:r>
              <a:rPr lang="en-US" sz="1400"/>
              <a:t>, Erik Eriksson, Gunnel </a:t>
            </a:r>
            <a:r>
              <a:rPr lang="en-US" sz="1400" err="1"/>
              <a:t>Hensing</a:t>
            </a:r>
            <a:r>
              <a:rPr lang="en-US" sz="1400"/>
              <a:t>, "“Brave Men” and “Emotional Women”: A Theory-Guided Literature Review on Gender Bias in Health Care and Gendered Norms towards Patients with Chronic Pain", Pain Research and Management, vol. 2018, Article ID 6358624, 14 pages, 2018. https://doi.org/10.1155/2018/6358624</a:t>
            </a:r>
          </a:p>
          <a:p>
            <a:pPr marL="0" indent="0">
              <a:buNone/>
            </a:pPr>
            <a:r>
              <a:rPr lang="en-US" sz="1400"/>
              <a:t>Salles, A. , </a:t>
            </a:r>
            <a:r>
              <a:rPr lang="en-US" sz="1400" err="1"/>
              <a:t>Awad</a:t>
            </a:r>
            <a:r>
              <a:rPr lang="en-US" sz="1400"/>
              <a:t>, M. , Goldin, L. , Krus, K. , Lee, J. V. , Schwabe, M. T. &amp; Lai, C. K. (2019). Estimating Implicit and Explicit Gender Bias Among Health Care Professionals and Surgeons. JAMA Network Open, 2 (7), e196545. </a:t>
            </a:r>
            <a:r>
              <a:rPr lang="en-US" sz="1400" err="1"/>
              <a:t>doi</a:t>
            </a:r>
            <a:r>
              <a:rPr lang="en-US" sz="1400"/>
              <a:t>: 10.1001/jamanetworkopen.2019.6545</a:t>
            </a:r>
          </a:p>
          <a:p>
            <a:pPr marL="0" indent="0">
              <a:buNone/>
            </a:pPr>
            <a:r>
              <a:rPr lang="en-US" sz="1400"/>
              <a:t>Steffler M, </a:t>
            </a:r>
            <a:r>
              <a:rPr lang="en-US" sz="1400" err="1"/>
              <a:t>Chami</a:t>
            </a:r>
            <a:r>
              <a:rPr lang="en-US" sz="1400"/>
              <a:t> N, Hill S, Beck G, Cooper SC, </a:t>
            </a:r>
            <a:r>
              <a:rPr lang="en-US" sz="1400" err="1"/>
              <a:t>Dinniwell</a:t>
            </a:r>
            <a:r>
              <a:rPr lang="en-US" sz="1400"/>
              <a:t> R, Newbery S, Simkin S, Chang-Kit B, Wright JG, </a:t>
            </a:r>
            <a:r>
              <a:rPr lang="en-US" sz="1400" err="1"/>
              <a:t>Kantarevic</a:t>
            </a:r>
            <a:r>
              <a:rPr lang="en-US" sz="1400"/>
              <a:t> J, Weir S. Disparities in Physician Compensation by Gender in Ontario, Canada. JAMA Network Open 2021;4(9):e2126107. doi:10.1001/jamanetworkopen.2021.26107</a:t>
            </a:r>
          </a:p>
          <a:p>
            <a:pPr marL="0" marR="0" indent="0">
              <a:lnSpc>
                <a:spcPct val="107000"/>
              </a:lnSpc>
              <a:spcBef>
                <a:spcPts val="0"/>
              </a:spcBef>
              <a:spcAft>
                <a:spcPts val="800"/>
              </a:spcAft>
              <a:buNone/>
            </a:pPr>
            <a:r>
              <a:rPr lang="en-CA" sz="1400" kern="100">
                <a:effectLst/>
                <a:ea typeface="Calibri" panose="020F0502020204030204" pitchFamily="34" charset="0"/>
                <a:cs typeface="Times New Roman" panose="02020603050405020304" pitchFamily="18" charset="0"/>
              </a:rPr>
              <a:t>Templeton, K., Nilsen, K. M., &amp; Walling, A. (2020). Issues faced by senior women physicians: a national survey. Journal of women's health, 29(7), 980-988.</a:t>
            </a:r>
            <a:endParaRPr lang="en-US" sz="1400" kern="10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400" kern="100">
                <a:effectLst/>
                <a:ea typeface="Calibri" panose="020F0502020204030204" pitchFamily="34" charset="0"/>
                <a:cs typeface="Times New Roman" panose="02020603050405020304" pitchFamily="18" charset="0"/>
              </a:rPr>
              <a:t>Tricco, A. C., </a:t>
            </a:r>
            <a:r>
              <a:rPr lang="en-US" sz="1400" kern="100" err="1">
                <a:effectLst/>
                <a:ea typeface="Calibri" panose="020F0502020204030204" pitchFamily="34" charset="0"/>
                <a:cs typeface="Times New Roman" panose="02020603050405020304" pitchFamily="18" charset="0"/>
              </a:rPr>
              <a:t>Bourgeault</a:t>
            </a:r>
            <a:r>
              <a:rPr lang="en-US" sz="1400" kern="100">
                <a:effectLst/>
                <a:ea typeface="Calibri" panose="020F0502020204030204" pitchFamily="34" charset="0"/>
                <a:cs typeface="Times New Roman" panose="02020603050405020304" pitchFamily="18" charset="0"/>
              </a:rPr>
              <a:t>, I., Moore, A., Grunfeld, E., Peer, N., &amp; Straus, S. E. (2021). Advancing gender equity in medicine. </a:t>
            </a:r>
            <a:r>
              <a:rPr lang="en-US" sz="1400" i="1" kern="100" err="1">
                <a:effectLst/>
                <a:ea typeface="Calibri" panose="020F0502020204030204" pitchFamily="34" charset="0"/>
                <a:cs typeface="Times New Roman" panose="02020603050405020304" pitchFamily="18" charset="0"/>
              </a:rPr>
              <a:t>Cmaj</a:t>
            </a:r>
            <a:r>
              <a:rPr lang="en-US" sz="1400" kern="100">
                <a:effectLst/>
                <a:ea typeface="Calibri" panose="020F0502020204030204" pitchFamily="34" charset="0"/>
                <a:cs typeface="Times New Roman" panose="02020603050405020304" pitchFamily="18" charset="0"/>
              </a:rPr>
              <a:t>, </a:t>
            </a:r>
            <a:r>
              <a:rPr lang="en-US" sz="1400" i="1" kern="100">
                <a:effectLst/>
                <a:ea typeface="Calibri" panose="020F0502020204030204" pitchFamily="34" charset="0"/>
                <a:cs typeface="Times New Roman" panose="02020603050405020304" pitchFamily="18" charset="0"/>
              </a:rPr>
              <a:t>193</a:t>
            </a:r>
            <a:r>
              <a:rPr lang="en-US" sz="1400" kern="100">
                <a:effectLst/>
                <a:ea typeface="Calibri" panose="020F0502020204030204" pitchFamily="34" charset="0"/>
                <a:cs typeface="Times New Roman" panose="02020603050405020304" pitchFamily="18" charset="0"/>
              </a:rPr>
              <a:t>(7), E244-E250.</a:t>
            </a:r>
          </a:p>
          <a:p>
            <a:pPr marL="0" indent="0">
              <a:buNone/>
            </a:pPr>
            <a:r>
              <a:rPr lang="en-CA" sz="1400" err="1">
                <a:solidFill>
                  <a:srgbClr val="222222"/>
                </a:solidFill>
                <a:effectLst/>
                <a:highlight>
                  <a:srgbClr val="FFFFFF"/>
                </a:highlight>
                <a:ea typeface="Calibri" panose="020F0502020204030204" pitchFamily="34" charset="0"/>
              </a:rPr>
              <a:t>Trix</a:t>
            </a:r>
            <a:r>
              <a:rPr lang="en-CA" sz="1400">
                <a:solidFill>
                  <a:srgbClr val="222222"/>
                </a:solidFill>
                <a:effectLst/>
                <a:highlight>
                  <a:srgbClr val="FFFFFF"/>
                </a:highlight>
                <a:ea typeface="Calibri" panose="020F0502020204030204" pitchFamily="34" charset="0"/>
              </a:rPr>
              <a:t>, F., &amp; </a:t>
            </a:r>
            <a:r>
              <a:rPr lang="en-CA" sz="1400" err="1">
                <a:solidFill>
                  <a:srgbClr val="222222"/>
                </a:solidFill>
                <a:effectLst/>
                <a:highlight>
                  <a:srgbClr val="FFFFFF"/>
                </a:highlight>
                <a:ea typeface="Calibri" panose="020F0502020204030204" pitchFamily="34" charset="0"/>
              </a:rPr>
              <a:t>Psenka</a:t>
            </a:r>
            <a:r>
              <a:rPr lang="en-CA" sz="1400">
                <a:solidFill>
                  <a:srgbClr val="222222"/>
                </a:solidFill>
                <a:effectLst/>
                <a:highlight>
                  <a:srgbClr val="FFFFFF"/>
                </a:highlight>
                <a:ea typeface="Calibri" panose="020F0502020204030204" pitchFamily="34" charset="0"/>
              </a:rPr>
              <a:t>, C. (2003). Exploring the color of glass: Letters of recommendation for female and male medical faculty. </a:t>
            </a:r>
            <a:r>
              <a:rPr lang="en-US" sz="1400" i="1">
                <a:effectLst/>
              </a:rPr>
              <a:t>Discourse &amp; Society</a:t>
            </a:r>
            <a:r>
              <a:rPr lang="en-US" sz="1400">
                <a:effectLst/>
              </a:rPr>
              <a:t>, </a:t>
            </a:r>
            <a:r>
              <a:rPr lang="en-US" sz="1400" i="1">
                <a:effectLst/>
              </a:rPr>
              <a:t>14</a:t>
            </a:r>
            <a:r>
              <a:rPr lang="en-US" sz="1400">
                <a:effectLst/>
              </a:rPr>
              <a:t>(2), 191-220</a:t>
            </a:r>
            <a:endParaRPr lang="en-US" sz="1400"/>
          </a:p>
        </p:txBody>
      </p:sp>
    </p:spTree>
    <p:custDataLst>
      <p:tags r:id="rId1"/>
    </p:custDataLst>
    <p:extLst>
      <p:ext uri="{BB962C8B-B14F-4D97-AF65-F5344CB8AC3E}">
        <p14:creationId xmlns:p14="http://schemas.microsoft.com/office/powerpoint/2010/main" val="4882904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65568-5B08-0ABF-C1C1-592B64391034}"/>
              </a:ext>
            </a:extLst>
          </p:cNvPr>
          <p:cNvSpPr>
            <a:spLocks noGrp="1"/>
          </p:cNvSpPr>
          <p:nvPr>
            <p:ph type="title"/>
          </p:nvPr>
        </p:nvSpPr>
        <p:spPr/>
        <p:txBody>
          <a:bodyPr/>
          <a:lstStyle/>
          <a:p>
            <a:r>
              <a:rPr lang="en-CA"/>
              <a:t>References</a:t>
            </a:r>
            <a:endParaRPr lang="en-US"/>
          </a:p>
        </p:txBody>
      </p:sp>
      <p:sp>
        <p:nvSpPr>
          <p:cNvPr id="3" name="Content Placeholder 2">
            <a:extLst>
              <a:ext uri="{FF2B5EF4-FFF2-40B4-BE49-F238E27FC236}">
                <a16:creationId xmlns:a16="http://schemas.microsoft.com/office/drawing/2014/main" id="{341AE49C-BFBC-D078-EE81-1A982BA8292B}"/>
              </a:ext>
            </a:extLst>
          </p:cNvPr>
          <p:cNvSpPr>
            <a:spLocks noGrp="1"/>
          </p:cNvSpPr>
          <p:nvPr>
            <p:ph idx="1"/>
          </p:nvPr>
        </p:nvSpPr>
        <p:spPr/>
        <p:txBody>
          <a:bodyPr>
            <a:normAutofit fontScale="62500" lnSpcReduction="20000"/>
          </a:bodyPr>
          <a:lstStyle/>
          <a:p>
            <a:pPr marL="0" indent="0">
              <a:buNone/>
            </a:pPr>
            <a:r>
              <a:rPr lang="en-US"/>
              <a:t>UNDP (United Nations Development </a:t>
            </a:r>
            <a:r>
              <a:rPr lang="en-US" err="1"/>
              <a:t>Programme</a:t>
            </a:r>
            <a:r>
              <a:rPr lang="en-US"/>
              <a:t>). 2020. 2020 Gender Social Norms Index (GSNI): Tackling Social Norms: A game changer for gender inequalities. New York.</a:t>
            </a:r>
          </a:p>
          <a:p>
            <a:pPr marL="0" indent="0">
              <a:buNone/>
            </a:pPr>
            <a:r>
              <a:rPr lang="en-US"/>
              <a:t>Vincent, J.-L., </a:t>
            </a:r>
            <a:r>
              <a:rPr lang="en-US" err="1"/>
              <a:t>Juffermans</a:t>
            </a:r>
            <a:r>
              <a:rPr lang="en-US"/>
              <a:t>, N. P., Burns, K. E. A., Ranieri, V. M., </a:t>
            </a:r>
            <a:r>
              <a:rPr lang="en-US" err="1"/>
              <a:t>Pourzitaki</a:t>
            </a:r>
            <a:r>
              <a:rPr lang="en-US"/>
              <a:t>, C., &amp; </a:t>
            </a:r>
            <a:r>
              <a:rPr lang="en-US" err="1"/>
              <a:t>Rubulotta</a:t>
            </a:r>
            <a:r>
              <a:rPr lang="en-US"/>
              <a:t>, F. (2021). Addressing gender imbalance in intensive care. Critical Care, 25(1), NA. http://dx.doi.org.uml.idm.oclc.org/10.1186/s13054-021-03569-7	</a:t>
            </a:r>
          </a:p>
          <a:p>
            <a:pPr marL="0" indent="0">
              <a:buNone/>
            </a:pPr>
            <a:r>
              <a:rPr lang="en-US"/>
              <a:t>Vouyouka AG, Egorova NN, </a:t>
            </a:r>
            <a:r>
              <a:rPr lang="en-US" err="1"/>
              <a:t>Salloum</a:t>
            </a:r>
            <a:r>
              <a:rPr lang="en-US"/>
              <a:t> A, et al. Lessons learned from the analysis of gender effect on risk factors and procedural outcomes of lower extremity arterial disease. J </a:t>
            </a:r>
            <a:r>
              <a:rPr lang="en-US" err="1"/>
              <a:t>Vasc</a:t>
            </a:r>
            <a:r>
              <a:rPr lang="en-US"/>
              <a:t> Surg. 2010;52(5):1196–1202</a:t>
            </a:r>
          </a:p>
          <a:p>
            <a:pPr marL="0" indent="0">
              <a:buNone/>
            </a:pPr>
            <a:r>
              <a:rPr lang="en-US"/>
              <a:t>Westergaard D, Moseley P, </a:t>
            </a:r>
            <a:r>
              <a:rPr lang="en-US" err="1"/>
              <a:t>Sørup</a:t>
            </a:r>
            <a:r>
              <a:rPr lang="en-US"/>
              <a:t> F, </a:t>
            </a:r>
            <a:r>
              <a:rPr lang="en-US" err="1"/>
              <a:t>Baldi</a:t>
            </a:r>
            <a:r>
              <a:rPr lang="en-US"/>
              <a:t> P, </a:t>
            </a:r>
            <a:r>
              <a:rPr lang="en-US" err="1"/>
              <a:t>Brunak</a:t>
            </a:r>
            <a:r>
              <a:rPr lang="en-US"/>
              <a:t> S. Population-wide analysis of differences in disease progression patterns in men and women. Nat </a:t>
            </a:r>
            <a:r>
              <a:rPr lang="en-US" err="1"/>
              <a:t>Commun</a:t>
            </a:r>
            <a:r>
              <a:rPr lang="en-US"/>
              <a:t>. 2019;10:666</a:t>
            </a:r>
          </a:p>
          <a:p>
            <a:pPr marL="0" indent="0">
              <a:buNone/>
            </a:pPr>
            <a:r>
              <a:rPr lang="en-US"/>
              <a:t>Yu PT, </a:t>
            </a:r>
            <a:r>
              <a:rPr lang="en-US" err="1"/>
              <a:t>Parsa</a:t>
            </a:r>
            <a:r>
              <a:rPr lang="en-US"/>
              <a:t> PV, </a:t>
            </a:r>
            <a:r>
              <a:rPr lang="en-US" err="1"/>
              <a:t>Hassanein</a:t>
            </a:r>
            <a:r>
              <a:rPr lang="en-US"/>
              <a:t> O, et al.. Minorities struggle to advance in academic medicine: a 12-y review of diversity at the highest levels of America’s teaching institutions. J Surg Res 2013;182:212–8.</a:t>
            </a:r>
          </a:p>
          <a:p>
            <a:pPr marL="0" indent="0">
              <a:buNone/>
            </a:pPr>
            <a:r>
              <a:rPr lang="en-US"/>
              <a:t>Zhang, L., </a:t>
            </a:r>
            <a:r>
              <a:rPr lang="en-US" err="1"/>
              <a:t>Losin</a:t>
            </a:r>
            <a:r>
              <a:rPr lang="en-US"/>
              <a:t>, E. A. R., Ashar, Y. K., Koban, L., &amp; Wager, T. D. (2021). Gender biases in estimation of others’ pain. The journal of pain, 22(9), 1048-1059.	</a:t>
            </a:r>
          </a:p>
          <a:p>
            <a:pPr marL="0" indent="0">
              <a:buNone/>
            </a:pPr>
            <a:r>
              <a:rPr lang="en-US" err="1"/>
              <a:t>Zephyrin</a:t>
            </a:r>
            <a:r>
              <a:rPr lang="en-US"/>
              <a:t>, L., </a:t>
            </a:r>
            <a:r>
              <a:rPr lang="en-US" err="1"/>
              <a:t>Suennen</a:t>
            </a:r>
            <a:r>
              <a:rPr lang="en-US"/>
              <a:t>, L., Viswanathan, P., </a:t>
            </a:r>
            <a:r>
              <a:rPr lang="en-US" err="1"/>
              <a:t>Augenstein</a:t>
            </a:r>
            <a:r>
              <a:rPr lang="en-US"/>
              <a:t>, J., &amp; Bachrach, D. (2022). Part 1: A framework for addressing gaps and </a:t>
            </a:r>
            <a:r>
              <a:rPr lang="en-US" err="1"/>
              <a:t>barriers."Gender</a:t>
            </a:r>
            <a:r>
              <a:rPr lang="en-US"/>
              <a:t> bias in health care may be harming women." UWIRE Text, 2Feb. 2016, p. 1. Gale OneFile: Health and Medicine, link.gale.com/apps/doc/A442909125/</a:t>
            </a:r>
            <a:r>
              <a:rPr lang="en-US" err="1"/>
              <a:t>HRCA?u</a:t>
            </a:r>
            <a:r>
              <a:rPr lang="en-US"/>
              <a:t>=</a:t>
            </a:r>
            <a:r>
              <a:rPr lang="en-US" err="1"/>
              <a:t>univmanitoba&amp;sid</a:t>
            </a:r>
            <a:r>
              <a:rPr lang="en-US"/>
              <a:t>=</a:t>
            </a:r>
            <a:r>
              <a:rPr lang="en-US" err="1"/>
              <a:t>bookmark-HRCA&amp;xid</a:t>
            </a:r>
            <a:r>
              <a:rPr lang="en-US"/>
              <a:t>=d6a3d377. Accessed 6 May 2024.</a:t>
            </a:r>
          </a:p>
          <a:p>
            <a:endParaRPr lang="en-US"/>
          </a:p>
          <a:p>
            <a:endParaRPr lang="en-US"/>
          </a:p>
        </p:txBody>
      </p:sp>
    </p:spTree>
    <p:custDataLst>
      <p:tags r:id="rId1"/>
    </p:custDataLst>
    <p:extLst>
      <p:ext uri="{BB962C8B-B14F-4D97-AF65-F5344CB8AC3E}">
        <p14:creationId xmlns:p14="http://schemas.microsoft.com/office/powerpoint/2010/main" val="1638066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9A219-9DC3-1456-C38E-4D67DA4F967F}"/>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is gender bias?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D0636C-1B69-0AC2-FA0D-D09790D3AEB9}"/>
              </a:ext>
            </a:extLst>
          </p:cNvPr>
          <p:cNvSpPr>
            <a:spLocks noGrp="1"/>
          </p:cNvSpPr>
          <p:nvPr>
            <p:ph idx="1"/>
          </p:nvPr>
        </p:nvSpPr>
        <p:spPr>
          <a:xfrm>
            <a:off x="4447308" y="591344"/>
            <a:ext cx="6906491" cy="5585619"/>
          </a:xfrm>
        </p:spPr>
        <p:txBody>
          <a:bodyPr anchor="ctr">
            <a:normAutofit/>
          </a:bodyPr>
          <a:lstStyle/>
          <a:p>
            <a:pPr>
              <a:lnSpc>
                <a:spcPct val="100000"/>
              </a:lnSpc>
            </a:pPr>
            <a:r>
              <a:rPr lang="en-US" b="0" i="0">
                <a:effectLst/>
                <a:highlight>
                  <a:srgbClr val="FFFFFF"/>
                </a:highlight>
                <a:latin typeface="Source Sans Pro" panose="020B0503030403020204" pitchFamily="34" charset="0"/>
              </a:rPr>
              <a:t>In health care, the literature related to gender bias primarily refers to instances in which female patients are assessed, diagnosed, referred, and treated not only differently but at a lower level of quality or to a lesser degree of adherence to established standards of care than men with comparable health problems.</a:t>
            </a:r>
          </a:p>
        </p:txBody>
      </p:sp>
      <p:sp>
        <p:nvSpPr>
          <p:cNvPr id="6" name="TextBox 5">
            <a:extLst>
              <a:ext uri="{FF2B5EF4-FFF2-40B4-BE49-F238E27FC236}">
                <a16:creationId xmlns:a16="http://schemas.microsoft.com/office/drawing/2014/main" id="{53B8659D-01CF-591F-27F6-B8FEFC221864}"/>
              </a:ext>
            </a:extLst>
          </p:cNvPr>
          <p:cNvSpPr txBox="1"/>
          <p:nvPr/>
        </p:nvSpPr>
        <p:spPr>
          <a:xfrm>
            <a:off x="7806447" y="5932449"/>
            <a:ext cx="6096000" cy="369332"/>
          </a:xfrm>
          <a:prstGeom prst="rect">
            <a:avLst/>
          </a:prstGeom>
          <a:noFill/>
        </p:spPr>
        <p:txBody>
          <a:bodyPr wrap="square">
            <a:spAutoFit/>
          </a:bodyPr>
          <a:lstStyle/>
          <a:p>
            <a:r>
              <a:rPr lang="en-US"/>
              <a:t>(UNDP, 2020)</a:t>
            </a:r>
          </a:p>
        </p:txBody>
      </p:sp>
    </p:spTree>
    <p:custDataLst>
      <p:tags r:id="rId1"/>
    </p:custDataLst>
    <p:extLst>
      <p:ext uri="{BB962C8B-B14F-4D97-AF65-F5344CB8AC3E}">
        <p14:creationId xmlns:p14="http://schemas.microsoft.com/office/powerpoint/2010/main" val="3962614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blfoqxp9nyrw6pxjy3k9tdwyq7t5o58m"/>
  <p:tag name="ARTICULATE_PROJECT_OPEN" val="0"/>
  <p:tag name="ARTICULATE_SLIDE_COUNT" val="8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S_UNIQUEID" val="90"/>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73545"/>
      </a:dk2>
      <a:lt2>
        <a:srgbClr val="CEDBE6"/>
      </a:lt2>
      <a:accent1>
        <a:srgbClr val="3494BA"/>
      </a:accent1>
      <a:accent2>
        <a:srgbClr val="58B6C0"/>
      </a:accent2>
      <a:accent3>
        <a:srgbClr val="77BBBB"/>
      </a:accent3>
      <a:accent4>
        <a:srgbClr val="7A8C8E"/>
      </a:accent4>
      <a:accent5>
        <a:srgbClr val="84ACB6"/>
      </a:accent5>
      <a:accent6>
        <a:srgbClr val="2683C6"/>
      </a:accent6>
      <a:hlink>
        <a:srgbClr val="6B9F25"/>
      </a:hlink>
      <a:folHlink>
        <a:srgbClr val="9F671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49.png"/></Relationships>
</file>

<file path=ppt/webextensions/webextension1.xml><?xml version="1.0" encoding="utf-8"?>
<we:webextension xmlns:we="http://schemas.microsoft.com/office/webextensions/webextension/2010/11" id="{DA30E2FA-5F0D-44FF-848F-F52D1145FAFF}">
  <we:reference id="wa104379261" version="4.3.0.0" store="en-US" storeType="OMEX"/>
  <we:alternateReferences>
    <we:reference id="WA104379261" version="4.3.0.0" store="" storeType="OMEX"/>
  </we:alternateReferences>
  <we:properties>
    <we:property name="MENTIMETER_QUESTION_ID_KEY" value="&quot;7ceavuxfrn9j&quot;"/>
    <we:property name="MENTIMETER_PPT_THEME_DISABLED" value="&quot;tru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C5F0A1C0-8137-4539-83B1-352EDDBCAB93}">
  <we:reference id="wa104379261" version="4.3.0.0" store="en-US" storeType="OMEX"/>
  <we:alternateReferences>
    <we:reference id="WA104379261" version="4.3.0.0" store="" storeType="OMEX"/>
  </we:alternateReferences>
  <we:properties>
    <we:property name="MENTIMETER_QUESTION_ID_KEY" value="&quot;7ceavuxfrn9j&quot;"/>
    <we:property name="MENTIMETER_FONT_SIZE_MODIFIER_KEY" value="&quot;1&quot;"/>
    <we:property name="MENTIMETER_PPT_THEME_DISABLED" value="&quot;false&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4</TotalTime>
  <Words>10529</Words>
  <Application>Microsoft Office PowerPoint</Application>
  <PresentationFormat>Widescreen</PresentationFormat>
  <Paragraphs>768</Paragraphs>
  <Slides>87</Slides>
  <Notes>87</Notes>
  <HiddenSlides>1</HiddenSlides>
  <MMClips>1</MMClips>
  <ScaleCrop>false</ScaleCrop>
  <HeadingPairs>
    <vt:vector size="6" baseType="variant">
      <vt:variant>
        <vt:lpstr>Fonts Used</vt:lpstr>
      </vt:variant>
      <vt:variant>
        <vt:i4>35</vt:i4>
      </vt:variant>
      <vt:variant>
        <vt:lpstr>Theme</vt:lpstr>
      </vt:variant>
      <vt:variant>
        <vt:i4>2</vt:i4>
      </vt:variant>
      <vt:variant>
        <vt:lpstr>Slide Titles</vt:lpstr>
      </vt:variant>
      <vt:variant>
        <vt:i4>87</vt:i4>
      </vt:variant>
    </vt:vector>
  </HeadingPairs>
  <TitlesOfParts>
    <vt:vector size="124" baseType="lpstr">
      <vt:lpstr>Meiryo</vt:lpstr>
      <vt:lpstr>-apple-system</vt:lpstr>
      <vt:lpstr>Aptos</vt:lpstr>
      <vt:lpstr>Aptos Display</vt:lpstr>
      <vt:lpstr>Arial</vt:lpstr>
      <vt:lpstr>Berlingske Serif Text</vt:lpstr>
      <vt:lpstr>Calibri</vt:lpstr>
      <vt:lpstr>Calibri Light</vt:lpstr>
      <vt:lpstr>chivoregular</vt:lpstr>
      <vt:lpstr>FFTisaWeb</vt:lpstr>
      <vt:lpstr>Fira Sans</vt:lpstr>
      <vt:lpstr>georgia</vt:lpstr>
      <vt:lpstr>Gibson Light</vt:lpstr>
      <vt:lpstr>GillSansNova-Bold</vt:lpstr>
      <vt:lpstr>GillSansNova-Book</vt:lpstr>
      <vt:lpstr>GillSansNova-BookItalic</vt:lpstr>
      <vt:lpstr>Helvetica LT Std Cond</vt:lpstr>
      <vt:lpstr>IBM Plex Sans</vt:lpstr>
      <vt:lpstr>JETGH T+ Stone Print</vt:lpstr>
      <vt:lpstr>Minion Pro</vt:lpstr>
      <vt:lpstr>MTSY</vt:lpstr>
      <vt:lpstr>nyt-franklin</vt:lpstr>
      <vt:lpstr>nyt-imperial</vt:lpstr>
      <vt:lpstr>Open Sans</vt:lpstr>
      <vt:lpstr>Proxima Nova</vt:lpstr>
      <vt:lpstr>Proxima Nova A Thin</vt:lpstr>
      <vt:lpstr>Proxima Nova Light</vt:lpstr>
      <vt:lpstr>ProximaNova</vt:lpstr>
      <vt:lpstr>Roboto</vt:lpstr>
      <vt:lpstr>Source Sans Pro</vt:lpstr>
      <vt:lpstr>SourceSansPro-Regular</vt:lpstr>
      <vt:lpstr>STIXGeneral-Regular</vt:lpstr>
      <vt:lpstr>Suisse Int'l Regular</vt:lpstr>
      <vt:lpstr>Times New Roman</vt:lpstr>
      <vt:lpstr>Wingdings</vt:lpstr>
      <vt:lpstr>Office Theme</vt:lpstr>
      <vt:lpstr>Metropolitan</vt:lpstr>
      <vt:lpstr>Gender Bias in Health</vt:lpstr>
      <vt:lpstr>Land acknowledgement</vt:lpstr>
      <vt:lpstr>PowerPoint Presentation</vt:lpstr>
      <vt:lpstr>Objectives</vt:lpstr>
      <vt:lpstr>Overview</vt:lpstr>
      <vt:lpstr>What do you think?</vt:lpstr>
      <vt:lpstr>Two aspects of Gender Bias in Medicine</vt:lpstr>
      <vt:lpstr>Gender bias defined</vt:lpstr>
      <vt:lpstr>What is gender bias?</vt:lpstr>
      <vt:lpstr>“I was told I knew too much, that I was working too hard, that I was stressed out, that I was anxious,” said Ilene Ruhoy, a 53-year-old neurologist from Seattle, who had head pain and pounding in her ears.  Despite having a medical degree, Ruhoy said she struggled to get doctors to order a brain scan. By the time she got it in 2015, a tennis ball-sized tumor was pushing her brain to one side. She needed surgery, but first, she rushed home, hugged her 11-year-old daughter and wrote her a letter to tell her goodbye” </vt:lpstr>
      <vt:lpstr>Discussion</vt:lpstr>
      <vt:lpstr>Implicit bias</vt:lpstr>
      <vt:lpstr>Types of Implicit bias </vt:lpstr>
      <vt:lpstr>Implicit bias happens in health care</vt:lpstr>
      <vt:lpstr>Bias Compounded by ‘Intersectionality’</vt:lpstr>
      <vt:lpstr>Intersectionality </vt:lpstr>
      <vt:lpstr>Before we discuss gender!</vt:lpstr>
      <vt:lpstr>Care domains related to …</vt:lpstr>
      <vt:lpstr>Gender Bias: Impact on Patient Care</vt:lpstr>
      <vt:lpstr>Gender bias in direct care</vt:lpstr>
      <vt:lpstr>Bias can be seen in:</vt:lpstr>
      <vt:lpstr>Dis-Belief in Symptoms</vt:lpstr>
      <vt:lpstr>Pain:  “Brave Men” vs “Emotional Women” </vt:lpstr>
      <vt:lpstr>Bias in Charting</vt:lpstr>
      <vt:lpstr>Bias in charting…..</vt:lpstr>
      <vt:lpstr>Bias in charting</vt:lpstr>
      <vt:lpstr>What do you think are the implications of the differences in charting?</vt:lpstr>
      <vt:lpstr>Inadequate Management (selected examples)</vt:lpstr>
      <vt:lpstr>Delayed and Mis-Diagnosis</vt:lpstr>
      <vt:lpstr>This is despite concerted efforts to improve guidelines….</vt:lpstr>
      <vt:lpstr>PowerPoint Presentation</vt:lpstr>
      <vt:lpstr>Discussion:</vt:lpstr>
      <vt:lpstr>Case Discussion</vt:lpstr>
      <vt:lpstr>What do you might be going on? </vt:lpstr>
      <vt:lpstr>Case Discussion</vt:lpstr>
      <vt:lpstr>Why was this missed?  Case example PAD</vt:lpstr>
      <vt:lpstr>Key clinical and health system variables: PAD</vt:lpstr>
      <vt:lpstr>What can we do?</vt:lpstr>
      <vt:lpstr>Knowledge mediated bias</vt:lpstr>
      <vt:lpstr>Women’s Health in UGME – so far</vt:lpstr>
      <vt:lpstr>Gaps in training</vt:lpstr>
      <vt:lpstr>Undersupply of women’s health specialists </vt:lpstr>
      <vt:lpstr>Undersupply in ….</vt:lpstr>
      <vt:lpstr>Gaps in Medical Research</vt:lpstr>
      <vt:lpstr>PowerPoint Presentation</vt:lpstr>
      <vt:lpstr>Gaps in Medical Research</vt:lpstr>
      <vt:lpstr>Gaps in Medical Research</vt:lpstr>
      <vt:lpstr>Discussion: Gender Bias in Research</vt:lpstr>
      <vt:lpstr>Politicization of Women’s Health</vt:lpstr>
      <vt:lpstr>Gender bias in Academic Medicine</vt:lpstr>
      <vt:lpstr>Reviewing the Demographics</vt:lpstr>
      <vt:lpstr>Lack of Women in Leadership</vt:lpstr>
      <vt:lpstr>Have you ever noticed the portraits of past leaders on the walls?</vt:lpstr>
      <vt:lpstr>Have you ever noticed the portraits of past leaders on the walls?</vt:lpstr>
      <vt:lpstr>Pay In-Equity</vt:lpstr>
      <vt:lpstr>PowerPoint Presentation</vt:lpstr>
      <vt:lpstr>OMA - Pay – controlling for variables</vt:lpstr>
      <vt:lpstr>Locally – IM Pay in-equity</vt:lpstr>
      <vt:lpstr>Career ‘Options’</vt:lpstr>
      <vt:lpstr>Medical School Faculty Applications</vt:lpstr>
      <vt:lpstr>Implicit bias</vt:lpstr>
      <vt:lpstr>Implicit bias: Affects on Men and Women</vt:lpstr>
      <vt:lpstr>PowerPoint Presentation</vt:lpstr>
      <vt:lpstr>Match into R1 Entry programs: Canada</vt:lpstr>
      <vt:lpstr>R1 Match – Surgical specialities</vt:lpstr>
      <vt:lpstr>Canada: Proportion of practicing surgeons</vt:lpstr>
      <vt:lpstr>So…..</vt:lpstr>
      <vt:lpstr>Factors perceived to have contributed to gender gap</vt:lpstr>
      <vt:lpstr>Factors perceived to have contributed to gender gap</vt:lpstr>
      <vt:lpstr>Factors perceived to have contributed to gender gap</vt:lpstr>
      <vt:lpstr>The Fallacy of Meritocracy</vt:lpstr>
      <vt:lpstr>Biased indicators of excellence</vt:lpstr>
      <vt:lpstr>Workplace bullying, harassment, and discrimination</vt:lpstr>
      <vt:lpstr>PowerPoint Presentation</vt:lpstr>
      <vt:lpstr>PowerPoint Presentation</vt:lpstr>
      <vt:lpstr>Case Discussion</vt:lpstr>
      <vt:lpstr>Discussion </vt:lpstr>
      <vt:lpstr>Gender based Role Misidentification:</vt:lpstr>
      <vt:lpstr>Awareness is the first step</vt:lpstr>
      <vt:lpstr>How big of a problem?</vt:lpstr>
      <vt:lpstr>What questions do you still have?</vt:lpstr>
      <vt:lpstr>Equity Matters!</vt:lpstr>
      <vt:lpstr>Thank You</vt:lpstr>
      <vt:lpstr>References</vt:lpstr>
      <vt:lpstr>References</vt:lpstr>
      <vt:lpstr>References</vt:lpstr>
      <vt:lpstr>References</vt:lpstr>
    </vt:vector>
  </TitlesOfParts>
  <Company>University of Manitoba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Bias in Medicine</dc:title>
  <dc:creator>Joanne Hamilton</dc:creator>
  <cp:lastModifiedBy>Kathleen Legris</cp:lastModifiedBy>
  <cp:revision>2</cp:revision>
  <cp:lastPrinted>2024-05-17T14:41:54Z</cp:lastPrinted>
  <dcterms:created xsi:type="dcterms:W3CDTF">2024-05-01T19:15:33Z</dcterms:created>
  <dcterms:modified xsi:type="dcterms:W3CDTF">2025-12-18T01:26:42Z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1B002464-EE4A-49D3-AD58-3D1A84BB83F9</vt:lpwstr>
  </property>
  <property fmtid="{D5CDD505-2E9C-101B-9397-08002B2CF9AE}" pid="3" name="ArticulatePath">
    <vt:lpwstr>gender_bias_in_medicine</vt:lpwstr>
  </property>
</Properties>
</file>