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2.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 id="2147483690" r:id="rId3"/>
    <p:sldMasterId id="2147483702" r:id="rId4"/>
  </p:sldMasterIdLst>
  <p:notesMasterIdLst>
    <p:notesMasterId r:id="rId50"/>
  </p:notesMasterIdLst>
  <p:handoutMasterIdLst>
    <p:handoutMasterId r:id="rId51"/>
  </p:handoutMasterIdLst>
  <p:sldIdLst>
    <p:sldId id="256" r:id="rId5"/>
    <p:sldId id="960" r:id="rId6"/>
    <p:sldId id="335" r:id="rId7"/>
    <p:sldId id="257" r:id="rId8"/>
    <p:sldId id="279" r:id="rId9"/>
    <p:sldId id="286" r:id="rId10"/>
    <p:sldId id="260" r:id="rId11"/>
    <p:sldId id="261" r:id="rId12"/>
    <p:sldId id="263" r:id="rId13"/>
    <p:sldId id="287" r:id="rId14"/>
    <p:sldId id="305" r:id="rId15"/>
    <p:sldId id="306" r:id="rId16"/>
    <p:sldId id="307" r:id="rId17"/>
    <p:sldId id="308" r:id="rId18"/>
    <p:sldId id="326" r:id="rId19"/>
    <p:sldId id="276" r:id="rId20"/>
    <p:sldId id="970" r:id="rId21"/>
    <p:sldId id="265" r:id="rId22"/>
    <p:sldId id="331" r:id="rId23"/>
    <p:sldId id="299" r:id="rId24"/>
    <p:sldId id="289" r:id="rId25"/>
    <p:sldId id="300" r:id="rId26"/>
    <p:sldId id="327" r:id="rId27"/>
    <p:sldId id="961" r:id="rId28"/>
    <p:sldId id="328" r:id="rId29"/>
    <p:sldId id="313" r:id="rId30"/>
    <p:sldId id="321" r:id="rId31"/>
    <p:sldId id="962" r:id="rId32"/>
    <p:sldId id="971" r:id="rId33"/>
    <p:sldId id="963" r:id="rId34"/>
    <p:sldId id="302" r:id="rId35"/>
    <p:sldId id="319" r:id="rId36"/>
    <p:sldId id="320" r:id="rId37"/>
    <p:sldId id="324" r:id="rId38"/>
    <p:sldId id="967" r:id="rId39"/>
    <p:sldId id="968" r:id="rId40"/>
    <p:sldId id="303" r:id="rId41"/>
    <p:sldId id="322" r:id="rId42"/>
    <p:sldId id="323" r:id="rId43"/>
    <p:sldId id="966" r:id="rId44"/>
    <p:sldId id="965" r:id="rId45"/>
    <p:sldId id="329" r:id="rId46"/>
    <p:sldId id="282" r:id="rId47"/>
    <p:sldId id="325" r:id="rId48"/>
    <p:sldId id="273"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hamilton" initials="jh" lastIdx="1" clrIdx="0">
    <p:extLst>
      <p:ext uri="{19B8F6BF-5375-455C-9EA6-DF929625EA0E}">
        <p15:presenceInfo xmlns:p15="http://schemas.microsoft.com/office/powerpoint/2012/main" userId="1fc06dce28c9cfd4" providerId="Windows Live"/>
      </p:ext>
    </p:extLst>
  </p:cmAuthor>
  <p:cmAuthor id="2" name="Teresa Cavett" initials="TC" lastIdx="3" clrIdx="1">
    <p:extLst>
      <p:ext uri="{19B8F6BF-5375-455C-9EA6-DF929625EA0E}">
        <p15:presenceInfo xmlns:p15="http://schemas.microsoft.com/office/powerpoint/2012/main" userId="ae352534f15bc3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49A16-2094-40D4-985D-3CD7FCAC93A6}" v="2" dt="2025-05-16T15:20:55.714"/>
    <p1510:client id="{D03C88CA-5C18-4F0C-AF91-577FDBA54872}" v="2547" dt="2025-05-15T23:58:09.706"/>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06" autoAdjust="0"/>
  </p:normalViewPr>
  <p:slideViewPr>
    <p:cSldViewPr snapToGrid="0">
      <p:cViewPr varScale="1">
        <p:scale>
          <a:sx n="68" d="100"/>
          <a:sy n="68" d="100"/>
        </p:scale>
        <p:origin x="21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08T15:43:56.420" idx="2">
    <p:pos x="10" y="10"/>
    <p:text>I made this a section header slide and the next one a subsection title slide with the yellow lightbulb to match the flow.</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2-08T15:44:42.943" idx="3">
    <p:pos x="10" y="10"/>
    <p:text>There were two sets of parentheses; I combined into one; please edit if incorrect.</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97295-630F-4784-AA15-9E83F100E2E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5780050-4E15-4241-8F60-493595268B71}">
      <dgm:prSet/>
      <dgm:spPr/>
      <dgm:t>
        <a:bodyPr/>
        <a:lstStyle/>
        <a:p>
          <a:r>
            <a:rPr lang="en-CA" b="1" dirty="0"/>
            <a:t>Semantic qualifiers:</a:t>
          </a:r>
          <a:endParaRPr lang="en-US" dirty="0"/>
        </a:p>
      </dgm:t>
    </dgm:pt>
    <dgm:pt modelId="{40FE75A8-0F35-48C2-932B-EB828EF6F604}" type="parTrans" cxnId="{19063F22-D344-4DE8-899E-86CE78FF51DC}">
      <dgm:prSet/>
      <dgm:spPr/>
      <dgm:t>
        <a:bodyPr/>
        <a:lstStyle/>
        <a:p>
          <a:endParaRPr lang="en-US"/>
        </a:p>
      </dgm:t>
    </dgm:pt>
    <dgm:pt modelId="{B1535AAF-352F-48E6-A622-2DC18997DF1D}" type="sibTrans" cxnId="{19063F22-D344-4DE8-899E-86CE78FF51DC}">
      <dgm:prSet/>
      <dgm:spPr/>
      <dgm:t>
        <a:bodyPr/>
        <a:lstStyle/>
        <a:p>
          <a:endParaRPr lang="en-US"/>
        </a:p>
      </dgm:t>
    </dgm:pt>
    <dgm:pt modelId="{634B91CA-6018-4480-88C9-D7178CF3B421}">
      <dgm:prSet/>
      <dgm:spPr/>
      <dgm:t>
        <a:bodyPr/>
        <a:lstStyle/>
        <a:p>
          <a:pPr marL="228600" lvl="1" indent="0" defTabSz="1022350">
            <a:lnSpc>
              <a:spcPct val="90000"/>
            </a:lnSpc>
            <a:spcBef>
              <a:spcPct val="0"/>
            </a:spcBef>
            <a:spcAft>
              <a:spcPct val="20000"/>
            </a:spcAft>
          </a:pPr>
          <a:r>
            <a:rPr lang="en-CA"/>
            <a:t>adjectives or adverbs that represent the clinical findings</a:t>
          </a:r>
          <a:endParaRPr lang="en-US"/>
        </a:p>
      </dgm:t>
    </dgm:pt>
    <dgm:pt modelId="{83BB8F62-4625-4B8A-8A21-7EFFCA990397}" type="parTrans" cxnId="{AB51CDD8-AA1C-4A6E-A3D8-0D50B270BB4E}">
      <dgm:prSet/>
      <dgm:spPr/>
      <dgm:t>
        <a:bodyPr/>
        <a:lstStyle/>
        <a:p>
          <a:endParaRPr lang="en-US"/>
        </a:p>
      </dgm:t>
    </dgm:pt>
    <dgm:pt modelId="{B29E4FF5-4A76-431B-8F6E-8C4C8686ECBB}" type="sibTrans" cxnId="{AB51CDD8-AA1C-4A6E-A3D8-0D50B270BB4E}">
      <dgm:prSet/>
      <dgm:spPr/>
      <dgm:t>
        <a:bodyPr/>
        <a:lstStyle/>
        <a:p>
          <a:endParaRPr lang="en-US"/>
        </a:p>
      </dgm:t>
    </dgm:pt>
    <dgm:pt modelId="{E3B5C630-6053-4450-A808-6A4E0CA3C557}">
      <dgm:prSet/>
      <dgm:spPr/>
      <dgm:t>
        <a:bodyPr/>
        <a:lstStyle/>
        <a:p>
          <a:pPr marL="228600" lvl="1" indent="0" defTabSz="1022350">
            <a:lnSpc>
              <a:spcPct val="90000"/>
            </a:lnSpc>
            <a:spcBef>
              <a:spcPct val="0"/>
            </a:spcBef>
            <a:spcAft>
              <a:spcPct val="20000"/>
            </a:spcAft>
          </a:pPr>
          <a:r>
            <a:rPr lang="en-CA" dirty="0"/>
            <a:t>Describe onset, site, course, severity, context, patient characteristics</a:t>
          </a:r>
          <a:endParaRPr lang="en-US" dirty="0"/>
        </a:p>
      </dgm:t>
    </dgm:pt>
    <dgm:pt modelId="{C912F99D-CCF2-47AC-9138-AB8717540DA5}" type="parTrans" cxnId="{107D54DF-61CA-4609-805C-22E8E46D7C97}">
      <dgm:prSet/>
      <dgm:spPr/>
      <dgm:t>
        <a:bodyPr/>
        <a:lstStyle/>
        <a:p>
          <a:endParaRPr lang="en-US"/>
        </a:p>
      </dgm:t>
    </dgm:pt>
    <dgm:pt modelId="{F355B521-AF56-4E47-8B3C-C534143F9BA4}" type="sibTrans" cxnId="{107D54DF-61CA-4609-805C-22E8E46D7C97}">
      <dgm:prSet/>
      <dgm:spPr/>
      <dgm:t>
        <a:bodyPr/>
        <a:lstStyle/>
        <a:p>
          <a:endParaRPr lang="en-US"/>
        </a:p>
      </dgm:t>
    </dgm:pt>
    <dgm:pt modelId="{D028C647-AB20-44A6-A21C-77E5CB7A6F57}">
      <dgm:prSet/>
      <dgm:spPr/>
      <dgm:t>
        <a:bodyPr/>
        <a:lstStyle/>
        <a:p>
          <a:r>
            <a:rPr lang="en-CA" b="1" i="1"/>
            <a:t>Elicit by asking: “what are the features that describe</a:t>
          </a:r>
          <a:r>
            <a:rPr lang="is-IS" b="1" i="1"/>
            <a:t>…</a:t>
          </a:r>
          <a:r>
            <a:rPr lang="en-CA" b="1" i="1"/>
            <a:t>”</a:t>
          </a:r>
          <a:endParaRPr lang="en-US"/>
        </a:p>
      </dgm:t>
    </dgm:pt>
    <dgm:pt modelId="{D8955E94-01E5-483F-B3F4-9495F51F5EB0}" type="parTrans" cxnId="{B742FBD4-D9E7-43D1-B7B1-78290AE0FF11}">
      <dgm:prSet/>
      <dgm:spPr/>
      <dgm:t>
        <a:bodyPr/>
        <a:lstStyle/>
        <a:p>
          <a:endParaRPr lang="en-US"/>
        </a:p>
      </dgm:t>
    </dgm:pt>
    <dgm:pt modelId="{B360BC1C-56DD-4C80-AB30-C0FB74E4D4F8}" type="sibTrans" cxnId="{B742FBD4-D9E7-43D1-B7B1-78290AE0FF11}">
      <dgm:prSet/>
      <dgm:spPr/>
      <dgm:t>
        <a:bodyPr/>
        <a:lstStyle/>
        <a:p>
          <a:endParaRPr lang="en-US"/>
        </a:p>
      </dgm:t>
    </dgm:pt>
    <dgm:pt modelId="{A06CE1BC-215C-4BF7-B7C9-902EE0FD2E72}">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CA" b="1"/>
            <a:t>Demonstrate a rich understanding of the disease/condition state and patients’ experiences:</a:t>
          </a:r>
          <a:endParaRPr lang="en-US"/>
        </a:p>
      </dgm:t>
    </dgm:pt>
    <dgm:pt modelId="{5B327F62-430A-4978-A5B7-8A8EC9F921C3}" type="parTrans" cxnId="{B70CC33B-4D92-44AB-B924-DCB9602D7239}">
      <dgm:prSet/>
      <dgm:spPr/>
      <dgm:t>
        <a:bodyPr/>
        <a:lstStyle/>
        <a:p>
          <a:endParaRPr lang="en-US"/>
        </a:p>
      </dgm:t>
    </dgm:pt>
    <dgm:pt modelId="{2F883A46-E1AE-466B-A87D-82B61C1479A5}" type="sibTrans" cxnId="{B70CC33B-4D92-44AB-B924-DCB9602D7239}">
      <dgm:prSet/>
      <dgm:spPr/>
      <dgm:t>
        <a:bodyPr/>
        <a:lstStyle/>
        <a:p>
          <a:endParaRPr lang="en-US"/>
        </a:p>
      </dgm:t>
    </dgm:pt>
    <dgm:pt modelId="{331B2C89-3BCE-4518-961A-D24687FC31DC}">
      <dgm:prSet/>
      <dgm:spPr/>
      <dgm:t>
        <a:bodyPr/>
        <a:lstStyle/>
        <a:p>
          <a:pPr marL="228600" lvl="1" indent="0" defTabSz="1022350">
            <a:lnSpc>
              <a:spcPct val="90000"/>
            </a:lnSpc>
            <a:spcBef>
              <a:spcPct val="0"/>
            </a:spcBef>
            <a:spcAft>
              <a:spcPct val="20000"/>
            </a:spcAft>
          </a:pPr>
          <a:r>
            <a:rPr lang="en-CA"/>
            <a:t>paired descriptors such as acute/chronic, severe/mild etc.</a:t>
          </a:r>
          <a:endParaRPr lang="en-US"/>
        </a:p>
      </dgm:t>
    </dgm:pt>
    <dgm:pt modelId="{3793429B-46D9-42AE-8F7D-F9777C705C6E}" type="parTrans" cxnId="{A6394B38-80C9-4D72-97B2-ED54A4064B03}">
      <dgm:prSet/>
      <dgm:spPr/>
      <dgm:t>
        <a:bodyPr/>
        <a:lstStyle/>
        <a:p>
          <a:endParaRPr lang="en-US"/>
        </a:p>
      </dgm:t>
    </dgm:pt>
    <dgm:pt modelId="{77BF42E6-F395-43ED-9BC7-4921CC775878}" type="sibTrans" cxnId="{A6394B38-80C9-4D72-97B2-ED54A4064B03}">
      <dgm:prSet/>
      <dgm:spPr/>
      <dgm:t>
        <a:bodyPr/>
        <a:lstStyle/>
        <a:p>
          <a:endParaRPr lang="en-US"/>
        </a:p>
      </dgm:t>
    </dgm:pt>
    <dgm:pt modelId="{AE2AC4F0-0ACB-4868-A810-49FF9E55DD1B}" type="pres">
      <dgm:prSet presAssocID="{AD597295-630F-4784-AA15-9E83F100E2E0}" presName="linear" presStyleCnt="0">
        <dgm:presLayoutVars>
          <dgm:animLvl val="lvl"/>
          <dgm:resizeHandles val="exact"/>
        </dgm:presLayoutVars>
      </dgm:prSet>
      <dgm:spPr/>
    </dgm:pt>
    <dgm:pt modelId="{29DD97EA-A0D2-4F9C-AF28-49466B0353D0}" type="pres">
      <dgm:prSet presAssocID="{65780050-4E15-4241-8F60-493595268B71}" presName="parentText" presStyleLbl="node1" presStyleIdx="0" presStyleCnt="2">
        <dgm:presLayoutVars>
          <dgm:chMax val="0"/>
          <dgm:bulletEnabled val="1"/>
        </dgm:presLayoutVars>
      </dgm:prSet>
      <dgm:spPr/>
    </dgm:pt>
    <dgm:pt modelId="{74070E54-A90F-4400-BE13-CB7D187F0791}" type="pres">
      <dgm:prSet presAssocID="{65780050-4E15-4241-8F60-493595268B71}" presName="childText" presStyleLbl="revTx" presStyleIdx="0" presStyleCnt="1">
        <dgm:presLayoutVars>
          <dgm:bulletEnabled val="1"/>
        </dgm:presLayoutVars>
      </dgm:prSet>
      <dgm:spPr/>
    </dgm:pt>
    <dgm:pt modelId="{9CA5AA6A-C057-4F72-BDAC-CC679736A197}" type="pres">
      <dgm:prSet presAssocID="{D028C647-AB20-44A6-A21C-77E5CB7A6F57}" presName="parentText" presStyleLbl="node1" presStyleIdx="1" presStyleCnt="2">
        <dgm:presLayoutVars>
          <dgm:chMax val="0"/>
          <dgm:bulletEnabled val="1"/>
        </dgm:presLayoutVars>
      </dgm:prSet>
      <dgm:spPr/>
    </dgm:pt>
  </dgm:ptLst>
  <dgm:cxnLst>
    <dgm:cxn modelId="{BB553A15-3F10-4EE7-9A6E-6CD8C6647A6B}" type="presOf" srcId="{A06CE1BC-215C-4BF7-B7C9-902EE0FD2E72}" destId="{74070E54-A90F-4400-BE13-CB7D187F0791}" srcOrd="0" destOrd="0" presId="urn:microsoft.com/office/officeart/2005/8/layout/vList2"/>
    <dgm:cxn modelId="{19063F22-D344-4DE8-899E-86CE78FF51DC}" srcId="{AD597295-630F-4784-AA15-9E83F100E2E0}" destId="{65780050-4E15-4241-8F60-493595268B71}" srcOrd="0" destOrd="0" parTransId="{40FE75A8-0F35-48C2-932B-EB828EF6F604}" sibTransId="{B1535AAF-352F-48E6-A622-2DC18997DF1D}"/>
    <dgm:cxn modelId="{AD3E9924-E8D5-48F6-A1FF-D18FCE354801}" type="presOf" srcId="{331B2C89-3BCE-4518-961A-D24687FC31DC}" destId="{74070E54-A90F-4400-BE13-CB7D187F0791}" srcOrd="0" destOrd="2" presId="urn:microsoft.com/office/officeart/2005/8/layout/vList2"/>
    <dgm:cxn modelId="{A6394B38-80C9-4D72-97B2-ED54A4064B03}" srcId="{65780050-4E15-4241-8F60-493595268B71}" destId="{331B2C89-3BCE-4518-961A-D24687FC31DC}" srcOrd="2" destOrd="0" parTransId="{3793429B-46D9-42AE-8F7D-F9777C705C6E}" sibTransId="{77BF42E6-F395-43ED-9BC7-4921CC775878}"/>
    <dgm:cxn modelId="{B70CC33B-4D92-44AB-B924-DCB9602D7239}" srcId="{65780050-4E15-4241-8F60-493595268B71}" destId="{A06CE1BC-215C-4BF7-B7C9-902EE0FD2E72}" srcOrd="0" destOrd="0" parTransId="{5B327F62-430A-4978-A5B7-8A8EC9F921C3}" sibTransId="{2F883A46-E1AE-466B-A87D-82B61C1479A5}"/>
    <dgm:cxn modelId="{A9DB5F4E-B618-4369-B01B-F6ED3551E59E}" type="presOf" srcId="{634B91CA-6018-4480-88C9-D7178CF3B421}" destId="{74070E54-A90F-4400-BE13-CB7D187F0791}" srcOrd="0" destOrd="1" presId="urn:microsoft.com/office/officeart/2005/8/layout/vList2"/>
    <dgm:cxn modelId="{355EBD59-7A9D-4F87-9799-CCAF123D0B11}" type="presOf" srcId="{65780050-4E15-4241-8F60-493595268B71}" destId="{29DD97EA-A0D2-4F9C-AF28-49466B0353D0}" srcOrd="0" destOrd="0" presId="urn:microsoft.com/office/officeart/2005/8/layout/vList2"/>
    <dgm:cxn modelId="{D933D8A8-CA45-46FA-9EE8-CCD25C2A377D}" type="presOf" srcId="{E3B5C630-6053-4450-A808-6A4E0CA3C557}" destId="{74070E54-A90F-4400-BE13-CB7D187F0791}" srcOrd="0" destOrd="3" presId="urn:microsoft.com/office/officeart/2005/8/layout/vList2"/>
    <dgm:cxn modelId="{ECF03FB5-4AA1-45F4-8655-494B926F5DA1}" type="presOf" srcId="{D028C647-AB20-44A6-A21C-77E5CB7A6F57}" destId="{9CA5AA6A-C057-4F72-BDAC-CC679736A197}" srcOrd="0" destOrd="0" presId="urn:microsoft.com/office/officeart/2005/8/layout/vList2"/>
    <dgm:cxn modelId="{B742FBD4-D9E7-43D1-B7B1-78290AE0FF11}" srcId="{AD597295-630F-4784-AA15-9E83F100E2E0}" destId="{D028C647-AB20-44A6-A21C-77E5CB7A6F57}" srcOrd="1" destOrd="0" parTransId="{D8955E94-01E5-483F-B3F4-9495F51F5EB0}" sibTransId="{B360BC1C-56DD-4C80-AB30-C0FB74E4D4F8}"/>
    <dgm:cxn modelId="{AB51CDD8-AA1C-4A6E-A3D8-0D50B270BB4E}" srcId="{65780050-4E15-4241-8F60-493595268B71}" destId="{634B91CA-6018-4480-88C9-D7178CF3B421}" srcOrd="1" destOrd="0" parTransId="{83BB8F62-4625-4B8A-8A21-7EFFCA990397}" sibTransId="{B29E4FF5-4A76-431B-8F6E-8C4C8686ECBB}"/>
    <dgm:cxn modelId="{107D54DF-61CA-4609-805C-22E8E46D7C97}" srcId="{65780050-4E15-4241-8F60-493595268B71}" destId="{E3B5C630-6053-4450-A808-6A4E0CA3C557}" srcOrd="3" destOrd="0" parTransId="{C912F99D-CCF2-47AC-9138-AB8717540DA5}" sibTransId="{F355B521-AF56-4E47-8B3C-C534143F9BA4}"/>
    <dgm:cxn modelId="{1E18A3F4-552F-4E17-9195-1B5948E4A363}" type="presOf" srcId="{AD597295-630F-4784-AA15-9E83F100E2E0}" destId="{AE2AC4F0-0ACB-4868-A810-49FF9E55DD1B}" srcOrd="0" destOrd="0" presId="urn:microsoft.com/office/officeart/2005/8/layout/vList2"/>
    <dgm:cxn modelId="{A9266368-D3DB-4260-9B58-B59D2167F8D3}" type="presParOf" srcId="{AE2AC4F0-0ACB-4868-A810-49FF9E55DD1B}" destId="{29DD97EA-A0D2-4F9C-AF28-49466B0353D0}" srcOrd="0" destOrd="0" presId="urn:microsoft.com/office/officeart/2005/8/layout/vList2"/>
    <dgm:cxn modelId="{E5221B9F-3693-422E-A894-9C277C456DC3}" type="presParOf" srcId="{AE2AC4F0-0ACB-4868-A810-49FF9E55DD1B}" destId="{74070E54-A90F-4400-BE13-CB7D187F0791}" srcOrd="1" destOrd="0" presId="urn:microsoft.com/office/officeart/2005/8/layout/vList2"/>
    <dgm:cxn modelId="{6F98A469-0B66-4551-8D4A-A07227C98419}" type="presParOf" srcId="{AE2AC4F0-0ACB-4868-A810-49FF9E55DD1B}" destId="{9CA5AA6A-C057-4F72-BDAC-CC679736A19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D2DAD-A2A2-4967-A6F0-9725F830E726}"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ED19AE65-03A7-45A1-BD29-DA59AE4E7D64}">
      <dgm:prSet/>
      <dgm:spPr/>
      <dgm:t>
        <a:bodyPr/>
        <a:lstStyle/>
        <a:p>
          <a:r>
            <a:rPr lang="en-CA" b="1"/>
            <a:t>Reduced</a:t>
          </a:r>
          <a:endParaRPr lang="en-US"/>
        </a:p>
      </dgm:t>
    </dgm:pt>
    <dgm:pt modelId="{C230E28E-0F9D-4DFE-9839-8CE5B525C64E}" type="parTrans" cxnId="{AE6CA3F6-1301-4925-93DD-44376C468AA9}">
      <dgm:prSet/>
      <dgm:spPr/>
      <dgm:t>
        <a:bodyPr/>
        <a:lstStyle/>
        <a:p>
          <a:endParaRPr lang="en-US"/>
        </a:p>
      </dgm:t>
    </dgm:pt>
    <dgm:pt modelId="{99BEA26B-7A32-4830-A26A-6077CC953DAE}" type="sibTrans" cxnId="{AE6CA3F6-1301-4925-93DD-44376C468AA9}">
      <dgm:prSet/>
      <dgm:spPr/>
      <dgm:t>
        <a:bodyPr/>
        <a:lstStyle/>
        <a:p>
          <a:endParaRPr lang="en-US"/>
        </a:p>
      </dgm:t>
    </dgm:pt>
    <dgm:pt modelId="{5E32042E-828D-427F-BCEB-543C9B40E35A}">
      <dgm:prSet custT="1"/>
      <dgm:spPr/>
      <dgm:t>
        <a:bodyPr/>
        <a:lstStyle/>
        <a:p>
          <a:r>
            <a:rPr lang="en-CA" sz="2000" dirty="0"/>
            <a:t>Uncertain knowledge base, unable to connect patient info to generation of differential diagnoses </a:t>
          </a:r>
          <a:r>
            <a:rPr lang="en-CA" sz="2000" b="1" dirty="0"/>
            <a:t>(Quiet) </a:t>
          </a:r>
          <a:endParaRPr lang="en-US" sz="2000" b="1" dirty="0"/>
        </a:p>
      </dgm:t>
    </dgm:pt>
    <dgm:pt modelId="{D2417EC0-2B14-4DF1-AFCA-479AEDB832DC}" type="parTrans" cxnId="{D2466BD0-C4DE-484D-951D-436D7B3E12B1}">
      <dgm:prSet/>
      <dgm:spPr/>
      <dgm:t>
        <a:bodyPr/>
        <a:lstStyle/>
        <a:p>
          <a:endParaRPr lang="en-US"/>
        </a:p>
      </dgm:t>
    </dgm:pt>
    <dgm:pt modelId="{809BC9D5-1271-426E-A91B-BBF7153665CC}" type="sibTrans" cxnId="{D2466BD0-C4DE-484D-951D-436D7B3E12B1}">
      <dgm:prSet/>
      <dgm:spPr/>
      <dgm:t>
        <a:bodyPr/>
        <a:lstStyle/>
        <a:p>
          <a:endParaRPr lang="en-US"/>
        </a:p>
      </dgm:t>
    </dgm:pt>
    <dgm:pt modelId="{F86D475F-9770-4900-84EB-67AFAF20B308}">
      <dgm:prSet/>
      <dgm:spPr/>
      <dgm:t>
        <a:bodyPr/>
        <a:lstStyle/>
        <a:p>
          <a:r>
            <a:rPr lang="en-CA" b="1"/>
            <a:t>Dispersed</a:t>
          </a:r>
          <a:endParaRPr lang="en-US"/>
        </a:p>
      </dgm:t>
    </dgm:pt>
    <dgm:pt modelId="{9854A692-1F03-4487-A7E5-C7582163F4D3}" type="parTrans" cxnId="{263CF003-2465-43FF-8FD3-53DE8315B2BF}">
      <dgm:prSet/>
      <dgm:spPr/>
      <dgm:t>
        <a:bodyPr/>
        <a:lstStyle/>
        <a:p>
          <a:endParaRPr lang="en-US"/>
        </a:p>
      </dgm:t>
    </dgm:pt>
    <dgm:pt modelId="{49FB2FF4-2443-4CF6-96B6-6FF660A31442}" type="sibTrans" cxnId="{263CF003-2465-43FF-8FD3-53DE8315B2BF}">
      <dgm:prSet/>
      <dgm:spPr/>
      <dgm:t>
        <a:bodyPr/>
        <a:lstStyle/>
        <a:p>
          <a:endParaRPr lang="en-US"/>
        </a:p>
      </dgm:t>
    </dgm:pt>
    <dgm:pt modelId="{24C0361C-D62D-45AF-97E7-FA004575E5B9}">
      <dgm:prSet custT="1"/>
      <dgm:spPr/>
      <dgm:t>
        <a:bodyPr/>
        <a:lstStyle/>
        <a:p>
          <a:r>
            <a:rPr lang="en-CA" sz="2000" dirty="0"/>
            <a:t>Large knowledge base, unable to connect patient info to DDx, lots of Dx thrown out (</a:t>
          </a:r>
          <a:r>
            <a:rPr lang="en-CA" sz="2000" b="1" dirty="0"/>
            <a:t>Scattered)</a:t>
          </a:r>
          <a:endParaRPr lang="en-US" sz="2000" b="1" dirty="0"/>
        </a:p>
      </dgm:t>
    </dgm:pt>
    <dgm:pt modelId="{3B85F7F8-A487-424B-9D05-76419C4A7315}" type="parTrans" cxnId="{5E04CDFA-C07B-4EEE-92D1-1AE15F2026E0}">
      <dgm:prSet/>
      <dgm:spPr/>
      <dgm:t>
        <a:bodyPr/>
        <a:lstStyle/>
        <a:p>
          <a:endParaRPr lang="en-US"/>
        </a:p>
      </dgm:t>
    </dgm:pt>
    <dgm:pt modelId="{81CCC9E5-676F-4B0C-87CE-C77DF706376C}" type="sibTrans" cxnId="{5E04CDFA-C07B-4EEE-92D1-1AE15F2026E0}">
      <dgm:prSet/>
      <dgm:spPr/>
      <dgm:t>
        <a:bodyPr/>
        <a:lstStyle/>
        <a:p>
          <a:endParaRPr lang="en-US"/>
        </a:p>
      </dgm:t>
    </dgm:pt>
    <dgm:pt modelId="{814D2D9F-605D-4260-B879-59EC94709366}">
      <dgm:prSet/>
      <dgm:spPr/>
      <dgm:t>
        <a:bodyPr/>
        <a:lstStyle/>
        <a:p>
          <a:r>
            <a:rPr lang="en-CA" b="1"/>
            <a:t>Elaborated</a:t>
          </a:r>
          <a:endParaRPr lang="en-US"/>
        </a:p>
      </dgm:t>
    </dgm:pt>
    <dgm:pt modelId="{FE69087A-F964-4397-9C8D-FA2E0287E913}" type="parTrans" cxnId="{2AAF2767-83E7-40D6-884D-E1BE089B8EEC}">
      <dgm:prSet/>
      <dgm:spPr/>
      <dgm:t>
        <a:bodyPr/>
        <a:lstStyle/>
        <a:p>
          <a:endParaRPr lang="en-US"/>
        </a:p>
      </dgm:t>
    </dgm:pt>
    <dgm:pt modelId="{90B30009-0830-478A-8029-8F2A606DE8B8}" type="sibTrans" cxnId="{2AAF2767-83E7-40D6-884D-E1BE089B8EEC}">
      <dgm:prSet/>
      <dgm:spPr/>
      <dgm:t>
        <a:bodyPr/>
        <a:lstStyle/>
        <a:p>
          <a:endParaRPr lang="en-US"/>
        </a:p>
      </dgm:t>
    </dgm:pt>
    <dgm:pt modelId="{799F940A-E0C9-488A-8936-F09BD1D27560}">
      <dgm:prSet custT="1"/>
      <dgm:spPr/>
      <dgm:t>
        <a:bodyPr/>
        <a:lstStyle/>
        <a:p>
          <a:r>
            <a:rPr lang="en-CA" sz="2000" dirty="0"/>
            <a:t>Large knowledge base, explicitly linked to patient info, with relative weights applied to DDx </a:t>
          </a:r>
          <a:r>
            <a:rPr lang="en-CA" sz="2000" b="1" dirty="0"/>
            <a:t>(Clear path to follow)</a:t>
          </a:r>
          <a:endParaRPr lang="en-US" sz="2000" b="1" dirty="0"/>
        </a:p>
      </dgm:t>
    </dgm:pt>
    <dgm:pt modelId="{A9178FFC-F2E1-4223-8A1A-9B6798A6515E}" type="parTrans" cxnId="{318D3842-2A53-454F-B0CF-46BDCA9C7B3F}">
      <dgm:prSet/>
      <dgm:spPr/>
      <dgm:t>
        <a:bodyPr/>
        <a:lstStyle/>
        <a:p>
          <a:endParaRPr lang="en-US"/>
        </a:p>
      </dgm:t>
    </dgm:pt>
    <dgm:pt modelId="{0C9574EC-AB07-4AF8-9DDF-85EC9E46F49D}" type="sibTrans" cxnId="{318D3842-2A53-454F-B0CF-46BDCA9C7B3F}">
      <dgm:prSet/>
      <dgm:spPr/>
      <dgm:t>
        <a:bodyPr/>
        <a:lstStyle/>
        <a:p>
          <a:endParaRPr lang="en-US"/>
        </a:p>
      </dgm:t>
    </dgm:pt>
    <dgm:pt modelId="{6A08C75F-A2CD-46DF-B391-09B64A5D05B5}">
      <dgm:prSet/>
      <dgm:spPr/>
      <dgm:t>
        <a:bodyPr/>
        <a:lstStyle/>
        <a:p>
          <a:r>
            <a:rPr lang="en-CA" b="1"/>
            <a:t>Encapsulated</a:t>
          </a:r>
          <a:endParaRPr lang="en-US"/>
        </a:p>
      </dgm:t>
    </dgm:pt>
    <dgm:pt modelId="{48F52C9D-41A8-490B-AB02-CD7738736839}" type="parTrans" cxnId="{CA788168-F063-43DE-BA31-3A9C9BB28906}">
      <dgm:prSet/>
      <dgm:spPr/>
      <dgm:t>
        <a:bodyPr/>
        <a:lstStyle/>
        <a:p>
          <a:endParaRPr lang="en-US"/>
        </a:p>
      </dgm:t>
    </dgm:pt>
    <dgm:pt modelId="{37D9E763-73DD-47E6-9F54-93EA5FB334F7}" type="sibTrans" cxnId="{CA788168-F063-43DE-BA31-3A9C9BB28906}">
      <dgm:prSet/>
      <dgm:spPr/>
      <dgm:t>
        <a:bodyPr/>
        <a:lstStyle/>
        <a:p>
          <a:endParaRPr lang="en-US"/>
        </a:p>
      </dgm:t>
    </dgm:pt>
    <dgm:pt modelId="{EEF7ED7A-ECCC-4D96-9115-DB33E5506530}">
      <dgm:prSet custT="1"/>
      <dgm:spPr/>
      <dgm:t>
        <a:bodyPr/>
        <a:lstStyle/>
        <a:p>
          <a:r>
            <a:rPr lang="en-CA" sz="2000" dirty="0"/>
            <a:t>Large knowledge base, gets right to Dx, (</a:t>
          </a:r>
          <a:r>
            <a:rPr lang="en-CA" sz="2000" b="1" dirty="0"/>
            <a:t>Difficult to follow process) 	</a:t>
          </a:r>
          <a:r>
            <a:rPr lang="en-CA" sz="1800" dirty="0"/>
            <a:t>		</a:t>
          </a:r>
          <a:endParaRPr lang="en-US" sz="1800" dirty="0"/>
        </a:p>
      </dgm:t>
    </dgm:pt>
    <dgm:pt modelId="{6444FF06-0381-47EE-AD52-280211494B58}" type="parTrans" cxnId="{E9ED1FFB-4612-4CD0-9F17-DA699DD862DF}">
      <dgm:prSet/>
      <dgm:spPr/>
      <dgm:t>
        <a:bodyPr/>
        <a:lstStyle/>
        <a:p>
          <a:endParaRPr lang="en-US"/>
        </a:p>
      </dgm:t>
    </dgm:pt>
    <dgm:pt modelId="{6F509B57-FBB2-4493-B0D9-0C2EA87A5E76}" type="sibTrans" cxnId="{E9ED1FFB-4612-4CD0-9F17-DA699DD862DF}">
      <dgm:prSet/>
      <dgm:spPr/>
      <dgm:t>
        <a:bodyPr/>
        <a:lstStyle/>
        <a:p>
          <a:endParaRPr lang="en-US"/>
        </a:p>
      </dgm:t>
    </dgm:pt>
    <dgm:pt modelId="{DC6870A9-9A3E-4B8D-A05D-EB47AFB3DFBD}" type="pres">
      <dgm:prSet presAssocID="{335D2DAD-A2A2-4967-A6F0-9725F830E726}" presName="Name0" presStyleCnt="0">
        <dgm:presLayoutVars>
          <dgm:dir/>
          <dgm:animLvl val="lvl"/>
          <dgm:resizeHandles val="exact"/>
        </dgm:presLayoutVars>
      </dgm:prSet>
      <dgm:spPr/>
    </dgm:pt>
    <dgm:pt modelId="{44EEE65F-CB16-4C67-A9D9-25F10CF55149}" type="pres">
      <dgm:prSet presAssocID="{ED19AE65-03A7-45A1-BD29-DA59AE4E7D64}" presName="linNode" presStyleCnt="0"/>
      <dgm:spPr/>
    </dgm:pt>
    <dgm:pt modelId="{9970FBDC-96D4-4CD2-BD0D-A887CEA81582}" type="pres">
      <dgm:prSet presAssocID="{ED19AE65-03A7-45A1-BD29-DA59AE4E7D64}" presName="parentText" presStyleLbl="alignNode1" presStyleIdx="0" presStyleCnt="4">
        <dgm:presLayoutVars>
          <dgm:chMax val="1"/>
          <dgm:bulletEnabled/>
        </dgm:presLayoutVars>
      </dgm:prSet>
      <dgm:spPr/>
    </dgm:pt>
    <dgm:pt modelId="{427089E2-C425-41A1-A615-2A2FD985F22A}" type="pres">
      <dgm:prSet presAssocID="{ED19AE65-03A7-45A1-BD29-DA59AE4E7D64}" presName="descendantText" presStyleLbl="alignAccFollowNode1" presStyleIdx="0" presStyleCnt="4">
        <dgm:presLayoutVars>
          <dgm:bulletEnabled/>
        </dgm:presLayoutVars>
      </dgm:prSet>
      <dgm:spPr/>
    </dgm:pt>
    <dgm:pt modelId="{128E99CB-796C-43A1-8706-0E69B7CDAEA0}" type="pres">
      <dgm:prSet presAssocID="{99BEA26B-7A32-4830-A26A-6077CC953DAE}" presName="sp" presStyleCnt="0"/>
      <dgm:spPr/>
    </dgm:pt>
    <dgm:pt modelId="{1BDED669-A77E-4B0B-A6A8-79BF2DE45F3C}" type="pres">
      <dgm:prSet presAssocID="{F86D475F-9770-4900-84EB-67AFAF20B308}" presName="linNode" presStyleCnt="0"/>
      <dgm:spPr/>
    </dgm:pt>
    <dgm:pt modelId="{32BE8425-5B9E-42CA-AF64-320F7A7B7A79}" type="pres">
      <dgm:prSet presAssocID="{F86D475F-9770-4900-84EB-67AFAF20B308}" presName="parentText" presStyleLbl="alignNode1" presStyleIdx="1" presStyleCnt="4">
        <dgm:presLayoutVars>
          <dgm:chMax val="1"/>
          <dgm:bulletEnabled/>
        </dgm:presLayoutVars>
      </dgm:prSet>
      <dgm:spPr/>
    </dgm:pt>
    <dgm:pt modelId="{CCB77538-577C-45B9-8805-57E540644494}" type="pres">
      <dgm:prSet presAssocID="{F86D475F-9770-4900-84EB-67AFAF20B308}" presName="descendantText" presStyleLbl="alignAccFollowNode1" presStyleIdx="1" presStyleCnt="4">
        <dgm:presLayoutVars>
          <dgm:bulletEnabled/>
        </dgm:presLayoutVars>
      </dgm:prSet>
      <dgm:spPr/>
    </dgm:pt>
    <dgm:pt modelId="{DEAC09A7-B346-4556-9AEE-1CB881B08DA9}" type="pres">
      <dgm:prSet presAssocID="{49FB2FF4-2443-4CF6-96B6-6FF660A31442}" presName="sp" presStyleCnt="0"/>
      <dgm:spPr/>
    </dgm:pt>
    <dgm:pt modelId="{9A14A2AF-F8AD-41C4-AAAC-164A80D6101D}" type="pres">
      <dgm:prSet presAssocID="{814D2D9F-605D-4260-B879-59EC94709366}" presName="linNode" presStyleCnt="0"/>
      <dgm:spPr/>
    </dgm:pt>
    <dgm:pt modelId="{4CD785EC-BBAE-4E29-962A-5A5132B98CC5}" type="pres">
      <dgm:prSet presAssocID="{814D2D9F-605D-4260-B879-59EC94709366}" presName="parentText" presStyleLbl="alignNode1" presStyleIdx="2" presStyleCnt="4">
        <dgm:presLayoutVars>
          <dgm:chMax val="1"/>
          <dgm:bulletEnabled/>
        </dgm:presLayoutVars>
      </dgm:prSet>
      <dgm:spPr/>
    </dgm:pt>
    <dgm:pt modelId="{CAE35D2D-9BB3-4699-904C-5D3A4100B839}" type="pres">
      <dgm:prSet presAssocID="{814D2D9F-605D-4260-B879-59EC94709366}" presName="descendantText" presStyleLbl="alignAccFollowNode1" presStyleIdx="2" presStyleCnt="4">
        <dgm:presLayoutVars>
          <dgm:bulletEnabled/>
        </dgm:presLayoutVars>
      </dgm:prSet>
      <dgm:spPr/>
    </dgm:pt>
    <dgm:pt modelId="{E6B5FFE6-A7B2-469F-8F67-F28555F368B6}" type="pres">
      <dgm:prSet presAssocID="{90B30009-0830-478A-8029-8F2A606DE8B8}" presName="sp" presStyleCnt="0"/>
      <dgm:spPr/>
    </dgm:pt>
    <dgm:pt modelId="{5A3A4671-8945-4B1A-9CB4-BB9C0E87D276}" type="pres">
      <dgm:prSet presAssocID="{6A08C75F-A2CD-46DF-B391-09B64A5D05B5}" presName="linNode" presStyleCnt="0"/>
      <dgm:spPr/>
    </dgm:pt>
    <dgm:pt modelId="{B563CA19-983A-4737-8B1E-D2F70B2FD247}" type="pres">
      <dgm:prSet presAssocID="{6A08C75F-A2CD-46DF-B391-09B64A5D05B5}" presName="parentText" presStyleLbl="alignNode1" presStyleIdx="3" presStyleCnt="4">
        <dgm:presLayoutVars>
          <dgm:chMax val="1"/>
          <dgm:bulletEnabled/>
        </dgm:presLayoutVars>
      </dgm:prSet>
      <dgm:spPr/>
    </dgm:pt>
    <dgm:pt modelId="{E9B72FE3-8B43-4B1D-8A75-EFC540FAF857}" type="pres">
      <dgm:prSet presAssocID="{6A08C75F-A2CD-46DF-B391-09B64A5D05B5}" presName="descendantText" presStyleLbl="alignAccFollowNode1" presStyleIdx="3" presStyleCnt="4">
        <dgm:presLayoutVars>
          <dgm:bulletEnabled/>
        </dgm:presLayoutVars>
      </dgm:prSet>
      <dgm:spPr/>
    </dgm:pt>
  </dgm:ptLst>
  <dgm:cxnLst>
    <dgm:cxn modelId="{263CF003-2465-43FF-8FD3-53DE8315B2BF}" srcId="{335D2DAD-A2A2-4967-A6F0-9725F830E726}" destId="{F86D475F-9770-4900-84EB-67AFAF20B308}" srcOrd="1" destOrd="0" parTransId="{9854A692-1F03-4487-A7E5-C7582163F4D3}" sibTransId="{49FB2FF4-2443-4CF6-96B6-6FF660A31442}"/>
    <dgm:cxn modelId="{9E767409-98D4-4B71-A911-61DC24796E7C}" type="presOf" srcId="{6A08C75F-A2CD-46DF-B391-09B64A5D05B5}" destId="{B563CA19-983A-4737-8B1E-D2F70B2FD247}" srcOrd="0" destOrd="0" presId="urn:microsoft.com/office/officeart/2016/7/layout/VerticalSolidActionList"/>
    <dgm:cxn modelId="{AC4AFA23-37E4-4EEE-A20D-35674FE3FBF9}" type="presOf" srcId="{24C0361C-D62D-45AF-97E7-FA004575E5B9}" destId="{CCB77538-577C-45B9-8805-57E540644494}" srcOrd="0" destOrd="0" presId="urn:microsoft.com/office/officeart/2016/7/layout/VerticalSolidActionList"/>
    <dgm:cxn modelId="{318D3842-2A53-454F-B0CF-46BDCA9C7B3F}" srcId="{814D2D9F-605D-4260-B879-59EC94709366}" destId="{799F940A-E0C9-488A-8936-F09BD1D27560}" srcOrd="0" destOrd="0" parTransId="{A9178FFC-F2E1-4223-8A1A-9B6798A6515E}" sibTransId="{0C9574EC-AB07-4AF8-9DDF-85EC9E46F49D}"/>
    <dgm:cxn modelId="{2AAF2767-83E7-40D6-884D-E1BE089B8EEC}" srcId="{335D2DAD-A2A2-4967-A6F0-9725F830E726}" destId="{814D2D9F-605D-4260-B879-59EC94709366}" srcOrd="2" destOrd="0" parTransId="{FE69087A-F964-4397-9C8D-FA2E0287E913}" sibTransId="{90B30009-0830-478A-8029-8F2A606DE8B8}"/>
    <dgm:cxn modelId="{CA788168-F063-43DE-BA31-3A9C9BB28906}" srcId="{335D2DAD-A2A2-4967-A6F0-9725F830E726}" destId="{6A08C75F-A2CD-46DF-B391-09B64A5D05B5}" srcOrd="3" destOrd="0" parTransId="{48F52C9D-41A8-490B-AB02-CD7738736839}" sibTransId="{37D9E763-73DD-47E6-9F54-93EA5FB334F7}"/>
    <dgm:cxn modelId="{FB0C9279-C7C6-4C83-9D34-6CA0A7EF3A20}" type="presOf" srcId="{799F940A-E0C9-488A-8936-F09BD1D27560}" destId="{CAE35D2D-9BB3-4699-904C-5D3A4100B839}" srcOrd="0" destOrd="0" presId="urn:microsoft.com/office/officeart/2016/7/layout/VerticalSolidActionList"/>
    <dgm:cxn modelId="{6F9C5E5A-83C1-41D2-816F-0E7E884C632B}" type="presOf" srcId="{EEF7ED7A-ECCC-4D96-9115-DB33E5506530}" destId="{E9B72FE3-8B43-4B1D-8A75-EFC540FAF857}" srcOrd="0" destOrd="0" presId="urn:microsoft.com/office/officeart/2016/7/layout/VerticalSolidActionList"/>
    <dgm:cxn modelId="{8A2600A5-F196-4975-BD87-074162FCD20F}" type="presOf" srcId="{335D2DAD-A2A2-4967-A6F0-9725F830E726}" destId="{DC6870A9-9A3E-4B8D-A05D-EB47AFB3DFBD}" srcOrd="0" destOrd="0" presId="urn:microsoft.com/office/officeart/2016/7/layout/VerticalSolidActionList"/>
    <dgm:cxn modelId="{56025BBD-0A79-4CCA-B76B-FE951A862A90}" type="presOf" srcId="{814D2D9F-605D-4260-B879-59EC94709366}" destId="{4CD785EC-BBAE-4E29-962A-5A5132B98CC5}" srcOrd="0" destOrd="0" presId="urn:microsoft.com/office/officeart/2016/7/layout/VerticalSolidActionList"/>
    <dgm:cxn modelId="{EF58F6BD-9011-42B7-86AA-F348B506DCED}" type="presOf" srcId="{ED19AE65-03A7-45A1-BD29-DA59AE4E7D64}" destId="{9970FBDC-96D4-4CD2-BD0D-A887CEA81582}" srcOrd="0" destOrd="0" presId="urn:microsoft.com/office/officeart/2016/7/layout/VerticalSolidActionList"/>
    <dgm:cxn modelId="{130575C4-CA4E-4905-8E60-C8823510FB6E}" type="presOf" srcId="{5E32042E-828D-427F-BCEB-543C9B40E35A}" destId="{427089E2-C425-41A1-A615-2A2FD985F22A}" srcOrd="0" destOrd="0" presId="urn:microsoft.com/office/officeart/2016/7/layout/VerticalSolidActionList"/>
    <dgm:cxn modelId="{D2466BD0-C4DE-484D-951D-436D7B3E12B1}" srcId="{ED19AE65-03A7-45A1-BD29-DA59AE4E7D64}" destId="{5E32042E-828D-427F-BCEB-543C9B40E35A}" srcOrd="0" destOrd="0" parTransId="{D2417EC0-2B14-4DF1-AFCA-479AEDB832DC}" sibTransId="{809BC9D5-1271-426E-A91B-BBF7153665CC}"/>
    <dgm:cxn modelId="{A373C7DF-01D6-4B2F-9933-8EE549FE5D55}" type="presOf" srcId="{F86D475F-9770-4900-84EB-67AFAF20B308}" destId="{32BE8425-5B9E-42CA-AF64-320F7A7B7A79}" srcOrd="0" destOrd="0" presId="urn:microsoft.com/office/officeart/2016/7/layout/VerticalSolidActionList"/>
    <dgm:cxn modelId="{AE6CA3F6-1301-4925-93DD-44376C468AA9}" srcId="{335D2DAD-A2A2-4967-A6F0-9725F830E726}" destId="{ED19AE65-03A7-45A1-BD29-DA59AE4E7D64}" srcOrd="0" destOrd="0" parTransId="{C230E28E-0F9D-4DFE-9839-8CE5B525C64E}" sibTransId="{99BEA26B-7A32-4830-A26A-6077CC953DAE}"/>
    <dgm:cxn modelId="{5E04CDFA-C07B-4EEE-92D1-1AE15F2026E0}" srcId="{F86D475F-9770-4900-84EB-67AFAF20B308}" destId="{24C0361C-D62D-45AF-97E7-FA004575E5B9}" srcOrd="0" destOrd="0" parTransId="{3B85F7F8-A487-424B-9D05-76419C4A7315}" sibTransId="{81CCC9E5-676F-4B0C-87CE-C77DF706376C}"/>
    <dgm:cxn modelId="{E9ED1FFB-4612-4CD0-9F17-DA699DD862DF}" srcId="{6A08C75F-A2CD-46DF-B391-09B64A5D05B5}" destId="{EEF7ED7A-ECCC-4D96-9115-DB33E5506530}" srcOrd="0" destOrd="0" parTransId="{6444FF06-0381-47EE-AD52-280211494B58}" sibTransId="{6F509B57-FBB2-4493-B0D9-0C2EA87A5E76}"/>
    <dgm:cxn modelId="{EAB06F79-F13C-4679-9574-DA6AE6EBB773}" type="presParOf" srcId="{DC6870A9-9A3E-4B8D-A05D-EB47AFB3DFBD}" destId="{44EEE65F-CB16-4C67-A9D9-25F10CF55149}" srcOrd="0" destOrd="0" presId="urn:microsoft.com/office/officeart/2016/7/layout/VerticalSolidActionList"/>
    <dgm:cxn modelId="{6241A49F-5B82-4780-85D1-3E7078C4C2E6}" type="presParOf" srcId="{44EEE65F-CB16-4C67-A9D9-25F10CF55149}" destId="{9970FBDC-96D4-4CD2-BD0D-A887CEA81582}" srcOrd="0" destOrd="0" presId="urn:microsoft.com/office/officeart/2016/7/layout/VerticalSolidActionList"/>
    <dgm:cxn modelId="{DD6E7868-C209-451C-9CB0-434CB75329E8}" type="presParOf" srcId="{44EEE65F-CB16-4C67-A9D9-25F10CF55149}" destId="{427089E2-C425-41A1-A615-2A2FD985F22A}" srcOrd="1" destOrd="0" presId="urn:microsoft.com/office/officeart/2016/7/layout/VerticalSolidActionList"/>
    <dgm:cxn modelId="{58837D96-AEBB-4DA7-A5F3-8D098C2B5DF0}" type="presParOf" srcId="{DC6870A9-9A3E-4B8D-A05D-EB47AFB3DFBD}" destId="{128E99CB-796C-43A1-8706-0E69B7CDAEA0}" srcOrd="1" destOrd="0" presId="urn:microsoft.com/office/officeart/2016/7/layout/VerticalSolidActionList"/>
    <dgm:cxn modelId="{886BA083-75ED-4FB1-9B7C-8698A72B595D}" type="presParOf" srcId="{DC6870A9-9A3E-4B8D-A05D-EB47AFB3DFBD}" destId="{1BDED669-A77E-4B0B-A6A8-79BF2DE45F3C}" srcOrd="2" destOrd="0" presId="urn:microsoft.com/office/officeart/2016/7/layout/VerticalSolidActionList"/>
    <dgm:cxn modelId="{4D711ED8-2E8E-4EBA-85C8-9259D8A81D1F}" type="presParOf" srcId="{1BDED669-A77E-4B0B-A6A8-79BF2DE45F3C}" destId="{32BE8425-5B9E-42CA-AF64-320F7A7B7A79}" srcOrd="0" destOrd="0" presId="urn:microsoft.com/office/officeart/2016/7/layout/VerticalSolidActionList"/>
    <dgm:cxn modelId="{82F5F47E-174D-43B4-BE5A-147C64772F70}" type="presParOf" srcId="{1BDED669-A77E-4B0B-A6A8-79BF2DE45F3C}" destId="{CCB77538-577C-45B9-8805-57E540644494}" srcOrd="1" destOrd="0" presId="urn:microsoft.com/office/officeart/2016/7/layout/VerticalSolidActionList"/>
    <dgm:cxn modelId="{E1799D9B-090F-401B-81A9-10AE71303C9A}" type="presParOf" srcId="{DC6870A9-9A3E-4B8D-A05D-EB47AFB3DFBD}" destId="{DEAC09A7-B346-4556-9AEE-1CB881B08DA9}" srcOrd="3" destOrd="0" presId="urn:microsoft.com/office/officeart/2016/7/layout/VerticalSolidActionList"/>
    <dgm:cxn modelId="{7806BC61-D0EB-4244-BA6C-F26619D27EC7}" type="presParOf" srcId="{DC6870A9-9A3E-4B8D-A05D-EB47AFB3DFBD}" destId="{9A14A2AF-F8AD-41C4-AAAC-164A80D6101D}" srcOrd="4" destOrd="0" presId="urn:microsoft.com/office/officeart/2016/7/layout/VerticalSolidActionList"/>
    <dgm:cxn modelId="{8A422CCA-FFF1-4688-8075-F48E71BC05B8}" type="presParOf" srcId="{9A14A2AF-F8AD-41C4-AAAC-164A80D6101D}" destId="{4CD785EC-BBAE-4E29-962A-5A5132B98CC5}" srcOrd="0" destOrd="0" presId="urn:microsoft.com/office/officeart/2016/7/layout/VerticalSolidActionList"/>
    <dgm:cxn modelId="{3EDAA558-6F6B-4678-B71B-58227B07D72C}" type="presParOf" srcId="{9A14A2AF-F8AD-41C4-AAAC-164A80D6101D}" destId="{CAE35D2D-9BB3-4699-904C-5D3A4100B839}" srcOrd="1" destOrd="0" presId="urn:microsoft.com/office/officeart/2016/7/layout/VerticalSolidActionList"/>
    <dgm:cxn modelId="{939B3A00-22BB-4A6E-ADA4-D2AF5D6666A4}" type="presParOf" srcId="{DC6870A9-9A3E-4B8D-A05D-EB47AFB3DFBD}" destId="{E6B5FFE6-A7B2-469F-8F67-F28555F368B6}" srcOrd="5" destOrd="0" presId="urn:microsoft.com/office/officeart/2016/7/layout/VerticalSolidActionList"/>
    <dgm:cxn modelId="{7A7F59F7-A11B-4BDF-B12A-A2A6E174ECC2}" type="presParOf" srcId="{DC6870A9-9A3E-4B8D-A05D-EB47AFB3DFBD}" destId="{5A3A4671-8945-4B1A-9CB4-BB9C0E87D276}" srcOrd="6" destOrd="0" presId="urn:microsoft.com/office/officeart/2016/7/layout/VerticalSolidActionList"/>
    <dgm:cxn modelId="{E54A2D2D-F220-4521-A322-5B6851C1E358}" type="presParOf" srcId="{5A3A4671-8945-4B1A-9CB4-BB9C0E87D276}" destId="{B563CA19-983A-4737-8B1E-D2F70B2FD247}" srcOrd="0" destOrd="0" presId="urn:microsoft.com/office/officeart/2016/7/layout/VerticalSolidActionList"/>
    <dgm:cxn modelId="{6AD816C1-1F3F-45BF-822E-F81F477B15EA}" type="presParOf" srcId="{5A3A4671-8945-4B1A-9CB4-BB9C0E87D276}" destId="{E9B72FE3-8B43-4B1D-8A75-EFC540FAF857}"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701478-AE6F-453E-89E7-52D908BC77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5BB3D5E-1153-42FC-9911-34E9E553627C}">
      <dgm:prSet/>
      <dgm:spPr/>
      <dgm:t>
        <a:bodyPr/>
        <a:lstStyle/>
        <a:p>
          <a:r>
            <a:rPr lang="en-CA"/>
            <a:t>Developed from work on medical errors</a:t>
          </a:r>
          <a:endParaRPr lang="en-US"/>
        </a:p>
      </dgm:t>
    </dgm:pt>
    <dgm:pt modelId="{FEBD83C2-9B8C-4C1C-8E32-8DF598307569}" type="parTrans" cxnId="{A986929D-541E-4576-91ED-1D3859090464}">
      <dgm:prSet/>
      <dgm:spPr/>
      <dgm:t>
        <a:bodyPr/>
        <a:lstStyle/>
        <a:p>
          <a:endParaRPr lang="en-US"/>
        </a:p>
      </dgm:t>
    </dgm:pt>
    <dgm:pt modelId="{0A031DCA-6697-48F8-8AB4-0B3B89A1A4A3}" type="sibTrans" cxnId="{A986929D-541E-4576-91ED-1D3859090464}">
      <dgm:prSet/>
      <dgm:spPr/>
      <dgm:t>
        <a:bodyPr/>
        <a:lstStyle/>
        <a:p>
          <a:endParaRPr lang="en-US"/>
        </a:p>
      </dgm:t>
    </dgm:pt>
    <dgm:pt modelId="{8DD0A7F5-1A48-4748-AC12-DE234235873C}">
      <dgm:prSet/>
      <dgm:spPr/>
      <dgm:t>
        <a:bodyPr/>
        <a:lstStyle/>
        <a:p>
          <a:r>
            <a:rPr lang="en-CA" b="1"/>
            <a:t>Learners</a:t>
          </a:r>
          <a:r>
            <a:rPr lang="en-CA"/>
            <a:t> spend most of their time in analytical processing (</a:t>
          </a:r>
          <a:r>
            <a:rPr lang="en-CA" i="1"/>
            <a:t>cognitive exhaustion</a:t>
          </a:r>
          <a:r>
            <a:rPr lang="en-CA"/>
            <a:t>)</a:t>
          </a:r>
          <a:endParaRPr lang="en-US"/>
        </a:p>
      </dgm:t>
    </dgm:pt>
    <dgm:pt modelId="{4E02C63C-273B-4BD5-BAEA-37162099D97C}" type="parTrans" cxnId="{3921C376-416B-4506-B777-363D204A157F}">
      <dgm:prSet/>
      <dgm:spPr/>
      <dgm:t>
        <a:bodyPr/>
        <a:lstStyle/>
        <a:p>
          <a:endParaRPr lang="en-US"/>
        </a:p>
      </dgm:t>
    </dgm:pt>
    <dgm:pt modelId="{FF05C39B-DEEA-41F3-A5F8-8147605DE197}" type="sibTrans" cxnId="{3921C376-416B-4506-B777-363D204A157F}">
      <dgm:prSet/>
      <dgm:spPr/>
      <dgm:t>
        <a:bodyPr/>
        <a:lstStyle/>
        <a:p>
          <a:endParaRPr lang="en-US"/>
        </a:p>
      </dgm:t>
    </dgm:pt>
    <dgm:pt modelId="{F23964F0-987A-4244-92D0-E9436B5331B6}">
      <dgm:prSet/>
      <dgm:spPr/>
      <dgm:t>
        <a:bodyPr/>
        <a:lstStyle/>
        <a:p>
          <a:r>
            <a:rPr lang="en-CA"/>
            <a:t>Recent work recognizes that non-analytical processing is </a:t>
          </a:r>
          <a:r>
            <a:rPr lang="en-CA" b="1"/>
            <a:t>OK</a:t>
          </a:r>
          <a:endParaRPr lang="en-US"/>
        </a:p>
      </dgm:t>
    </dgm:pt>
    <dgm:pt modelId="{BDF595F8-A52D-450E-940C-5DFCA78D9879}" type="parTrans" cxnId="{C4205A1B-1FC4-4FAE-A9EB-CBB9381AD40D}">
      <dgm:prSet/>
      <dgm:spPr/>
      <dgm:t>
        <a:bodyPr/>
        <a:lstStyle/>
        <a:p>
          <a:endParaRPr lang="en-US"/>
        </a:p>
      </dgm:t>
    </dgm:pt>
    <dgm:pt modelId="{F9807B62-9815-46E7-BCB1-D2E7AC001384}" type="sibTrans" cxnId="{C4205A1B-1FC4-4FAE-A9EB-CBB9381AD40D}">
      <dgm:prSet/>
      <dgm:spPr/>
      <dgm:t>
        <a:bodyPr/>
        <a:lstStyle/>
        <a:p>
          <a:endParaRPr lang="en-US"/>
        </a:p>
      </dgm:t>
    </dgm:pt>
    <dgm:pt modelId="{6E9E7E4C-67D2-491D-8205-F7A9155496E3}">
      <dgm:prSet/>
      <dgm:spPr/>
      <dgm:t>
        <a:bodyPr/>
        <a:lstStyle/>
        <a:p>
          <a:r>
            <a:rPr lang="en-CA"/>
            <a:t>May not be dichotomous approaches but extremes along a continuum of possible approaches</a:t>
          </a:r>
          <a:endParaRPr lang="en-US"/>
        </a:p>
      </dgm:t>
    </dgm:pt>
    <dgm:pt modelId="{7C51C9A7-24D5-4925-B767-2E59104B2223}" type="parTrans" cxnId="{9DDE5DC3-6021-47F1-8EF5-8B569AEC12F5}">
      <dgm:prSet/>
      <dgm:spPr/>
      <dgm:t>
        <a:bodyPr/>
        <a:lstStyle/>
        <a:p>
          <a:endParaRPr lang="en-US"/>
        </a:p>
      </dgm:t>
    </dgm:pt>
    <dgm:pt modelId="{5D52EFC1-F2FF-4FB5-896C-7EE020FC4955}" type="sibTrans" cxnId="{9DDE5DC3-6021-47F1-8EF5-8B569AEC12F5}">
      <dgm:prSet/>
      <dgm:spPr/>
      <dgm:t>
        <a:bodyPr/>
        <a:lstStyle/>
        <a:p>
          <a:endParaRPr lang="en-US"/>
        </a:p>
      </dgm:t>
    </dgm:pt>
    <dgm:pt modelId="{A069F762-2F9F-4F00-8CDE-098C3533B0BA}" type="pres">
      <dgm:prSet presAssocID="{59701478-AE6F-453E-89E7-52D908BC77E2}" presName="linear" presStyleCnt="0">
        <dgm:presLayoutVars>
          <dgm:animLvl val="lvl"/>
          <dgm:resizeHandles val="exact"/>
        </dgm:presLayoutVars>
      </dgm:prSet>
      <dgm:spPr/>
    </dgm:pt>
    <dgm:pt modelId="{63E209CE-F7E7-47FB-9773-98FBCA54B8D6}" type="pres">
      <dgm:prSet presAssocID="{65BB3D5E-1153-42FC-9911-34E9E553627C}" presName="parentText" presStyleLbl="node1" presStyleIdx="0" presStyleCnt="4">
        <dgm:presLayoutVars>
          <dgm:chMax val="0"/>
          <dgm:bulletEnabled val="1"/>
        </dgm:presLayoutVars>
      </dgm:prSet>
      <dgm:spPr/>
    </dgm:pt>
    <dgm:pt modelId="{F276E8ED-F217-415C-AC00-8D33E44FEB59}" type="pres">
      <dgm:prSet presAssocID="{0A031DCA-6697-48F8-8AB4-0B3B89A1A4A3}" presName="spacer" presStyleCnt="0"/>
      <dgm:spPr/>
    </dgm:pt>
    <dgm:pt modelId="{72BE851B-176A-4AE0-9C91-171CB1B28639}" type="pres">
      <dgm:prSet presAssocID="{8DD0A7F5-1A48-4748-AC12-DE234235873C}" presName="parentText" presStyleLbl="node1" presStyleIdx="1" presStyleCnt="4">
        <dgm:presLayoutVars>
          <dgm:chMax val="0"/>
          <dgm:bulletEnabled val="1"/>
        </dgm:presLayoutVars>
      </dgm:prSet>
      <dgm:spPr/>
    </dgm:pt>
    <dgm:pt modelId="{8661800E-AE11-43E1-AEA3-CAE7B2D18D34}" type="pres">
      <dgm:prSet presAssocID="{FF05C39B-DEEA-41F3-A5F8-8147605DE197}" presName="spacer" presStyleCnt="0"/>
      <dgm:spPr/>
    </dgm:pt>
    <dgm:pt modelId="{9B7A6792-61D8-4C54-A9C3-CEA69867A027}" type="pres">
      <dgm:prSet presAssocID="{F23964F0-987A-4244-92D0-E9436B5331B6}" presName="parentText" presStyleLbl="node1" presStyleIdx="2" presStyleCnt="4">
        <dgm:presLayoutVars>
          <dgm:chMax val="0"/>
          <dgm:bulletEnabled val="1"/>
        </dgm:presLayoutVars>
      </dgm:prSet>
      <dgm:spPr/>
    </dgm:pt>
    <dgm:pt modelId="{6D8FEA83-E762-440A-B30E-B09146090B28}" type="pres">
      <dgm:prSet presAssocID="{F9807B62-9815-46E7-BCB1-D2E7AC001384}" presName="spacer" presStyleCnt="0"/>
      <dgm:spPr/>
    </dgm:pt>
    <dgm:pt modelId="{89123048-6F52-4A96-BC25-C4E3A3A47414}" type="pres">
      <dgm:prSet presAssocID="{6E9E7E4C-67D2-491D-8205-F7A9155496E3}" presName="parentText" presStyleLbl="node1" presStyleIdx="3" presStyleCnt="4">
        <dgm:presLayoutVars>
          <dgm:chMax val="0"/>
          <dgm:bulletEnabled val="1"/>
        </dgm:presLayoutVars>
      </dgm:prSet>
      <dgm:spPr/>
    </dgm:pt>
  </dgm:ptLst>
  <dgm:cxnLst>
    <dgm:cxn modelId="{B3B4E206-FB5A-4136-8189-2B9FC5FFCE30}" type="presOf" srcId="{F23964F0-987A-4244-92D0-E9436B5331B6}" destId="{9B7A6792-61D8-4C54-A9C3-CEA69867A027}" srcOrd="0" destOrd="0" presId="urn:microsoft.com/office/officeart/2005/8/layout/vList2"/>
    <dgm:cxn modelId="{20A16715-A26E-41E1-B905-9A95042EE775}" type="presOf" srcId="{8DD0A7F5-1A48-4748-AC12-DE234235873C}" destId="{72BE851B-176A-4AE0-9C91-171CB1B28639}" srcOrd="0" destOrd="0" presId="urn:microsoft.com/office/officeart/2005/8/layout/vList2"/>
    <dgm:cxn modelId="{C4205A1B-1FC4-4FAE-A9EB-CBB9381AD40D}" srcId="{59701478-AE6F-453E-89E7-52D908BC77E2}" destId="{F23964F0-987A-4244-92D0-E9436B5331B6}" srcOrd="2" destOrd="0" parTransId="{BDF595F8-A52D-450E-940C-5DFCA78D9879}" sibTransId="{F9807B62-9815-46E7-BCB1-D2E7AC001384}"/>
    <dgm:cxn modelId="{06BC6A3A-EC1E-4742-B5FA-251F43C9C087}" type="presOf" srcId="{59701478-AE6F-453E-89E7-52D908BC77E2}" destId="{A069F762-2F9F-4F00-8CDE-098C3533B0BA}" srcOrd="0" destOrd="0" presId="urn:microsoft.com/office/officeart/2005/8/layout/vList2"/>
    <dgm:cxn modelId="{CB7B4C6F-97B6-4D97-8BA6-0972A4DE49C7}" type="presOf" srcId="{65BB3D5E-1153-42FC-9911-34E9E553627C}" destId="{63E209CE-F7E7-47FB-9773-98FBCA54B8D6}" srcOrd="0" destOrd="0" presId="urn:microsoft.com/office/officeart/2005/8/layout/vList2"/>
    <dgm:cxn modelId="{3921C376-416B-4506-B777-363D204A157F}" srcId="{59701478-AE6F-453E-89E7-52D908BC77E2}" destId="{8DD0A7F5-1A48-4748-AC12-DE234235873C}" srcOrd="1" destOrd="0" parTransId="{4E02C63C-273B-4BD5-BAEA-37162099D97C}" sibTransId="{FF05C39B-DEEA-41F3-A5F8-8147605DE197}"/>
    <dgm:cxn modelId="{A986929D-541E-4576-91ED-1D3859090464}" srcId="{59701478-AE6F-453E-89E7-52D908BC77E2}" destId="{65BB3D5E-1153-42FC-9911-34E9E553627C}" srcOrd="0" destOrd="0" parTransId="{FEBD83C2-9B8C-4C1C-8E32-8DF598307569}" sibTransId="{0A031DCA-6697-48F8-8AB4-0B3B89A1A4A3}"/>
    <dgm:cxn modelId="{9DDE5DC3-6021-47F1-8EF5-8B569AEC12F5}" srcId="{59701478-AE6F-453E-89E7-52D908BC77E2}" destId="{6E9E7E4C-67D2-491D-8205-F7A9155496E3}" srcOrd="3" destOrd="0" parTransId="{7C51C9A7-24D5-4925-B767-2E59104B2223}" sibTransId="{5D52EFC1-F2FF-4FB5-896C-7EE020FC4955}"/>
    <dgm:cxn modelId="{90C052ED-ABE6-49AD-A651-87E76540D364}" type="presOf" srcId="{6E9E7E4C-67D2-491D-8205-F7A9155496E3}" destId="{89123048-6F52-4A96-BC25-C4E3A3A47414}" srcOrd="0" destOrd="0" presId="urn:microsoft.com/office/officeart/2005/8/layout/vList2"/>
    <dgm:cxn modelId="{D644432E-37AC-41CF-AD4F-91E88E09C349}" type="presParOf" srcId="{A069F762-2F9F-4F00-8CDE-098C3533B0BA}" destId="{63E209CE-F7E7-47FB-9773-98FBCA54B8D6}" srcOrd="0" destOrd="0" presId="urn:microsoft.com/office/officeart/2005/8/layout/vList2"/>
    <dgm:cxn modelId="{F76DDE80-6F09-4A05-8385-7E1C89996272}" type="presParOf" srcId="{A069F762-2F9F-4F00-8CDE-098C3533B0BA}" destId="{F276E8ED-F217-415C-AC00-8D33E44FEB59}" srcOrd="1" destOrd="0" presId="urn:microsoft.com/office/officeart/2005/8/layout/vList2"/>
    <dgm:cxn modelId="{20C477F5-5DDA-47ED-B95C-484FDEEA8DA4}" type="presParOf" srcId="{A069F762-2F9F-4F00-8CDE-098C3533B0BA}" destId="{72BE851B-176A-4AE0-9C91-171CB1B28639}" srcOrd="2" destOrd="0" presId="urn:microsoft.com/office/officeart/2005/8/layout/vList2"/>
    <dgm:cxn modelId="{EF2ABA74-B656-427A-BC78-DCF3A686CD10}" type="presParOf" srcId="{A069F762-2F9F-4F00-8CDE-098C3533B0BA}" destId="{8661800E-AE11-43E1-AEA3-CAE7B2D18D34}" srcOrd="3" destOrd="0" presId="urn:microsoft.com/office/officeart/2005/8/layout/vList2"/>
    <dgm:cxn modelId="{44D772FD-832A-4A46-973F-E0E807C6E4C1}" type="presParOf" srcId="{A069F762-2F9F-4F00-8CDE-098C3533B0BA}" destId="{9B7A6792-61D8-4C54-A9C3-CEA69867A027}" srcOrd="4" destOrd="0" presId="urn:microsoft.com/office/officeart/2005/8/layout/vList2"/>
    <dgm:cxn modelId="{BF05068A-DC13-4047-A0FE-7D2A0EAC24A5}" type="presParOf" srcId="{A069F762-2F9F-4F00-8CDE-098C3533B0BA}" destId="{6D8FEA83-E762-440A-B30E-B09146090B28}" srcOrd="5" destOrd="0" presId="urn:microsoft.com/office/officeart/2005/8/layout/vList2"/>
    <dgm:cxn modelId="{044A8286-AC3C-420C-9BD3-DF719CAFEDFB}" type="presParOf" srcId="{A069F762-2F9F-4F00-8CDE-098C3533B0BA}" destId="{89123048-6F52-4A96-BC25-C4E3A3A4741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241E7-8655-4F01-A207-B6BA0A192C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5AB8C06-6DD3-4A7E-B322-129FF234271F}">
      <dgm:prSet/>
      <dgm:spPr/>
      <dgm:t>
        <a:bodyPr/>
        <a:lstStyle/>
        <a:p>
          <a:r>
            <a:rPr lang="en-US" b="1" i="0" dirty="0"/>
            <a:t>Anchoring</a:t>
          </a:r>
          <a:endParaRPr lang="en-US" dirty="0"/>
        </a:p>
      </dgm:t>
    </dgm:pt>
    <dgm:pt modelId="{CBAF2818-06E3-454E-AB7A-4CED0C9F94E0}" type="parTrans" cxnId="{7B0BB7CC-34F2-4B7C-83AD-0A1E9F974161}">
      <dgm:prSet/>
      <dgm:spPr/>
      <dgm:t>
        <a:bodyPr/>
        <a:lstStyle/>
        <a:p>
          <a:endParaRPr lang="en-US"/>
        </a:p>
      </dgm:t>
    </dgm:pt>
    <dgm:pt modelId="{D822829D-F0B2-4133-BEC8-6E4B48D90B78}" type="sibTrans" cxnId="{7B0BB7CC-34F2-4B7C-83AD-0A1E9F974161}">
      <dgm:prSet/>
      <dgm:spPr/>
      <dgm:t>
        <a:bodyPr/>
        <a:lstStyle/>
        <a:p>
          <a:endParaRPr lang="en-US"/>
        </a:p>
      </dgm:t>
    </dgm:pt>
    <dgm:pt modelId="{BE958261-9A48-48FB-A3A2-B84A0F579952}">
      <dgm:prSet/>
      <dgm:spPr/>
      <dgm:t>
        <a:bodyPr/>
        <a:lstStyle/>
        <a:p>
          <a:r>
            <a:rPr lang="en-US" b="1" i="0"/>
            <a:t>Premature Closure</a:t>
          </a:r>
          <a:endParaRPr lang="en-US"/>
        </a:p>
      </dgm:t>
    </dgm:pt>
    <dgm:pt modelId="{744E62CA-94F2-476B-BED7-1F80D417918F}" type="parTrans" cxnId="{72E7F9C4-267D-4D36-A596-C4DA190D1E40}">
      <dgm:prSet/>
      <dgm:spPr/>
      <dgm:t>
        <a:bodyPr/>
        <a:lstStyle/>
        <a:p>
          <a:endParaRPr lang="en-US"/>
        </a:p>
      </dgm:t>
    </dgm:pt>
    <dgm:pt modelId="{73396606-C191-443F-8B6B-5F40EB4D6378}" type="sibTrans" cxnId="{72E7F9C4-267D-4D36-A596-C4DA190D1E40}">
      <dgm:prSet/>
      <dgm:spPr/>
      <dgm:t>
        <a:bodyPr/>
        <a:lstStyle/>
        <a:p>
          <a:endParaRPr lang="en-US"/>
        </a:p>
      </dgm:t>
    </dgm:pt>
    <dgm:pt modelId="{A748CA44-09C5-4B6C-A758-B3A002FB5B80}">
      <dgm:prSet/>
      <dgm:spPr/>
      <dgm:t>
        <a:bodyPr/>
        <a:lstStyle/>
        <a:p>
          <a:r>
            <a:rPr lang="en-US" b="1" i="0"/>
            <a:t>Availability</a:t>
          </a:r>
          <a:endParaRPr lang="en-US"/>
        </a:p>
      </dgm:t>
    </dgm:pt>
    <dgm:pt modelId="{E19A5E40-5A9B-47A6-8455-B6C8AAA54DBA}" type="parTrans" cxnId="{8F182999-ECF6-46F8-9EBF-2E5D1AB02946}">
      <dgm:prSet/>
      <dgm:spPr/>
      <dgm:t>
        <a:bodyPr/>
        <a:lstStyle/>
        <a:p>
          <a:endParaRPr lang="en-US"/>
        </a:p>
      </dgm:t>
    </dgm:pt>
    <dgm:pt modelId="{074E61BB-16FB-421B-BAFF-4C96DC8512DF}" type="sibTrans" cxnId="{8F182999-ECF6-46F8-9EBF-2E5D1AB02946}">
      <dgm:prSet/>
      <dgm:spPr/>
      <dgm:t>
        <a:bodyPr/>
        <a:lstStyle/>
        <a:p>
          <a:endParaRPr lang="en-US"/>
        </a:p>
      </dgm:t>
    </dgm:pt>
    <dgm:pt modelId="{5E9165A5-92CA-48D1-A237-141498B60CB6}">
      <dgm:prSet/>
      <dgm:spPr/>
      <dgm:t>
        <a:bodyPr/>
        <a:lstStyle/>
        <a:p>
          <a:r>
            <a:rPr lang="en-US" b="1" i="0"/>
            <a:t>Confirmation</a:t>
          </a:r>
          <a:endParaRPr lang="en-US"/>
        </a:p>
      </dgm:t>
    </dgm:pt>
    <dgm:pt modelId="{172D4EEC-24A8-4DD4-81D9-0E43EE5B0162}" type="parTrans" cxnId="{F32E41D3-59D4-4F92-ADE7-817E1B455097}">
      <dgm:prSet/>
      <dgm:spPr/>
      <dgm:t>
        <a:bodyPr/>
        <a:lstStyle/>
        <a:p>
          <a:endParaRPr lang="en-US"/>
        </a:p>
      </dgm:t>
    </dgm:pt>
    <dgm:pt modelId="{8985786D-7A9D-4765-B36A-07DD9500E53F}" type="sibTrans" cxnId="{F32E41D3-59D4-4F92-ADE7-817E1B455097}">
      <dgm:prSet/>
      <dgm:spPr/>
      <dgm:t>
        <a:bodyPr/>
        <a:lstStyle/>
        <a:p>
          <a:endParaRPr lang="en-US"/>
        </a:p>
      </dgm:t>
    </dgm:pt>
    <dgm:pt modelId="{A73DF1BF-5B34-4800-8240-A750A47D2C27}">
      <dgm:prSet/>
      <dgm:spPr/>
      <dgm:t>
        <a:bodyPr/>
        <a:lstStyle/>
        <a:p>
          <a:r>
            <a:rPr lang="en-US" b="1" i="0"/>
            <a:t>Diagnostic Momentum</a:t>
          </a:r>
          <a:endParaRPr lang="en-US"/>
        </a:p>
      </dgm:t>
    </dgm:pt>
    <dgm:pt modelId="{C51A8DE1-EFA7-4E4A-8693-620E627D222B}" type="parTrans" cxnId="{ECA03511-1404-47CD-8553-CB89051A48D9}">
      <dgm:prSet/>
      <dgm:spPr/>
      <dgm:t>
        <a:bodyPr/>
        <a:lstStyle/>
        <a:p>
          <a:endParaRPr lang="en-US"/>
        </a:p>
      </dgm:t>
    </dgm:pt>
    <dgm:pt modelId="{F55E7C3B-F01F-44C4-A370-826A8E5D4F0C}" type="sibTrans" cxnId="{ECA03511-1404-47CD-8553-CB89051A48D9}">
      <dgm:prSet/>
      <dgm:spPr/>
      <dgm:t>
        <a:bodyPr/>
        <a:lstStyle/>
        <a:p>
          <a:endParaRPr lang="en-US"/>
        </a:p>
      </dgm:t>
    </dgm:pt>
    <dgm:pt modelId="{03A51354-D8E8-420D-8B59-F36B3D4004DE}">
      <dgm:prSet/>
      <dgm:spPr/>
      <dgm:t>
        <a:bodyPr/>
        <a:lstStyle/>
        <a:p>
          <a:r>
            <a:rPr lang="en-US" b="1" i="0"/>
            <a:t>Overconfidence</a:t>
          </a:r>
          <a:endParaRPr lang="en-US"/>
        </a:p>
      </dgm:t>
    </dgm:pt>
    <dgm:pt modelId="{D1D58D14-5190-4BDD-9456-E790EB577C8C}" type="parTrans" cxnId="{A8016FBC-14C5-4B0C-B628-277D8DD13044}">
      <dgm:prSet/>
      <dgm:spPr/>
      <dgm:t>
        <a:bodyPr/>
        <a:lstStyle/>
        <a:p>
          <a:endParaRPr lang="en-US"/>
        </a:p>
      </dgm:t>
    </dgm:pt>
    <dgm:pt modelId="{9DE73455-55DA-418F-81AA-3539466D8D03}" type="sibTrans" cxnId="{A8016FBC-14C5-4B0C-B628-277D8DD13044}">
      <dgm:prSet/>
      <dgm:spPr/>
      <dgm:t>
        <a:bodyPr/>
        <a:lstStyle/>
        <a:p>
          <a:endParaRPr lang="en-US"/>
        </a:p>
      </dgm:t>
    </dgm:pt>
    <dgm:pt modelId="{D375D3FD-1934-4BEF-BBF2-A328348D7CA9}">
      <dgm:prSet/>
      <dgm:spPr/>
      <dgm:t>
        <a:bodyPr/>
        <a:lstStyle/>
        <a:p>
          <a:r>
            <a:rPr lang="en-US" b="1" i="0"/>
            <a:t>Framing Effect</a:t>
          </a:r>
          <a:endParaRPr lang="en-US"/>
        </a:p>
      </dgm:t>
    </dgm:pt>
    <dgm:pt modelId="{98672B94-8B3A-4F66-A259-7EBD17CD67FD}" type="parTrans" cxnId="{AFD15442-50DF-428F-BA27-5E8C258D4EC9}">
      <dgm:prSet/>
      <dgm:spPr/>
      <dgm:t>
        <a:bodyPr/>
        <a:lstStyle/>
        <a:p>
          <a:endParaRPr lang="en-US"/>
        </a:p>
      </dgm:t>
    </dgm:pt>
    <dgm:pt modelId="{22E46504-0DFC-44E0-9614-B45D20AE6C10}" type="sibTrans" cxnId="{AFD15442-50DF-428F-BA27-5E8C258D4EC9}">
      <dgm:prSet/>
      <dgm:spPr/>
      <dgm:t>
        <a:bodyPr/>
        <a:lstStyle/>
        <a:p>
          <a:endParaRPr lang="en-US"/>
        </a:p>
      </dgm:t>
    </dgm:pt>
    <dgm:pt modelId="{00924112-CA0B-48E8-A472-AD211ED5CAF7}">
      <dgm:prSet/>
      <dgm:spPr/>
      <dgm:t>
        <a:bodyPr/>
        <a:lstStyle/>
        <a:p>
          <a:r>
            <a:rPr lang="en-US" b="1" i="0"/>
            <a:t>Omission Bias</a:t>
          </a:r>
          <a:endParaRPr lang="en-US"/>
        </a:p>
      </dgm:t>
    </dgm:pt>
    <dgm:pt modelId="{FF4EB8E1-3B87-4D0E-921F-2D25EF0C2E38}" type="parTrans" cxnId="{1C94C689-5093-47BE-AA45-BB40E5E48F4C}">
      <dgm:prSet/>
      <dgm:spPr/>
      <dgm:t>
        <a:bodyPr/>
        <a:lstStyle/>
        <a:p>
          <a:endParaRPr lang="en-US"/>
        </a:p>
      </dgm:t>
    </dgm:pt>
    <dgm:pt modelId="{FE820A4E-1CD3-4D04-A95E-A3ACBAEF4AA8}" type="sibTrans" cxnId="{1C94C689-5093-47BE-AA45-BB40E5E48F4C}">
      <dgm:prSet/>
      <dgm:spPr/>
      <dgm:t>
        <a:bodyPr/>
        <a:lstStyle/>
        <a:p>
          <a:endParaRPr lang="en-US"/>
        </a:p>
      </dgm:t>
    </dgm:pt>
    <dgm:pt modelId="{BE5D40CC-C280-405A-A7E8-CEB5DE918CC8}">
      <dgm:prSet/>
      <dgm:spPr/>
      <dgm:t>
        <a:bodyPr/>
        <a:lstStyle/>
        <a:p>
          <a:r>
            <a:rPr lang="en-US" b="1" i="0"/>
            <a:t>Representativeness</a:t>
          </a:r>
          <a:endParaRPr lang="en-US"/>
        </a:p>
      </dgm:t>
    </dgm:pt>
    <dgm:pt modelId="{6A7FD200-539A-4FBA-A3D2-473B1B088ADC}" type="parTrans" cxnId="{87EEF9C0-F775-4319-9D3D-78F0A70F4A28}">
      <dgm:prSet/>
      <dgm:spPr/>
      <dgm:t>
        <a:bodyPr/>
        <a:lstStyle/>
        <a:p>
          <a:endParaRPr lang="en-US"/>
        </a:p>
      </dgm:t>
    </dgm:pt>
    <dgm:pt modelId="{D920D1A0-B04E-47B8-95A7-2DBB8118A34C}" type="sibTrans" cxnId="{87EEF9C0-F775-4319-9D3D-78F0A70F4A28}">
      <dgm:prSet/>
      <dgm:spPr/>
      <dgm:t>
        <a:bodyPr/>
        <a:lstStyle/>
        <a:p>
          <a:endParaRPr lang="en-US"/>
        </a:p>
      </dgm:t>
    </dgm:pt>
    <dgm:pt modelId="{5A7C5F13-F07F-4185-8163-7378D849B966}">
      <dgm:prSet/>
      <dgm:spPr/>
      <dgm:t>
        <a:bodyPr/>
        <a:lstStyle/>
        <a:p>
          <a:r>
            <a:rPr lang="en-US" b="1" i="0"/>
            <a:t>Sutton’s Slip</a:t>
          </a:r>
          <a:endParaRPr lang="en-US"/>
        </a:p>
      </dgm:t>
    </dgm:pt>
    <dgm:pt modelId="{28086D66-0F0E-4B69-8543-42570428604E}" type="parTrans" cxnId="{1C92AF98-D11E-4EE3-BB72-AC1E13C938FE}">
      <dgm:prSet/>
      <dgm:spPr/>
      <dgm:t>
        <a:bodyPr/>
        <a:lstStyle/>
        <a:p>
          <a:endParaRPr lang="en-US"/>
        </a:p>
      </dgm:t>
    </dgm:pt>
    <dgm:pt modelId="{85732734-FCC7-47C4-BD61-A6409D776CBD}" type="sibTrans" cxnId="{1C92AF98-D11E-4EE3-BB72-AC1E13C938FE}">
      <dgm:prSet/>
      <dgm:spPr/>
      <dgm:t>
        <a:bodyPr/>
        <a:lstStyle/>
        <a:p>
          <a:endParaRPr lang="en-US"/>
        </a:p>
      </dgm:t>
    </dgm:pt>
    <dgm:pt modelId="{BEDFFD77-351B-4CD3-A15C-960E3B4959BC}" type="pres">
      <dgm:prSet presAssocID="{3BB241E7-8655-4F01-A207-B6BA0A192CCE}" presName="diagram" presStyleCnt="0">
        <dgm:presLayoutVars>
          <dgm:dir/>
          <dgm:resizeHandles val="exact"/>
        </dgm:presLayoutVars>
      </dgm:prSet>
      <dgm:spPr/>
    </dgm:pt>
    <dgm:pt modelId="{059EA0E8-1619-4BFF-A633-BF8D86BE8A0B}" type="pres">
      <dgm:prSet presAssocID="{55AB8C06-6DD3-4A7E-B322-129FF234271F}" presName="node" presStyleLbl="node1" presStyleIdx="0" presStyleCnt="10">
        <dgm:presLayoutVars>
          <dgm:bulletEnabled val="1"/>
        </dgm:presLayoutVars>
      </dgm:prSet>
      <dgm:spPr/>
    </dgm:pt>
    <dgm:pt modelId="{2A4358B5-4945-4BEB-943E-0B135C1AB415}" type="pres">
      <dgm:prSet presAssocID="{D822829D-F0B2-4133-BEC8-6E4B48D90B78}" presName="sibTrans" presStyleCnt="0"/>
      <dgm:spPr/>
    </dgm:pt>
    <dgm:pt modelId="{4461D4E5-EF53-4A16-8773-686D1B664AED}" type="pres">
      <dgm:prSet presAssocID="{BE958261-9A48-48FB-A3A2-B84A0F579952}" presName="node" presStyleLbl="node1" presStyleIdx="1" presStyleCnt="10">
        <dgm:presLayoutVars>
          <dgm:bulletEnabled val="1"/>
        </dgm:presLayoutVars>
      </dgm:prSet>
      <dgm:spPr/>
    </dgm:pt>
    <dgm:pt modelId="{7D8DDABE-D843-4325-8DE2-5F3C109E42A0}" type="pres">
      <dgm:prSet presAssocID="{73396606-C191-443F-8B6B-5F40EB4D6378}" presName="sibTrans" presStyleCnt="0"/>
      <dgm:spPr/>
    </dgm:pt>
    <dgm:pt modelId="{7933FD3F-3C54-4EAE-AFD4-443045913BBE}" type="pres">
      <dgm:prSet presAssocID="{A748CA44-09C5-4B6C-A758-B3A002FB5B80}" presName="node" presStyleLbl="node1" presStyleIdx="2" presStyleCnt="10">
        <dgm:presLayoutVars>
          <dgm:bulletEnabled val="1"/>
        </dgm:presLayoutVars>
      </dgm:prSet>
      <dgm:spPr/>
    </dgm:pt>
    <dgm:pt modelId="{3ECE6C67-0B46-42A1-9936-A1CC7DE97E55}" type="pres">
      <dgm:prSet presAssocID="{074E61BB-16FB-421B-BAFF-4C96DC8512DF}" presName="sibTrans" presStyleCnt="0"/>
      <dgm:spPr/>
    </dgm:pt>
    <dgm:pt modelId="{8CA13BFC-9717-40F8-B7C6-5AE159F89A08}" type="pres">
      <dgm:prSet presAssocID="{5E9165A5-92CA-48D1-A237-141498B60CB6}" presName="node" presStyleLbl="node1" presStyleIdx="3" presStyleCnt="10">
        <dgm:presLayoutVars>
          <dgm:bulletEnabled val="1"/>
        </dgm:presLayoutVars>
      </dgm:prSet>
      <dgm:spPr/>
    </dgm:pt>
    <dgm:pt modelId="{592CA181-D4A1-448F-B91E-BA9530250FD9}" type="pres">
      <dgm:prSet presAssocID="{8985786D-7A9D-4765-B36A-07DD9500E53F}" presName="sibTrans" presStyleCnt="0"/>
      <dgm:spPr/>
    </dgm:pt>
    <dgm:pt modelId="{2CB2B699-8EE2-4D15-A0E7-34655A1B7731}" type="pres">
      <dgm:prSet presAssocID="{A73DF1BF-5B34-4800-8240-A750A47D2C27}" presName="node" presStyleLbl="node1" presStyleIdx="4" presStyleCnt="10">
        <dgm:presLayoutVars>
          <dgm:bulletEnabled val="1"/>
        </dgm:presLayoutVars>
      </dgm:prSet>
      <dgm:spPr/>
    </dgm:pt>
    <dgm:pt modelId="{D291FA42-7E83-4DDC-8736-29EE56E0CECA}" type="pres">
      <dgm:prSet presAssocID="{F55E7C3B-F01F-44C4-A370-826A8E5D4F0C}" presName="sibTrans" presStyleCnt="0"/>
      <dgm:spPr/>
    </dgm:pt>
    <dgm:pt modelId="{0E0A1B69-A53B-4AED-9E63-815E2E39EBAC}" type="pres">
      <dgm:prSet presAssocID="{03A51354-D8E8-420D-8B59-F36B3D4004DE}" presName="node" presStyleLbl="node1" presStyleIdx="5" presStyleCnt="10">
        <dgm:presLayoutVars>
          <dgm:bulletEnabled val="1"/>
        </dgm:presLayoutVars>
      </dgm:prSet>
      <dgm:spPr/>
    </dgm:pt>
    <dgm:pt modelId="{C27032C3-48C1-4D4E-8262-1722989BE42E}" type="pres">
      <dgm:prSet presAssocID="{9DE73455-55DA-418F-81AA-3539466D8D03}" presName="sibTrans" presStyleCnt="0"/>
      <dgm:spPr/>
    </dgm:pt>
    <dgm:pt modelId="{384756A2-1BBD-4523-8E77-EE7A2FE20F3E}" type="pres">
      <dgm:prSet presAssocID="{D375D3FD-1934-4BEF-BBF2-A328348D7CA9}" presName="node" presStyleLbl="node1" presStyleIdx="6" presStyleCnt="10">
        <dgm:presLayoutVars>
          <dgm:bulletEnabled val="1"/>
        </dgm:presLayoutVars>
      </dgm:prSet>
      <dgm:spPr/>
    </dgm:pt>
    <dgm:pt modelId="{CD5512A7-8A0E-4944-AA5E-7C5EA2DEA289}" type="pres">
      <dgm:prSet presAssocID="{22E46504-0DFC-44E0-9614-B45D20AE6C10}" presName="sibTrans" presStyleCnt="0"/>
      <dgm:spPr/>
    </dgm:pt>
    <dgm:pt modelId="{988C83E2-628A-47BB-9C88-08AE83122FDD}" type="pres">
      <dgm:prSet presAssocID="{00924112-CA0B-48E8-A472-AD211ED5CAF7}" presName="node" presStyleLbl="node1" presStyleIdx="7" presStyleCnt="10">
        <dgm:presLayoutVars>
          <dgm:bulletEnabled val="1"/>
        </dgm:presLayoutVars>
      </dgm:prSet>
      <dgm:spPr/>
    </dgm:pt>
    <dgm:pt modelId="{A6AA18B6-35C0-41C8-B845-5ED8B6B8C6C4}" type="pres">
      <dgm:prSet presAssocID="{FE820A4E-1CD3-4D04-A95E-A3ACBAEF4AA8}" presName="sibTrans" presStyleCnt="0"/>
      <dgm:spPr/>
    </dgm:pt>
    <dgm:pt modelId="{6C63D420-F57F-4EEB-8B75-F8985DE8406E}" type="pres">
      <dgm:prSet presAssocID="{BE5D40CC-C280-405A-A7E8-CEB5DE918CC8}" presName="node" presStyleLbl="node1" presStyleIdx="8" presStyleCnt="10">
        <dgm:presLayoutVars>
          <dgm:bulletEnabled val="1"/>
        </dgm:presLayoutVars>
      </dgm:prSet>
      <dgm:spPr/>
    </dgm:pt>
    <dgm:pt modelId="{864BE89E-4631-43AD-A671-12883B8F70C8}" type="pres">
      <dgm:prSet presAssocID="{D920D1A0-B04E-47B8-95A7-2DBB8118A34C}" presName="sibTrans" presStyleCnt="0"/>
      <dgm:spPr/>
    </dgm:pt>
    <dgm:pt modelId="{601CE293-2610-4BC2-836B-9E4D9DD9F523}" type="pres">
      <dgm:prSet presAssocID="{5A7C5F13-F07F-4185-8163-7378D849B966}" presName="node" presStyleLbl="node1" presStyleIdx="9" presStyleCnt="10">
        <dgm:presLayoutVars>
          <dgm:bulletEnabled val="1"/>
        </dgm:presLayoutVars>
      </dgm:prSet>
      <dgm:spPr/>
    </dgm:pt>
  </dgm:ptLst>
  <dgm:cxnLst>
    <dgm:cxn modelId="{7292DC04-7A04-4298-AC33-4200EF2EA2BD}" type="presOf" srcId="{BE5D40CC-C280-405A-A7E8-CEB5DE918CC8}" destId="{6C63D420-F57F-4EEB-8B75-F8985DE8406E}" srcOrd="0" destOrd="0" presId="urn:microsoft.com/office/officeart/2005/8/layout/default"/>
    <dgm:cxn modelId="{ECA03511-1404-47CD-8553-CB89051A48D9}" srcId="{3BB241E7-8655-4F01-A207-B6BA0A192CCE}" destId="{A73DF1BF-5B34-4800-8240-A750A47D2C27}" srcOrd="4" destOrd="0" parTransId="{C51A8DE1-EFA7-4E4A-8693-620E627D222B}" sibTransId="{F55E7C3B-F01F-44C4-A370-826A8E5D4F0C}"/>
    <dgm:cxn modelId="{92EACB11-2EE4-4831-A4A8-C791CA26F052}" type="presOf" srcId="{5A7C5F13-F07F-4185-8163-7378D849B966}" destId="{601CE293-2610-4BC2-836B-9E4D9DD9F523}" srcOrd="0" destOrd="0" presId="urn:microsoft.com/office/officeart/2005/8/layout/default"/>
    <dgm:cxn modelId="{1E20C120-1FAE-4A16-8E6F-1F44955F8396}" type="presOf" srcId="{00924112-CA0B-48E8-A472-AD211ED5CAF7}" destId="{988C83E2-628A-47BB-9C88-08AE83122FDD}" srcOrd="0" destOrd="0" presId="urn:microsoft.com/office/officeart/2005/8/layout/default"/>
    <dgm:cxn modelId="{9B8B1C21-D3CE-45CB-9FF6-8E3DDA85D456}" type="presOf" srcId="{A748CA44-09C5-4B6C-A758-B3A002FB5B80}" destId="{7933FD3F-3C54-4EAE-AFD4-443045913BBE}" srcOrd="0" destOrd="0" presId="urn:microsoft.com/office/officeart/2005/8/layout/default"/>
    <dgm:cxn modelId="{E18EC933-F37B-4F6C-B1DB-7676F0BBA182}" type="presOf" srcId="{3BB241E7-8655-4F01-A207-B6BA0A192CCE}" destId="{BEDFFD77-351B-4CD3-A15C-960E3B4959BC}" srcOrd="0" destOrd="0" presId="urn:microsoft.com/office/officeart/2005/8/layout/default"/>
    <dgm:cxn modelId="{D1040C42-F884-4FA2-B0D5-B4810C97CDDE}" type="presOf" srcId="{BE958261-9A48-48FB-A3A2-B84A0F579952}" destId="{4461D4E5-EF53-4A16-8773-686D1B664AED}" srcOrd="0" destOrd="0" presId="urn:microsoft.com/office/officeart/2005/8/layout/default"/>
    <dgm:cxn modelId="{AFD15442-50DF-428F-BA27-5E8C258D4EC9}" srcId="{3BB241E7-8655-4F01-A207-B6BA0A192CCE}" destId="{D375D3FD-1934-4BEF-BBF2-A328348D7CA9}" srcOrd="6" destOrd="0" parTransId="{98672B94-8B3A-4F66-A259-7EBD17CD67FD}" sibTransId="{22E46504-0DFC-44E0-9614-B45D20AE6C10}"/>
    <dgm:cxn modelId="{ADAB0A63-BA81-4126-956A-6165F0B720A1}" type="presOf" srcId="{A73DF1BF-5B34-4800-8240-A750A47D2C27}" destId="{2CB2B699-8EE2-4D15-A0E7-34655A1B7731}" srcOrd="0" destOrd="0" presId="urn:microsoft.com/office/officeart/2005/8/layout/default"/>
    <dgm:cxn modelId="{2EC0586B-28E4-4FB6-A540-9948CCB00AD0}" type="presOf" srcId="{D375D3FD-1934-4BEF-BBF2-A328348D7CA9}" destId="{384756A2-1BBD-4523-8E77-EE7A2FE20F3E}" srcOrd="0" destOrd="0" presId="urn:microsoft.com/office/officeart/2005/8/layout/default"/>
    <dgm:cxn modelId="{1C94C689-5093-47BE-AA45-BB40E5E48F4C}" srcId="{3BB241E7-8655-4F01-A207-B6BA0A192CCE}" destId="{00924112-CA0B-48E8-A472-AD211ED5CAF7}" srcOrd="7" destOrd="0" parTransId="{FF4EB8E1-3B87-4D0E-921F-2D25EF0C2E38}" sibTransId="{FE820A4E-1CD3-4D04-A95E-A3ACBAEF4AA8}"/>
    <dgm:cxn modelId="{FB69418D-127D-4271-AE9A-D4C7E25094A1}" type="presOf" srcId="{03A51354-D8E8-420D-8B59-F36B3D4004DE}" destId="{0E0A1B69-A53B-4AED-9E63-815E2E39EBAC}" srcOrd="0" destOrd="0" presId="urn:microsoft.com/office/officeart/2005/8/layout/default"/>
    <dgm:cxn modelId="{1C92AF98-D11E-4EE3-BB72-AC1E13C938FE}" srcId="{3BB241E7-8655-4F01-A207-B6BA0A192CCE}" destId="{5A7C5F13-F07F-4185-8163-7378D849B966}" srcOrd="9" destOrd="0" parTransId="{28086D66-0F0E-4B69-8543-42570428604E}" sibTransId="{85732734-FCC7-47C4-BD61-A6409D776CBD}"/>
    <dgm:cxn modelId="{8F182999-ECF6-46F8-9EBF-2E5D1AB02946}" srcId="{3BB241E7-8655-4F01-A207-B6BA0A192CCE}" destId="{A748CA44-09C5-4B6C-A758-B3A002FB5B80}" srcOrd="2" destOrd="0" parTransId="{E19A5E40-5A9B-47A6-8455-B6C8AAA54DBA}" sibTransId="{074E61BB-16FB-421B-BAFF-4C96DC8512DF}"/>
    <dgm:cxn modelId="{A8016FBC-14C5-4B0C-B628-277D8DD13044}" srcId="{3BB241E7-8655-4F01-A207-B6BA0A192CCE}" destId="{03A51354-D8E8-420D-8B59-F36B3D4004DE}" srcOrd="5" destOrd="0" parTransId="{D1D58D14-5190-4BDD-9456-E790EB577C8C}" sibTransId="{9DE73455-55DA-418F-81AA-3539466D8D03}"/>
    <dgm:cxn modelId="{87EEF9C0-F775-4319-9D3D-78F0A70F4A28}" srcId="{3BB241E7-8655-4F01-A207-B6BA0A192CCE}" destId="{BE5D40CC-C280-405A-A7E8-CEB5DE918CC8}" srcOrd="8" destOrd="0" parTransId="{6A7FD200-539A-4FBA-A3D2-473B1B088ADC}" sibTransId="{D920D1A0-B04E-47B8-95A7-2DBB8118A34C}"/>
    <dgm:cxn modelId="{9F6898C3-1AAE-4A2F-AB29-6F4BF6170641}" type="presOf" srcId="{5E9165A5-92CA-48D1-A237-141498B60CB6}" destId="{8CA13BFC-9717-40F8-B7C6-5AE159F89A08}" srcOrd="0" destOrd="0" presId="urn:microsoft.com/office/officeart/2005/8/layout/default"/>
    <dgm:cxn modelId="{72E7F9C4-267D-4D36-A596-C4DA190D1E40}" srcId="{3BB241E7-8655-4F01-A207-B6BA0A192CCE}" destId="{BE958261-9A48-48FB-A3A2-B84A0F579952}" srcOrd="1" destOrd="0" parTransId="{744E62CA-94F2-476B-BED7-1F80D417918F}" sibTransId="{73396606-C191-443F-8B6B-5F40EB4D6378}"/>
    <dgm:cxn modelId="{7B0BB7CC-34F2-4B7C-83AD-0A1E9F974161}" srcId="{3BB241E7-8655-4F01-A207-B6BA0A192CCE}" destId="{55AB8C06-6DD3-4A7E-B322-129FF234271F}" srcOrd="0" destOrd="0" parTransId="{CBAF2818-06E3-454E-AB7A-4CED0C9F94E0}" sibTransId="{D822829D-F0B2-4133-BEC8-6E4B48D90B78}"/>
    <dgm:cxn modelId="{F32E41D3-59D4-4F92-ADE7-817E1B455097}" srcId="{3BB241E7-8655-4F01-A207-B6BA0A192CCE}" destId="{5E9165A5-92CA-48D1-A237-141498B60CB6}" srcOrd="3" destOrd="0" parTransId="{172D4EEC-24A8-4DD4-81D9-0E43EE5B0162}" sibTransId="{8985786D-7A9D-4765-B36A-07DD9500E53F}"/>
    <dgm:cxn modelId="{ACA926D9-67C6-4435-B558-AADE21DE57EB}" type="presOf" srcId="{55AB8C06-6DD3-4A7E-B322-129FF234271F}" destId="{059EA0E8-1619-4BFF-A633-BF8D86BE8A0B}" srcOrd="0" destOrd="0" presId="urn:microsoft.com/office/officeart/2005/8/layout/default"/>
    <dgm:cxn modelId="{0A81B16E-193F-47B1-9658-EF3C9BB0B7D8}" type="presParOf" srcId="{BEDFFD77-351B-4CD3-A15C-960E3B4959BC}" destId="{059EA0E8-1619-4BFF-A633-BF8D86BE8A0B}" srcOrd="0" destOrd="0" presId="urn:microsoft.com/office/officeart/2005/8/layout/default"/>
    <dgm:cxn modelId="{CA8E3A11-D965-47B7-A237-43ECF1ED304B}" type="presParOf" srcId="{BEDFFD77-351B-4CD3-A15C-960E3B4959BC}" destId="{2A4358B5-4945-4BEB-943E-0B135C1AB415}" srcOrd="1" destOrd="0" presId="urn:microsoft.com/office/officeart/2005/8/layout/default"/>
    <dgm:cxn modelId="{79F91FF6-4F2B-4AE4-87CA-A989F4769395}" type="presParOf" srcId="{BEDFFD77-351B-4CD3-A15C-960E3B4959BC}" destId="{4461D4E5-EF53-4A16-8773-686D1B664AED}" srcOrd="2" destOrd="0" presId="urn:microsoft.com/office/officeart/2005/8/layout/default"/>
    <dgm:cxn modelId="{2AE1512D-1065-4B0D-BE44-D0568A9C2F5D}" type="presParOf" srcId="{BEDFFD77-351B-4CD3-A15C-960E3B4959BC}" destId="{7D8DDABE-D843-4325-8DE2-5F3C109E42A0}" srcOrd="3" destOrd="0" presId="urn:microsoft.com/office/officeart/2005/8/layout/default"/>
    <dgm:cxn modelId="{5AA79E3D-F94E-4A2F-8FD7-577136B6181C}" type="presParOf" srcId="{BEDFFD77-351B-4CD3-A15C-960E3B4959BC}" destId="{7933FD3F-3C54-4EAE-AFD4-443045913BBE}" srcOrd="4" destOrd="0" presId="urn:microsoft.com/office/officeart/2005/8/layout/default"/>
    <dgm:cxn modelId="{81DF1590-0CED-49DF-AF48-4CA42767A016}" type="presParOf" srcId="{BEDFFD77-351B-4CD3-A15C-960E3B4959BC}" destId="{3ECE6C67-0B46-42A1-9936-A1CC7DE97E55}" srcOrd="5" destOrd="0" presId="urn:microsoft.com/office/officeart/2005/8/layout/default"/>
    <dgm:cxn modelId="{A5E73360-BFB5-464E-B861-5A8E8E4B07E0}" type="presParOf" srcId="{BEDFFD77-351B-4CD3-A15C-960E3B4959BC}" destId="{8CA13BFC-9717-40F8-B7C6-5AE159F89A08}" srcOrd="6" destOrd="0" presId="urn:microsoft.com/office/officeart/2005/8/layout/default"/>
    <dgm:cxn modelId="{75102B1F-C5CF-4C69-A72F-1A40A1439C26}" type="presParOf" srcId="{BEDFFD77-351B-4CD3-A15C-960E3B4959BC}" destId="{592CA181-D4A1-448F-B91E-BA9530250FD9}" srcOrd="7" destOrd="0" presId="urn:microsoft.com/office/officeart/2005/8/layout/default"/>
    <dgm:cxn modelId="{597E9367-89C9-49C1-ADF0-FFAF92BA2395}" type="presParOf" srcId="{BEDFFD77-351B-4CD3-A15C-960E3B4959BC}" destId="{2CB2B699-8EE2-4D15-A0E7-34655A1B7731}" srcOrd="8" destOrd="0" presId="urn:microsoft.com/office/officeart/2005/8/layout/default"/>
    <dgm:cxn modelId="{ED220C50-5652-4F79-ACBA-811AEF1C01D7}" type="presParOf" srcId="{BEDFFD77-351B-4CD3-A15C-960E3B4959BC}" destId="{D291FA42-7E83-4DDC-8736-29EE56E0CECA}" srcOrd="9" destOrd="0" presId="urn:microsoft.com/office/officeart/2005/8/layout/default"/>
    <dgm:cxn modelId="{3E33CFC2-16E0-4BA6-ABA8-CCADAEBAC57A}" type="presParOf" srcId="{BEDFFD77-351B-4CD3-A15C-960E3B4959BC}" destId="{0E0A1B69-A53B-4AED-9E63-815E2E39EBAC}" srcOrd="10" destOrd="0" presId="urn:microsoft.com/office/officeart/2005/8/layout/default"/>
    <dgm:cxn modelId="{CC727924-E681-4BD7-A4EF-BFAEB34A361C}" type="presParOf" srcId="{BEDFFD77-351B-4CD3-A15C-960E3B4959BC}" destId="{C27032C3-48C1-4D4E-8262-1722989BE42E}" srcOrd="11" destOrd="0" presId="urn:microsoft.com/office/officeart/2005/8/layout/default"/>
    <dgm:cxn modelId="{FD76C467-50D9-4D78-8495-5F10BC160ECA}" type="presParOf" srcId="{BEDFFD77-351B-4CD3-A15C-960E3B4959BC}" destId="{384756A2-1BBD-4523-8E77-EE7A2FE20F3E}" srcOrd="12" destOrd="0" presId="urn:microsoft.com/office/officeart/2005/8/layout/default"/>
    <dgm:cxn modelId="{41742C62-F3E6-406A-88AE-2C2F63D7F433}" type="presParOf" srcId="{BEDFFD77-351B-4CD3-A15C-960E3B4959BC}" destId="{CD5512A7-8A0E-4944-AA5E-7C5EA2DEA289}" srcOrd="13" destOrd="0" presId="urn:microsoft.com/office/officeart/2005/8/layout/default"/>
    <dgm:cxn modelId="{AA74E43E-144A-42BE-8C7E-A2B5FD071344}" type="presParOf" srcId="{BEDFFD77-351B-4CD3-A15C-960E3B4959BC}" destId="{988C83E2-628A-47BB-9C88-08AE83122FDD}" srcOrd="14" destOrd="0" presId="urn:microsoft.com/office/officeart/2005/8/layout/default"/>
    <dgm:cxn modelId="{AB2FA46E-F327-4A94-91AF-6BFF36B78008}" type="presParOf" srcId="{BEDFFD77-351B-4CD3-A15C-960E3B4959BC}" destId="{A6AA18B6-35C0-41C8-B845-5ED8B6B8C6C4}" srcOrd="15" destOrd="0" presId="urn:microsoft.com/office/officeart/2005/8/layout/default"/>
    <dgm:cxn modelId="{7467CAED-461E-42E4-8C3B-2249695F5192}" type="presParOf" srcId="{BEDFFD77-351B-4CD3-A15C-960E3B4959BC}" destId="{6C63D420-F57F-4EEB-8B75-F8985DE8406E}" srcOrd="16" destOrd="0" presId="urn:microsoft.com/office/officeart/2005/8/layout/default"/>
    <dgm:cxn modelId="{3D875950-6301-4B5E-A4EB-8F8E76F350BF}" type="presParOf" srcId="{BEDFFD77-351B-4CD3-A15C-960E3B4959BC}" destId="{864BE89E-4631-43AD-A671-12883B8F70C8}" srcOrd="17" destOrd="0" presId="urn:microsoft.com/office/officeart/2005/8/layout/default"/>
    <dgm:cxn modelId="{7C112D80-E98B-4701-9528-561C48A64ADA}" type="presParOf" srcId="{BEDFFD77-351B-4CD3-A15C-960E3B4959BC}" destId="{601CE293-2610-4BC2-836B-9E4D9DD9F52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97EA-A0D2-4F9C-AF28-49466B0353D0}">
      <dsp:nvSpPr>
        <dsp:cNvPr id="0" name=""/>
        <dsp:cNvSpPr/>
      </dsp:nvSpPr>
      <dsp:spPr>
        <a:xfrm>
          <a:off x="0" y="12902"/>
          <a:ext cx="6900512" cy="115786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1" kern="1200" dirty="0"/>
            <a:t>Semantic qualifiers:</a:t>
          </a:r>
          <a:endParaRPr lang="en-US" sz="2900" kern="1200" dirty="0"/>
        </a:p>
      </dsp:txBody>
      <dsp:txXfrm>
        <a:off x="56522" y="69424"/>
        <a:ext cx="6787468" cy="1044817"/>
      </dsp:txXfrm>
    </dsp:sp>
    <dsp:sp modelId="{74070E54-A90F-4400-BE13-CB7D187F0791}">
      <dsp:nvSpPr>
        <dsp:cNvPr id="0" name=""/>
        <dsp:cNvSpPr/>
      </dsp:nvSpPr>
      <dsp:spPr>
        <a:xfrm>
          <a:off x="0" y="1170764"/>
          <a:ext cx="6900512" cy="324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6830" rIns="206248" bIns="3683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CA" sz="2300" b="1" kern="1200"/>
            <a:t>Demonstrate a rich understanding of the disease/condition state and patients’ experiences:</a:t>
          </a:r>
          <a:endParaRPr lang="en-US" sz="2300" kern="1200"/>
        </a:p>
        <a:p>
          <a:pPr marL="228600" lvl="1" indent="0" algn="l" defTabSz="1022350">
            <a:lnSpc>
              <a:spcPct val="90000"/>
            </a:lnSpc>
            <a:spcBef>
              <a:spcPct val="0"/>
            </a:spcBef>
            <a:spcAft>
              <a:spcPct val="20000"/>
            </a:spcAft>
            <a:buChar char="•"/>
          </a:pPr>
          <a:r>
            <a:rPr lang="en-CA" sz="2300" kern="1200"/>
            <a:t>adjectives or adverbs that represent the clinical findings</a:t>
          </a:r>
          <a:endParaRPr lang="en-US" sz="2300" kern="1200"/>
        </a:p>
        <a:p>
          <a:pPr marL="228600" lvl="1" indent="0" algn="l" defTabSz="1022350">
            <a:lnSpc>
              <a:spcPct val="90000"/>
            </a:lnSpc>
            <a:spcBef>
              <a:spcPct val="0"/>
            </a:spcBef>
            <a:spcAft>
              <a:spcPct val="20000"/>
            </a:spcAft>
            <a:buChar char="•"/>
          </a:pPr>
          <a:r>
            <a:rPr lang="en-CA" sz="2300" kern="1200"/>
            <a:t>paired descriptors such as acute/chronic, severe/mild etc.</a:t>
          </a:r>
          <a:endParaRPr lang="en-US" sz="2300" kern="1200"/>
        </a:p>
        <a:p>
          <a:pPr marL="228600" lvl="1" indent="0" algn="l" defTabSz="1022350">
            <a:lnSpc>
              <a:spcPct val="90000"/>
            </a:lnSpc>
            <a:spcBef>
              <a:spcPct val="0"/>
            </a:spcBef>
            <a:spcAft>
              <a:spcPct val="20000"/>
            </a:spcAft>
            <a:buChar char="•"/>
          </a:pPr>
          <a:r>
            <a:rPr lang="en-CA" sz="2300" kern="1200" dirty="0"/>
            <a:t>Describe onset, site, course, severity, context, patient characteristics</a:t>
          </a:r>
          <a:endParaRPr lang="en-US" sz="2300" kern="1200" dirty="0"/>
        </a:p>
      </dsp:txBody>
      <dsp:txXfrm>
        <a:off x="0" y="1170764"/>
        <a:ext cx="6900512" cy="3241619"/>
      </dsp:txXfrm>
    </dsp:sp>
    <dsp:sp modelId="{9CA5AA6A-C057-4F72-BDAC-CC679736A197}">
      <dsp:nvSpPr>
        <dsp:cNvPr id="0" name=""/>
        <dsp:cNvSpPr/>
      </dsp:nvSpPr>
      <dsp:spPr>
        <a:xfrm>
          <a:off x="0" y="4412384"/>
          <a:ext cx="6900512" cy="1157861"/>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1" i="1" kern="1200"/>
            <a:t>Elicit by asking: “what are the features that describe</a:t>
          </a:r>
          <a:r>
            <a:rPr lang="is-IS" sz="2900" b="1" i="1" kern="1200"/>
            <a:t>…</a:t>
          </a:r>
          <a:r>
            <a:rPr lang="en-CA" sz="2900" b="1" i="1" kern="1200"/>
            <a:t>”</a:t>
          </a:r>
          <a:endParaRPr lang="en-US" sz="2900" kern="1200"/>
        </a:p>
      </dsp:txBody>
      <dsp:txXfrm>
        <a:off x="56522" y="4468906"/>
        <a:ext cx="6787468" cy="1044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089E2-C425-41A1-A615-2A2FD985F22A}">
      <dsp:nvSpPr>
        <dsp:cNvPr id="0" name=""/>
        <dsp:cNvSpPr/>
      </dsp:nvSpPr>
      <dsp:spPr>
        <a:xfrm>
          <a:off x="2103120" y="2008"/>
          <a:ext cx="8412480" cy="104031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241" rIns="163225" bIns="264241" numCol="1" spcCol="1270" anchor="ctr" anchorCtr="0">
          <a:noAutofit/>
        </a:bodyPr>
        <a:lstStyle/>
        <a:p>
          <a:pPr marL="0" lvl="0" indent="0" algn="l" defTabSz="889000">
            <a:lnSpc>
              <a:spcPct val="90000"/>
            </a:lnSpc>
            <a:spcBef>
              <a:spcPct val="0"/>
            </a:spcBef>
            <a:spcAft>
              <a:spcPct val="35000"/>
            </a:spcAft>
            <a:buNone/>
          </a:pPr>
          <a:r>
            <a:rPr lang="en-CA" sz="2000" kern="1200" dirty="0"/>
            <a:t>Uncertain knowledge base, unable to connect patient info to generation of differential diagnoses </a:t>
          </a:r>
          <a:r>
            <a:rPr lang="en-CA" sz="2000" b="1" kern="1200" dirty="0"/>
            <a:t>(Quiet) </a:t>
          </a:r>
          <a:endParaRPr lang="en-US" sz="2000" b="1" kern="1200" dirty="0"/>
        </a:p>
      </dsp:txBody>
      <dsp:txXfrm>
        <a:off x="2103120" y="2008"/>
        <a:ext cx="8412480" cy="1040317"/>
      </dsp:txXfrm>
    </dsp:sp>
    <dsp:sp modelId="{9970FBDC-96D4-4CD2-BD0D-A887CEA81582}">
      <dsp:nvSpPr>
        <dsp:cNvPr id="0" name=""/>
        <dsp:cNvSpPr/>
      </dsp:nvSpPr>
      <dsp:spPr>
        <a:xfrm>
          <a:off x="0" y="2008"/>
          <a:ext cx="2103120" cy="1040317"/>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60" rIns="111290" bIns="102760" numCol="1" spcCol="1270" anchor="ctr" anchorCtr="0">
          <a:noAutofit/>
        </a:bodyPr>
        <a:lstStyle/>
        <a:p>
          <a:pPr marL="0" lvl="0" indent="0" algn="ctr" defTabSz="1022350">
            <a:lnSpc>
              <a:spcPct val="90000"/>
            </a:lnSpc>
            <a:spcBef>
              <a:spcPct val="0"/>
            </a:spcBef>
            <a:spcAft>
              <a:spcPct val="35000"/>
            </a:spcAft>
            <a:buNone/>
          </a:pPr>
          <a:r>
            <a:rPr lang="en-CA" sz="2300" b="1" kern="1200"/>
            <a:t>Reduced</a:t>
          </a:r>
          <a:endParaRPr lang="en-US" sz="2300" kern="1200"/>
        </a:p>
      </dsp:txBody>
      <dsp:txXfrm>
        <a:off x="0" y="2008"/>
        <a:ext cx="2103120" cy="1040317"/>
      </dsp:txXfrm>
    </dsp:sp>
    <dsp:sp modelId="{CCB77538-577C-45B9-8805-57E540644494}">
      <dsp:nvSpPr>
        <dsp:cNvPr id="0" name=""/>
        <dsp:cNvSpPr/>
      </dsp:nvSpPr>
      <dsp:spPr>
        <a:xfrm>
          <a:off x="2103120" y="1104744"/>
          <a:ext cx="8412480" cy="1040317"/>
        </a:xfrm>
        <a:prstGeom prst="rect">
          <a:avLst/>
        </a:prstGeom>
        <a:solidFill>
          <a:schemeClr val="accent2">
            <a:tint val="40000"/>
            <a:alpha val="90000"/>
            <a:hueOff val="1951713"/>
            <a:satOff val="-3788"/>
            <a:lumOff val="-656"/>
            <a:alphaOff val="0"/>
          </a:schemeClr>
        </a:solidFill>
        <a:ln w="19050" cap="flat" cmpd="sng" algn="ctr">
          <a:solidFill>
            <a:schemeClr val="accent2">
              <a:tint val="40000"/>
              <a:alpha val="90000"/>
              <a:hueOff val="1951713"/>
              <a:satOff val="-3788"/>
              <a:lumOff val="-6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241" rIns="163225" bIns="264241" numCol="1" spcCol="1270" anchor="ctr" anchorCtr="0">
          <a:noAutofit/>
        </a:bodyPr>
        <a:lstStyle/>
        <a:p>
          <a:pPr marL="0" lvl="0" indent="0" algn="l" defTabSz="889000">
            <a:lnSpc>
              <a:spcPct val="90000"/>
            </a:lnSpc>
            <a:spcBef>
              <a:spcPct val="0"/>
            </a:spcBef>
            <a:spcAft>
              <a:spcPct val="35000"/>
            </a:spcAft>
            <a:buNone/>
          </a:pPr>
          <a:r>
            <a:rPr lang="en-CA" sz="2000" kern="1200" dirty="0"/>
            <a:t>Large knowledge base, unable to connect patient info to DDx, lots of Dx thrown out (</a:t>
          </a:r>
          <a:r>
            <a:rPr lang="en-CA" sz="2000" b="1" kern="1200" dirty="0"/>
            <a:t>Scattered)</a:t>
          </a:r>
          <a:endParaRPr lang="en-US" sz="2000" b="1" kern="1200" dirty="0"/>
        </a:p>
      </dsp:txBody>
      <dsp:txXfrm>
        <a:off x="2103120" y="1104744"/>
        <a:ext cx="8412480" cy="1040317"/>
      </dsp:txXfrm>
    </dsp:sp>
    <dsp:sp modelId="{32BE8425-5B9E-42CA-AF64-320F7A7B7A79}">
      <dsp:nvSpPr>
        <dsp:cNvPr id="0" name=""/>
        <dsp:cNvSpPr/>
      </dsp:nvSpPr>
      <dsp:spPr>
        <a:xfrm>
          <a:off x="0" y="1104744"/>
          <a:ext cx="2103120" cy="1040317"/>
        </a:xfrm>
        <a:prstGeom prst="rect">
          <a:avLst/>
        </a:prstGeom>
        <a:solidFill>
          <a:schemeClr val="accent2">
            <a:hueOff val="1891709"/>
            <a:satOff val="5125"/>
            <a:lumOff val="-4052"/>
            <a:alphaOff val="0"/>
          </a:schemeClr>
        </a:solidFill>
        <a:ln w="19050" cap="flat" cmpd="sng" algn="ctr">
          <a:solidFill>
            <a:schemeClr val="accent2">
              <a:hueOff val="1891709"/>
              <a:satOff val="5125"/>
              <a:lumOff val="-40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60" rIns="111290" bIns="102760" numCol="1" spcCol="1270" anchor="ctr" anchorCtr="0">
          <a:noAutofit/>
        </a:bodyPr>
        <a:lstStyle/>
        <a:p>
          <a:pPr marL="0" lvl="0" indent="0" algn="ctr" defTabSz="1022350">
            <a:lnSpc>
              <a:spcPct val="90000"/>
            </a:lnSpc>
            <a:spcBef>
              <a:spcPct val="0"/>
            </a:spcBef>
            <a:spcAft>
              <a:spcPct val="35000"/>
            </a:spcAft>
            <a:buNone/>
          </a:pPr>
          <a:r>
            <a:rPr lang="en-CA" sz="2300" b="1" kern="1200"/>
            <a:t>Dispersed</a:t>
          </a:r>
          <a:endParaRPr lang="en-US" sz="2300" kern="1200"/>
        </a:p>
      </dsp:txBody>
      <dsp:txXfrm>
        <a:off x="0" y="1104744"/>
        <a:ext cx="2103120" cy="1040317"/>
      </dsp:txXfrm>
    </dsp:sp>
    <dsp:sp modelId="{CAE35D2D-9BB3-4699-904C-5D3A4100B839}">
      <dsp:nvSpPr>
        <dsp:cNvPr id="0" name=""/>
        <dsp:cNvSpPr/>
      </dsp:nvSpPr>
      <dsp:spPr>
        <a:xfrm>
          <a:off x="2103120" y="2207481"/>
          <a:ext cx="8412480" cy="1040317"/>
        </a:xfrm>
        <a:prstGeom prst="rect">
          <a:avLst/>
        </a:prstGeom>
        <a:solidFill>
          <a:schemeClr val="accent2">
            <a:tint val="40000"/>
            <a:alpha val="90000"/>
            <a:hueOff val="3903425"/>
            <a:satOff val="-7576"/>
            <a:lumOff val="-1313"/>
            <a:alphaOff val="0"/>
          </a:schemeClr>
        </a:solidFill>
        <a:ln w="19050" cap="flat" cmpd="sng" algn="ctr">
          <a:solidFill>
            <a:schemeClr val="accent2">
              <a:tint val="40000"/>
              <a:alpha val="90000"/>
              <a:hueOff val="3903425"/>
              <a:satOff val="-7576"/>
              <a:lumOff val="-13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241" rIns="163225" bIns="264241" numCol="1" spcCol="1270" anchor="ctr" anchorCtr="0">
          <a:noAutofit/>
        </a:bodyPr>
        <a:lstStyle/>
        <a:p>
          <a:pPr marL="0" lvl="0" indent="0" algn="l" defTabSz="889000">
            <a:lnSpc>
              <a:spcPct val="90000"/>
            </a:lnSpc>
            <a:spcBef>
              <a:spcPct val="0"/>
            </a:spcBef>
            <a:spcAft>
              <a:spcPct val="35000"/>
            </a:spcAft>
            <a:buNone/>
          </a:pPr>
          <a:r>
            <a:rPr lang="en-CA" sz="2000" kern="1200" dirty="0"/>
            <a:t>Large knowledge base, explicitly linked to patient info, with relative weights applied to DDx </a:t>
          </a:r>
          <a:r>
            <a:rPr lang="en-CA" sz="2000" b="1" kern="1200" dirty="0"/>
            <a:t>(Clear path to follow)</a:t>
          </a:r>
          <a:endParaRPr lang="en-US" sz="2000" b="1" kern="1200" dirty="0"/>
        </a:p>
      </dsp:txBody>
      <dsp:txXfrm>
        <a:off x="2103120" y="2207481"/>
        <a:ext cx="8412480" cy="1040317"/>
      </dsp:txXfrm>
    </dsp:sp>
    <dsp:sp modelId="{4CD785EC-BBAE-4E29-962A-5A5132B98CC5}">
      <dsp:nvSpPr>
        <dsp:cNvPr id="0" name=""/>
        <dsp:cNvSpPr/>
      </dsp:nvSpPr>
      <dsp:spPr>
        <a:xfrm>
          <a:off x="0" y="2207481"/>
          <a:ext cx="2103120" cy="1040317"/>
        </a:xfrm>
        <a:prstGeom prst="rect">
          <a:avLst/>
        </a:prstGeom>
        <a:solidFill>
          <a:schemeClr val="accent2">
            <a:hueOff val="3783419"/>
            <a:satOff val="10250"/>
            <a:lumOff val="-8105"/>
            <a:alphaOff val="0"/>
          </a:schemeClr>
        </a:solidFill>
        <a:ln w="19050" cap="flat" cmpd="sng" algn="ctr">
          <a:solidFill>
            <a:schemeClr val="accent2">
              <a:hueOff val="3783419"/>
              <a:satOff val="10250"/>
              <a:lumOff val="-81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60" rIns="111290" bIns="102760" numCol="1" spcCol="1270" anchor="ctr" anchorCtr="0">
          <a:noAutofit/>
        </a:bodyPr>
        <a:lstStyle/>
        <a:p>
          <a:pPr marL="0" lvl="0" indent="0" algn="ctr" defTabSz="1022350">
            <a:lnSpc>
              <a:spcPct val="90000"/>
            </a:lnSpc>
            <a:spcBef>
              <a:spcPct val="0"/>
            </a:spcBef>
            <a:spcAft>
              <a:spcPct val="35000"/>
            </a:spcAft>
            <a:buNone/>
          </a:pPr>
          <a:r>
            <a:rPr lang="en-CA" sz="2300" b="1" kern="1200"/>
            <a:t>Elaborated</a:t>
          </a:r>
          <a:endParaRPr lang="en-US" sz="2300" kern="1200"/>
        </a:p>
      </dsp:txBody>
      <dsp:txXfrm>
        <a:off x="0" y="2207481"/>
        <a:ext cx="2103120" cy="1040317"/>
      </dsp:txXfrm>
    </dsp:sp>
    <dsp:sp modelId="{E9B72FE3-8B43-4B1D-8A75-EFC540FAF857}">
      <dsp:nvSpPr>
        <dsp:cNvPr id="0" name=""/>
        <dsp:cNvSpPr/>
      </dsp:nvSpPr>
      <dsp:spPr>
        <a:xfrm>
          <a:off x="2103120" y="3310218"/>
          <a:ext cx="8412480" cy="1040317"/>
        </a:xfrm>
        <a:prstGeom prst="rect">
          <a:avLst/>
        </a:prstGeom>
        <a:solidFill>
          <a:schemeClr val="accent2">
            <a:tint val="40000"/>
            <a:alpha val="90000"/>
            <a:hueOff val="5855138"/>
            <a:satOff val="-11364"/>
            <a:lumOff val="-1969"/>
            <a:alphaOff val="0"/>
          </a:schemeClr>
        </a:solidFill>
        <a:ln w="19050" cap="flat" cmpd="sng" algn="ctr">
          <a:solidFill>
            <a:schemeClr val="accent2">
              <a:tint val="40000"/>
              <a:alpha val="90000"/>
              <a:hueOff val="5855138"/>
              <a:satOff val="-11364"/>
              <a:lumOff val="-1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241" rIns="163225" bIns="264241" numCol="1" spcCol="1270" anchor="ctr" anchorCtr="0">
          <a:noAutofit/>
        </a:bodyPr>
        <a:lstStyle/>
        <a:p>
          <a:pPr marL="0" lvl="0" indent="0" algn="l" defTabSz="889000">
            <a:lnSpc>
              <a:spcPct val="90000"/>
            </a:lnSpc>
            <a:spcBef>
              <a:spcPct val="0"/>
            </a:spcBef>
            <a:spcAft>
              <a:spcPct val="35000"/>
            </a:spcAft>
            <a:buNone/>
          </a:pPr>
          <a:r>
            <a:rPr lang="en-CA" sz="2000" kern="1200" dirty="0"/>
            <a:t>Large knowledge base, gets right to Dx, (</a:t>
          </a:r>
          <a:r>
            <a:rPr lang="en-CA" sz="2000" b="1" kern="1200" dirty="0"/>
            <a:t>Difficult to follow process) 	</a:t>
          </a:r>
          <a:r>
            <a:rPr lang="en-CA" sz="1800" kern="1200" dirty="0"/>
            <a:t>		</a:t>
          </a:r>
          <a:endParaRPr lang="en-US" sz="1800" kern="1200" dirty="0"/>
        </a:p>
      </dsp:txBody>
      <dsp:txXfrm>
        <a:off x="2103120" y="3310218"/>
        <a:ext cx="8412480" cy="1040317"/>
      </dsp:txXfrm>
    </dsp:sp>
    <dsp:sp modelId="{B563CA19-983A-4737-8B1E-D2F70B2FD247}">
      <dsp:nvSpPr>
        <dsp:cNvPr id="0" name=""/>
        <dsp:cNvSpPr/>
      </dsp:nvSpPr>
      <dsp:spPr>
        <a:xfrm>
          <a:off x="0" y="3310218"/>
          <a:ext cx="2103120" cy="1040317"/>
        </a:xfrm>
        <a:prstGeom prst="rect">
          <a:avLst/>
        </a:prstGeom>
        <a:solidFill>
          <a:schemeClr val="accent2">
            <a:hueOff val="5675128"/>
            <a:satOff val="15375"/>
            <a:lumOff val="-12157"/>
            <a:alphaOff val="0"/>
          </a:schemeClr>
        </a:solidFill>
        <a:ln w="19050" cap="flat" cmpd="sng" algn="ctr">
          <a:solidFill>
            <a:schemeClr val="accent2">
              <a:hueOff val="5675128"/>
              <a:satOff val="15375"/>
              <a:lumOff val="-1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60" rIns="111290" bIns="102760" numCol="1" spcCol="1270" anchor="ctr" anchorCtr="0">
          <a:noAutofit/>
        </a:bodyPr>
        <a:lstStyle/>
        <a:p>
          <a:pPr marL="0" lvl="0" indent="0" algn="ctr" defTabSz="1022350">
            <a:lnSpc>
              <a:spcPct val="90000"/>
            </a:lnSpc>
            <a:spcBef>
              <a:spcPct val="0"/>
            </a:spcBef>
            <a:spcAft>
              <a:spcPct val="35000"/>
            </a:spcAft>
            <a:buNone/>
          </a:pPr>
          <a:r>
            <a:rPr lang="en-CA" sz="2300" b="1" kern="1200"/>
            <a:t>Encapsulated</a:t>
          </a:r>
          <a:endParaRPr lang="en-US" sz="2300" kern="1200"/>
        </a:p>
      </dsp:txBody>
      <dsp:txXfrm>
        <a:off x="0" y="3310218"/>
        <a:ext cx="2103120" cy="1040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209CE-F7E7-47FB-9773-98FBCA54B8D6}">
      <dsp:nvSpPr>
        <dsp:cNvPr id="0" name=""/>
        <dsp:cNvSpPr/>
      </dsp:nvSpPr>
      <dsp:spPr>
        <a:xfrm>
          <a:off x="0" y="832102"/>
          <a:ext cx="6900512" cy="91830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Developed from work on medical errors</a:t>
          </a:r>
          <a:endParaRPr lang="en-US" sz="2300" kern="1200"/>
        </a:p>
      </dsp:txBody>
      <dsp:txXfrm>
        <a:off x="44828" y="876930"/>
        <a:ext cx="6810856" cy="828647"/>
      </dsp:txXfrm>
    </dsp:sp>
    <dsp:sp modelId="{72BE851B-176A-4AE0-9C91-171CB1B28639}">
      <dsp:nvSpPr>
        <dsp:cNvPr id="0" name=""/>
        <dsp:cNvSpPr/>
      </dsp:nvSpPr>
      <dsp:spPr>
        <a:xfrm>
          <a:off x="0" y="1816646"/>
          <a:ext cx="6900512" cy="918303"/>
        </a:xfrm>
        <a:prstGeom prst="roundRect">
          <a:avLst/>
        </a:prstGeom>
        <a:solidFill>
          <a:schemeClr val="accent2">
            <a:hueOff val="1891709"/>
            <a:satOff val="5125"/>
            <a:lumOff val="-40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b="1" kern="1200"/>
            <a:t>Learners</a:t>
          </a:r>
          <a:r>
            <a:rPr lang="en-CA" sz="2300" kern="1200"/>
            <a:t> spend most of their time in analytical processing (</a:t>
          </a:r>
          <a:r>
            <a:rPr lang="en-CA" sz="2300" i="1" kern="1200"/>
            <a:t>cognitive exhaustion</a:t>
          </a:r>
          <a:r>
            <a:rPr lang="en-CA" sz="2300" kern="1200"/>
            <a:t>)</a:t>
          </a:r>
          <a:endParaRPr lang="en-US" sz="2300" kern="1200"/>
        </a:p>
      </dsp:txBody>
      <dsp:txXfrm>
        <a:off x="44828" y="1861474"/>
        <a:ext cx="6810856" cy="828647"/>
      </dsp:txXfrm>
    </dsp:sp>
    <dsp:sp modelId="{9B7A6792-61D8-4C54-A9C3-CEA69867A027}">
      <dsp:nvSpPr>
        <dsp:cNvPr id="0" name=""/>
        <dsp:cNvSpPr/>
      </dsp:nvSpPr>
      <dsp:spPr>
        <a:xfrm>
          <a:off x="0" y="2801190"/>
          <a:ext cx="6900512" cy="918303"/>
        </a:xfrm>
        <a:prstGeom prst="roundRect">
          <a:avLst/>
        </a:prstGeom>
        <a:solidFill>
          <a:schemeClr val="accent2">
            <a:hueOff val="3783419"/>
            <a:satOff val="10250"/>
            <a:lumOff val="-81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Recent work recognizes that non-analytical processing is </a:t>
          </a:r>
          <a:r>
            <a:rPr lang="en-CA" sz="2300" b="1" kern="1200"/>
            <a:t>OK</a:t>
          </a:r>
          <a:endParaRPr lang="en-US" sz="2300" kern="1200"/>
        </a:p>
      </dsp:txBody>
      <dsp:txXfrm>
        <a:off x="44828" y="2846018"/>
        <a:ext cx="6810856" cy="828647"/>
      </dsp:txXfrm>
    </dsp:sp>
    <dsp:sp modelId="{89123048-6F52-4A96-BC25-C4E3A3A47414}">
      <dsp:nvSpPr>
        <dsp:cNvPr id="0" name=""/>
        <dsp:cNvSpPr/>
      </dsp:nvSpPr>
      <dsp:spPr>
        <a:xfrm>
          <a:off x="0" y="3785734"/>
          <a:ext cx="6900512" cy="918303"/>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May not be dichotomous approaches but extremes along a continuum of possible approaches</a:t>
          </a:r>
          <a:endParaRPr lang="en-US" sz="2300" kern="1200"/>
        </a:p>
      </dsp:txBody>
      <dsp:txXfrm>
        <a:off x="44828" y="3830562"/>
        <a:ext cx="6810856" cy="828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A0E8-1619-4BFF-A633-BF8D86BE8A0B}">
      <dsp:nvSpPr>
        <dsp:cNvPr id="0" name=""/>
        <dsp:cNvSpPr/>
      </dsp:nvSpPr>
      <dsp:spPr>
        <a:xfrm>
          <a:off x="582645" y="1178"/>
          <a:ext cx="2174490" cy="13046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dirty="0"/>
            <a:t>Anchoring</a:t>
          </a:r>
          <a:endParaRPr lang="en-US" sz="1700" kern="1200" dirty="0"/>
        </a:p>
      </dsp:txBody>
      <dsp:txXfrm>
        <a:off x="582645" y="1178"/>
        <a:ext cx="2174490" cy="1304694"/>
      </dsp:txXfrm>
    </dsp:sp>
    <dsp:sp modelId="{4461D4E5-EF53-4A16-8773-686D1B664AED}">
      <dsp:nvSpPr>
        <dsp:cNvPr id="0" name=""/>
        <dsp:cNvSpPr/>
      </dsp:nvSpPr>
      <dsp:spPr>
        <a:xfrm>
          <a:off x="2974584" y="1178"/>
          <a:ext cx="2174490" cy="130469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Premature Closure</a:t>
          </a:r>
          <a:endParaRPr lang="en-US" sz="1700" kern="1200"/>
        </a:p>
      </dsp:txBody>
      <dsp:txXfrm>
        <a:off x="2974584" y="1178"/>
        <a:ext cx="2174490" cy="1304694"/>
      </dsp:txXfrm>
    </dsp:sp>
    <dsp:sp modelId="{7933FD3F-3C54-4EAE-AFD4-443045913BBE}">
      <dsp:nvSpPr>
        <dsp:cNvPr id="0" name=""/>
        <dsp:cNvSpPr/>
      </dsp:nvSpPr>
      <dsp:spPr>
        <a:xfrm>
          <a:off x="5366524" y="1178"/>
          <a:ext cx="2174490" cy="130469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Availability</a:t>
          </a:r>
          <a:endParaRPr lang="en-US" sz="1700" kern="1200"/>
        </a:p>
      </dsp:txBody>
      <dsp:txXfrm>
        <a:off x="5366524" y="1178"/>
        <a:ext cx="2174490" cy="1304694"/>
      </dsp:txXfrm>
    </dsp:sp>
    <dsp:sp modelId="{8CA13BFC-9717-40F8-B7C6-5AE159F89A08}">
      <dsp:nvSpPr>
        <dsp:cNvPr id="0" name=""/>
        <dsp:cNvSpPr/>
      </dsp:nvSpPr>
      <dsp:spPr>
        <a:xfrm>
          <a:off x="7758464" y="1178"/>
          <a:ext cx="2174490" cy="130469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Confirmation</a:t>
          </a:r>
          <a:endParaRPr lang="en-US" sz="1700" kern="1200"/>
        </a:p>
      </dsp:txBody>
      <dsp:txXfrm>
        <a:off x="7758464" y="1178"/>
        <a:ext cx="2174490" cy="1304694"/>
      </dsp:txXfrm>
    </dsp:sp>
    <dsp:sp modelId="{2CB2B699-8EE2-4D15-A0E7-34655A1B7731}">
      <dsp:nvSpPr>
        <dsp:cNvPr id="0" name=""/>
        <dsp:cNvSpPr/>
      </dsp:nvSpPr>
      <dsp:spPr>
        <a:xfrm>
          <a:off x="582645" y="1523321"/>
          <a:ext cx="2174490" cy="130469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Diagnostic Momentum</a:t>
          </a:r>
          <a:endParaRPr lang="en-US" sz="1700" kern="1200"/>
        </a:p>
      </dsp:txBody>
      <dsp:txXfrm>
        <a:off x="582645" y="1523321"/>
        <a:ext cx="2174490" cy="1304694"/>
      </dsp:txXfrm>
    </dsp:sp>
    <dsp:sp modelId="{0E0A1B69-A53B-4AED-9E63-815E2E39EBAC}">
      <dsp:nvSpPr>
        <dsp:cNvPr id="0" name=""/>
        <dsp:cNvSpPr/>
      </dsp:nvSpPr>
      <dsp:spPr>
        <a:xfrm>
          <a:off x="2974584" y="1523321"/>
          <a:ext cx="2174490" cy="13046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Overconfidence</a:t>
          </a:r>
          <a:endParaRPr lang="en-US" sz="1700" kern="1200"/>
        </a:p>
      </dsp:txBody>
      <dsp:txXfrm>
        <a:off x="2974584" y="1523321"/>
        <a:ext cx="2174490" cy="1304694"/>
      </dsp:txXfrm>
    </dsp:sp>
    <dsp:sp modelId="{384756A2-1BBD-4523-8E77-EE7A2FE20F3E}">
      <dsp:nvSpPr>
        <dsp:cNvPr id="0" name=""/>
        <dsp:cNvSpPr/>
      </dsp:nvSpPr>
      <dsp:spPr>
        <a:xfrm>
          <a:off x="5366524" y="1523321"/>
          <a:ext cx="2174490" cy="130469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Framing Effect</a:t>
          </a:r>
          <a:endParaRPr lang="en-US" sz="1700" kern="1200"/>
        </a:p>
      </dsp:txBody>
      <dsp:txXfrm>
        <a:off x="5366524" y="1523321"/>
        <a:ext cx="2174490" cy="1304694"/>
      </dsp:txXfrm>
    </dsp:sp>
    <dsp:sp modelId="{988C83E2-628A-47BB-9C88-08AE83122FDD}">
      <dsp:nvSpPr>
        <dsp:cNvPr id="0" name=""/>
        <dsp:cNvSpPr/>
      </dsp:nvSpPr>
      <dsp:spPr>
        <a:xfrm>
          <a:off x="7758464" y="1523321"/>
          <a:ext cx="2174490" cy="130469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Omission Bias</a:t>
          </a:r>
          <a:endParaRPr lang="en-US" sz="1700" kern="1200"/>
        </a:p>
      </dsp:txBody>
      <dsp:txXfrm>
        <a:off x="7758464" y="1523321"/>
        <a:ext cx="2174490" cy="1304694"/>
      </dsp:txXfrm>
    </dsp:sp>
    <dsp:sp modelId="{6C63D420-F57F-4EEB-8B75-F8985DE8406E}">
      <dsp:nvSpPr>
        <dsp:cNvPr id="0" name=""/>
        <dsp:cNvSpPr/>
      </dsp:nvSpPr>
      <dsp:spPr>
        <a:xfrm>
          <a:off x="2974584" y="3045465"/>
          <a:ext cx="2174490" cy="130469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Representativeness</a:t>
          </a:r>
          <a:endParaRPr lang="en-US" sz="1700" kern="1200"/>
        </a:p>
      </dsp:txBody>
      <dsp:txXfrm>
        <a:off x="2974584" y="3045465"/>
        <a:ext cx="2174490" cy="1304694"/>
      </dsp:txXfrm>
    </dsp:sp>
    <dsp:sp modelId="{601CE293-2610-4BC2-836B-9E4D9DD9F523}">
      <dsp:nvSpPr>
        <dsp:cNvPr id="0" name=""/>
        <dsp:cNvSpPr/>
      </dsp:nvSpPr>
      <dsp:spPr>
        <a:xfrm>
          <a:off x="5366524" y="3045465"/>
          <a:ext cx="2174490" cy="130469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Sutton’s Slip</a:t>
          </a:r>
          <a:endParaRPr lang="en-US" sz="1700" kern="1200"/>
        </a:p>
      </dsp:txBody>
      <dsp:txXfrm>
        <a:off x="536652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9A9657CE-970A-4C37-8177-A8AE34F76423}" type="datetimeFigureOut">
              <a:rPr lang="en-US" smtClean="0"/>
              <a:t>12/3/2025</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E6962735-2162-49BE-8932-12B1725EA247}" type="slidenum">
              <a:rPr lang="en-US" smtClean="0"/>
              <a:t>‹#›</a:t>
            </a:fld>
            <a:endParaRPr lang="en-US"/>
          </a:p>
        </p:txBody>
      </p:sp>
    </p:spTree>
    <p:extLst>
      <p:ext uri="{BB962C8B-B14F-4D97-AF65-F5344CB8AC3E}">
        <p14:creationId xmlns:p14="http://schemas.microsoft.com/office/powerpoint/2010/main" val="344786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CDC3B1B6-6A39-CA48-B5E5-9B4E24928F20}" type="datetimeFigureOut">
              <a:rPr lang="en-US" smtClean="0"/>
              <a:t>12/3/2025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AD3C6B08-6045-E149-8700-6945DA27B4CE}" type="slidenum">
              <a:rPr lang="en-US" smtClean="0"/>
              <a:t>‹#›</a:t>
            </a:fld>
            <a:endParaRPr lang="en-US"/>
          </a:p>
        </p:txBody>
      </p:sp>
    </p:spTree>
    <p:extLst>
      <p:ext uri="{BB962C8B-B14F-4D97-AF65-F5344CB8AC3E}">
        <p14:creationId xmlns:p14="http://schemas.microsoft.com/office/powerpoint/2010/main" val="150712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Send out cognitive bias map and </a:t>
            </a:r>
            <a:r>
              <a:rPr lang="en-US" err="1"/>
              <a:t>montreal</a:t>
            </a:r>
            <a:r>
              <a:rPr lang="en-US"/>
              <a:t> handout at beginning of session.</a:t>
            </a:r>
          </a:p>
          <a:p>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1</a:t>
            </a:fld>
            <a:endParaRPr lang="en-US"/>
          </a:p>
        </p:txBody>
      </p:sp>
    </p:spTree>
    <p:extLst>
      <p:ext uri="{BB962C8B-B14F-4D97-AF65-F5344CB8AC3E}">
        <p14:creationId xmlns:p14="http://schemas.microsoft.com/office/powerpoint/2010/main" val="426706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10</a:t>
            </a:fld>
            <a:endParaRPr lang="en-US"/>
          </a:p>
        </p:txBody>
      </p:sp>
    </p:spTree>
    <p:extLst>
      <p:ext uri="{BB962C8B-B14F-4D97-AF65-F5344CB8AC3E}">
        <p14:creationId xmlns:p14="http://schemas.microsoft.com/office/powerpoint/2010/main" val="120905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21283-3021-4459-91BB-89303D1ED9C9}" type="slidenum">
              <a:rPr lang="en-CA" smtClean="0"/>
              <a:pPr/>
              <a:t>11</a:t>
            </a:fld>
            <a:endParaRPr lang="en-CA"/>
          </a:p>
        </p:txBody>
      </p:sp>
    </p:spTree>
    <p:extLst>
      <p:ext uri="{BB962C8B-B14F-4D97-AF65-F5344CB8AC3E}">
        <p14:creationId xmlns:p14="http://schemas.microsoft.com/office/powerpoint/2010/main" val="6613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456468">
              <a:defRPr/>
            </a:pPr>
            <a:r>
              <a:rPr lang="en-CA" b="1" i="1" u="sng" dirty="0"/>
              <a:t>We now deliberately teach this in UGME.  </a:t>
            </a:r>
          </a:p>
          <a:p>
            <a:pPr defTabSz="456468">
              <a:defRPr/>
            </a:pPr>
            <a:endParaRPr lang="en-CA" i="1" u="sng" dirty="0"/>
          </a:p>
          <a:p>
            <a:pPr defTabSz="456468">
              <a:defRPr/>
            </a:pPr>
            <a:r>
              <a:rPr lang="en-CA" i="1" u="sng" dirty="0"/>
              <a:t>Asthma: </a:t>
            </a:r>
            <a:r>
              <a:rPr lang="en-CA" i="1" dirty="0"/>
              <a:t>a chronic respiratory disease characterized by acute episodes of bronchospasm &amp; airway irritability which cause dyspnea, wheezing, cough, decreased exercise tolerance, often brought on by environmental triggers.  Most often presents in childhood or adolescence.  Often a family history of asthma or allergies is present.</a:t>
            </a:r>
          </a:p>
          <a:p>
            <a:r>
              <a:rPr lang="en-CA" dirty="0"/>
              <a:t>TC: I’ve come to realize that learners need to mentally rifle through their list of illness scripts, ruling out a number of illnesses before they can identify or commit to one diagnosis. This is likely a developmental stage and a sigh that they are developing a number of illness scripts from which to choose.</a:t>
            </a:r>
          </a:p>
        </p:txBody>
      </p:sp>
      <p:sp>
        <p:nvSpPr>
          <p:cNvPr id="4" name="Slide Number Placeholder 3"/>
          <p:cNvSpPr>
            <a:spLocks noGrp="1"/>
          </p:cNvSpPr>
          <p:nvPr>
            <p:ph type="sldNum" sz="quarter" idx="10"/>
          </p:nvPr>
        </p:nvSpPr>
        <p:spPr/>
        <p:txBody>
          <a:bodyPr/>
          <a:lstStyle/>
          <a:p>
            <a:fld id="{7F221283-3021-4459-91BB-89303D1ED9C9}" type="slidenum">
              <a:rPr lang="en-CA" smtClean="0"/>
              <a:pPr/>
              <a:t>12</a:t>
            </a:fld>
            <a:endParaRPr lang="en-CA"/>
          </a:p>
        </p:txBody>
      </p:sp>
    </p:spTree>
    <p:extLst>
      <p:ext uri="{BB962C8B-B14F-4D97-AF65-F5344CB8AC3E}">
        <p14:creationId xmlns:p14="http://schemas.microsoft.com/office/powerpoint/2010/main" val="325030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365175" lvl="1"/>
            <a:r>
              <a:rPr lang="en-CA" u="sng"/>
              <a:t>Example: gout</a:t>
            </a:r>
            <a:r>
              <a:rPr lang="en-CA"/>
              <a:t>: acute onset of severe mono-articular pain</a:t>
            </a:r>
          </a:p>
          <a:p>
            <a:pPr marL="365175" lvl="1"/>
            <a:r>
              <a:rPr lang="en-CA" u="sng"/>
              <a:t>Rheumatoid arthritis: </a:t>
            </a:r>
            <a:r>
              <a:rPr lang="en-CA"/>
              <a:t>chronic multi-articular pain which fluctuates in severity </a:t>
            </a:r>
          </a:p>
          <a:p>
            <a:r>
              <a:rPr lang="en-CA"/>
              <a:t> TC: one notices this stage when one appreciates a richness to the presentation of the patient’s problems</a:t>
            </a:r>
          </a:p>
        </p:txBody>
      </p:sp>
      <p:sp>
        <p:nvSpPr>
          <p:cNvPr id="4" name="Slide Number Placeholder 3"/>
          <p:cNvSpPr>
            <a:spLocks noGrp="1"/>
          </p:cNvSpPr>
          <p:nvPr>
            <p:ph type="sldNum" sz="quarter" idx="10"/>
          </p:nvPr>
        </p:nvSpPr>
        <p:spPr/>
        <p:txBody>
          <a:bodyPr/>
          <a:lstStyle/>
          <a:p>
            <a:fld id="{7F221283-3021-4459-91BB-89303D1ED9C9}" type="slidenum">
              <a:rPr lang="en-CA" smtClean="0"/>
              <a:pPr/>
              <a:t>13</a:t>
            </a:fld>
            <a:endParaRPr lang="en-CA"/>
          </a:p>
        </p:txBody>
      </p:sp>
    </p:spTree>
    <p:extLst>
      <p:ext uri="{BB962C8B-B14F-4D97-AF65-F5344CB8AC3E}">
        <p14:creationId xmlns:p14="http://schemas.microsoft.com/office/powerpoint/2010/main" val="1456992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CA"/>
              <a:t>Discourse organization patterns represent how the learner organizes their presentation to you:</a:t>
            </a:r>
          </a:p>
          <a:p>
            <a:r>
              <a:rPr lang="en-CA"/>
              <a:t>Spend some time on slide:  think about why’s </a:t>
            </a:r>
          </a:p>
          <a:p>
            <a:r>
              <a:rPr lang="en-CA"/>
              <a:t>Why might someone be reduced or quiet; = knowledge, power, fear, language – </a:t>
            </a:r>
          </a:p>
          <a:p>
            <a:r>
              <a:rPr lang="en-CA"/>
              <a:t>We observe a reduced discourse pattern – we need to tease out the why.  Before we assume it’s a clinical reasoning problem</a:t>
            </a:r>
          </a:p>
          <a:p>
            <a:r>
              <a:rPr lang="en-CA"/>
              <a:t>Also may be the natural stage depending on learner is in understanding the disease /condition….</a:t>
            </a:r>
          </a:p>
          <a:p>
            <a:r>
              <a:rPr lang="en-CA" b="1">
                <a:solidFill>
                  <a:srgbClr val="C00000"/>
                </a:solidFill>
              </a:rPr>
              <a:t>May want to pause here for a break!</a:t>
            </a:r>
          </a:p>
        </p:txBody>
      </p:sp>
      <p:sp>
        <p:nvSpPr>
          <p:cNvPr id="4" name="Slide Number Placeholder 3"/>
          <p:cNvSpPr>
            <a:spLocks noGrp="1"/>
          </p:cNvSpPr>
          <p:nvPr>
            <p:ph type="sldNum" sz="quarter" idx="10"/>
          </p:nvPr>
        </p:nvSpPr>
        <p:spPr/>
        <p:txBody>
          <a:bodyPr/>
          <a:lstStyle/>
          <a:p>
            <a:fld id="{7F221283-3021-4459-91BB-89303D1ED9C9}" type="slidenum">
              <a:rPr lang="en-CA" smtClean="0"/>
              <a:pPr/>
              <a:t>14</a:t>
            </a:fld>
            <a:endParaRPr lang="en-CA"/>
          </a:p>
        </p:txBody>
      </p:sp>
    </p:spTree>
    <p:extLst>
      <p:ext uri="{BB962C8B-B14F-4D97-AF65-F5344CB8AC3E}">
        <p14:creationId xmlns:p14="http://schemas.microsoft.com/office/powerpoint/2010/main" val="258319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Bayesian testing is a statistical approach to testing that combines prior knowledge with observed data to update beliefs about a hypothesis. It's particularly useful in situations where you have limited data or want to make more informed decisions based on previous experiments. </a:t>
            </a:r>
            <a:endParaRPr lang="en-US" dirty="0"/>
          </a:p>
        </p:txBody>
      </p:sp>
      <p:sp>
        <p:nvSpPr>
          <p:cNvPr id="4" name="Slide Number Placeholder 3"/>
          <p:cNvSpPr>
            <a:spLocks noGrp="1"/>
          </p:cNvSpPr>
          <p:nvPr>
            <p:ph type="sldNum" sz="quarter" idx="5"/>
          </p:nvPr>
        </p:nvSpPr>
        <p:spPr/>
        <p:txBody>
          <a:bodyPr/>
          <a:lstStyle/>
          <a:p>
            <a:fld id="{AD3C6B08-6045-E149-8700-6945DA27B4CE}" type="slidenum">
              <a:rPr lang="en-US" smtClean="0"/>
              <a:t>15</a:t>
            </a:fld>
            <a:endParaRPr lang="en-US"/>
          </a:p>
        </p:txBody>
      </p:sp>
    </p:spTree>
    <p:extLst>
      <p:ext uri="{BB962C8B-B14F-4D97-AF65-F5344CB8AC3E}">
        <p14:creationId xmlns:p14="http://schemas.microsoft.com/office/powerpoint/2010/main" val="773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F221283-3021-4459-91BB-89303D1ED9C9}" type="slidenum">
              <a:rPr lang="en-CA" smtClean="0"/>
              <a:pPr/>
              <a:t>16</a:t>
            </a:fld>
            <a:endParaRPr lang="en-CA"/>
          </a:p>
        </p:txBody>
      </p:sp>
    </p:spTree>
    <p:extLst>
      <p:ext uri="{BB962C8B-B14F-4D97-AF65-F5344CB8AC3E}">
        <p14:creationId xmlns:p14="http://schemas.microsoft.com/office/powerpoint/2010/main" val="70681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800" b="1" dirty="0">
                <a:solidFill>
                  <a:srgbClr val="000000"/>
                </a:solidFill>
                <a:latin typeface="Aptos" panose="020B0004020202020204" pitchFamily="34" charset="0"/>
              </a:rPr>
              <a:t>Anchoring</a:t>
            </a:r>
            <a:r>
              <a:rPr lang="en-US" sz="1800" dirty="0">
                <a:latin typeface="Arial" panose="020B0604020202020204" pitchFamily="34" charset="0"/>
              </a:rPr>
              <a:t> </a:t>
            </a:r>
            <a:r>
              <a:rPr lang="en-US" sz="1800" dirty="0">
                <a:solidFill>
                  <a:srgbClr val="000000"/>
                </a:solidFill>
                <a:latin typeface="Aptos" panose="020B0004020202020204" pitchFamily="34" charset="0"/>
              </a:rPr>
              <a:t>Fixating on initial data or impressions; failure to adjust with new info</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Premature Closure</a:t>
            </a:r>
            <a:r>
              <a:rPr lang="en-US" sz="1800" dirty="0">
                <a:latin typeface="Arial" panose="020B0604020202020204" pitchFamily="34" charset="0"/>
              </a:rPr>
              <a:t> </a:t>
            </a:r>
            <a:r>
              <a:rPr lang="en-US" sz="1800" dirty="0">
                <a:solidFill>
                  <a:srgbClr val="000000"/>
                </a:solidFill>
                <a:latin typeface="Aptos" panose="020B0004020202020204" pitchFamily="34" charset="0"/>
              </a:rPr>
              <a:t>Accepting a diagnosis too early and stopping further data gathering</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Availability</a:t>
            </a:r>
            <a:r>
              <a:rPr lang="en-US" sz="1800" dirty="0">
                <a:latin typeface="Arial" panose="020B0604020202020204" pitchFamily="34" charset="0"/>
              </a:rPr>
              <a:t> </a:t>
            </a:r>
            <a:r>
              <a:rPr lang="en-US" sz="1800" dirty="0">
                <a:solidFill>
                  <a:srgbClr val="000000"/>
                </a:solidFill>
                <a:latin typeface="Aptos" panose="020B0004020202020204" pitchFamily="34" charset="0"/>
              </a:rPr>
              <a:t>Judging likelihood based on recent or memorable cases</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Confirmation</a:t>
            </a:r>
            <a:r>
              <a:rPr lang="en-US" sz="1800" dirty="0">
                <a:latin typeface="Arial" panose="020B0604020202020204" pitchFamily="34" charset="0"/>
              </a:rPr>
              <a:t> </a:t>
            </a:r>
            <a:r>
              <a:rPr lang="en-US" sz="1800" dirty="0">
                <a:solidFill>
                  <a:srgbClr val="000000"/>
                </a:solidFill>
                <a:latin typeface="Aptos" panose="020B0004020202020204" pitchFamily="34" charset="0"/>
              </a:rPr>
              <a:t>Favoring evidence that supports a preferred hypothesis, ignoring contradiction</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Diagnostic Momentum</a:t>
            </a:r>
            <a:r>
              <a:rPr lang="en-US" sz="1800" dirty="0">
                <a:latin typeface="Arial" panose="020B0604020202020204" pitchFamily="34" charset="0"/>
              </a:rPr>
              <a:t> </a:t>
            </a:r>
            <a:r>
              <a:rPr lang="en-US" sz="1800" dirty="0">
                <a:solidFill>
                  <a:srgbClr val="000000"/>
                </a:solidFill>
                <a:latin typeface="Aptos" panose="020B0004020202020204" pitchFamily="34" charset="0"/>
              </a:rPr>
              <a:t>Early labels stick and influence ongoing decision-making</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Overconfidence </a:t>
            </a:r>
            <a:r>
              <a:rPr lang="en-US" sz="1800" dirty="0">
                <a:solidFill>
                  <a:srgbClr val="000000"/>
                </a:solidFill>
                <a:latin typeface="Aptos" panose="020B0004020202020204" pitchFamily="34" charset="0"/>
              </a:rPr>
              <a:t>Overestimating diagnostic accuracy or judgment</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Framing Effect </a:t>
            </a:r>
            <a:r>
              <a:rPr lang="en-US" sz="1800" dirty="0">
                <a:solidFill>
                  <a:srgbClr val="000000"/>
                </a:solidFill>
                <a:latin typeface="Aptos" panose="020B0004020202020204" pitchFamily="34" charset="0"/>
              </a:rPr>
              <a:t>How information is presented biases interpretation</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Omission Bias </a:t>
            </a:r>
            <a:r>
              <a:rPr lang="en-US" sz="1800" dirty="0">
                <a:solidFill>
                  <a:srgbClr val="000000"/>
                </a:solidFill>
                <a:latin typeface="Aptos" panose="020B0004020202020204" pitchFamily="34" charset="0"/>
              </a:rPr>
              <a:t>Preferring inaction over action to avoid perceived harm</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Representativeness </a:t>
            </a:r>
            <a:r>
              <a:rPr lang="en-US" sz="1800" dirty="0">
                <a:solidFill>
                  <a:srgbClr val="000000"/>
                </a:solidFill>
                <a:latin typeface="Aptos" panose="020B0004020202020204" pitchFamily="34" charset="0"/>
              </a:rPr>
              <a:t>Assuming typical presentations are required for diagnosis</a:t>
            </a:r>
            <a:endParaRPr lang="en-US" sz="1800" dirty="0">
              <a:latin typeface="Arial" panose="020B0604020202020204" pitchFamily="34" charset="0"/>
            </a:endParaRPr>
          </a:p>
          <a:p>
            <a:pPr fontAlgn="ctr"/>
            <a:r>
              <a:rPr lang="en-US" sz="1800" b="1" dirty="0">
                <a:solidFill>
                  <a:srgbClr val="000000"/>
                </a:solidFill>
                <a:latin typeface="Aptos" panose="020B0004020202020204" pitchFamily="34" charset="0"/>
              </a:rPr>
              <a:t>Sutton’s Slip  </a:t>
            </a:r>
            <a:r>
              <a:rPr lang="en-US" sz="1800" dirty="0">
                <a:solidFill>
                  <a:srgbClr val="000000"/>
                </a:solidFill>
                <a:latin typeface="Aptos" panose="020B0004020202020204" pitchFamily="34" charset="0"/>
              </a:rPr>
              <a:t>Going for the most obvious cause and missing less common but serious ones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D3C6B08-6045-E149-8700-6945DA27B4CE}" type="slidenum">
              <a:rPr lang="en-US" smtClean="0"/>
              <a:t>17</a:t>
            </a:fld>
            <a:endParaRPr lang="en-US"/>
          </a:p>
        </p:txBody>
      </p:sp>
    </p:spTree>
    <p:extLst>
      <p:ext uri="{BB962C8B-B14F-4D97-AF65-F5344CB8AC3E}">
        <p14:creationId xmlns:p14="http://schemas.microsoft.com/office/powerpoint/2010/main" val="3709110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18</a:t>
            </a:fld>
            <a:endParaRPr lang="en-US"/>
          </a:p>
        </p:txBody>
      </p:sp>
    </p:spTree>
    <p:extLst>
      <p:ext uri="{BB962C8B-B14F-4D97-AF65-F5344CB8AC3E}">
        <p14:creationId xmlns:p14="http://schemas.microsoft.com/office/powerpoint/2010/main" val="26571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19</a:t>
            </a:fld>
            <a:endParaRPr lang="en-US"/>
          </a:p>
        </p:txBody>
      </p:sp>
    </p:spTree>
    <p:extLst>
      <p:ext uri="{BB962C8B-B14F-4D97-AF65-F5344CB8AC3E}">
        <p14:creationId xmlns:p14="http://schemas.microsoft.com/office/powerpoint/2010/main" val="281157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2937">
              <a:defRPr/>
            </a:pPr>
            <a:fld id="{D4195E06-20A4-4F1C-B0FD-280DCCDE1ADC}" type="slidenum">
              <a:rPr lang="en-US">
                <a:solidFill>
                  <a:prstClr val="black"/>
                </a:solidFill>
                <a:latin typeface="Aptos" panose="02110004020202020204"/>
              </a:rPr>
              <a:pPr defTabSz="912937">
                <a:defRPr/>
              </a:pPr>
              <a:t>2</a:t>
            </a:fld>
            <a:endParaRPr lang="en-US">
              <a:solidFill>
                <a:prstClr val="black"/>
              </a:solidFill>
              <a:latin typeface="Aptos" panose="02110004020202020204"/>
            </a:endParaRPr>
          </a:p>
        </p:txBody>
      </p:sp>
    </p:spTree>
    <p:extLst>
      <p:ext uri="{BB962C8B-B14F-4D97-AF65-F5344CB8AC3E}">
        <p14:creationId xmlns:p14="http://schemas.microsoft.com/office/powerpoint/2010/main" val="1205801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20</a:t>
            </a:fld>
            <a:endParaRPr lang="en-US"/>
          </a:p>
        </p:txBody>
      </p:sp>
    </p:spTree>
    <p:extLst>
      <p:ext uri="{BB962C8B-B14F-4D97-AF65-F5344CB8AC3E}">
        <p14:creationId xmlns:p14="http://schemas.microsoft.com/office/powerpoint/2010/main" val="141841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b="1" dirty="0"/>
          </a:p>
          <a:p>
            <a:pPr>
              <a:buNone/>
            </a:pPr>
            <a:r>
              <a:rPr lang="en-US" b="1" dirty="0"/>
              <a:t>Framing bias</a:t>
            </a:r>
            <a:r>
              <a:rPr lang="en-US" dirty="0"/>
              <a:t>: The case was presented as a clear UTI, influencing the learner’s perception of subsequent signs and symptoms.</a:t>
            </a:r>
          </a:p>
          <a:p>
            <a:pPr>
              <a:buNone/>
            </a:pPr>
            <a:r>
              <a:rPr lang="en-US" b="1" dirty="0"/>
              <a:t>Anchoring bias</a:t>
            </a:r>
            <a:r>
              <a:rPr lang="en-US" dirty="0"/>
              <a:t>: The initial ED assessment locked in a diagnosis prematurely.</a:t>
            </a:r>
          </a:p>
          <a:p>
            <a:pPr>
              <a:buNone/>
            </a:pPr>
            <a:r>
              <a:rPr lang="en-US" b="1" dirty="0"/>
              <a:t>Information bias</a:t>
            </a:r>
            <a:r>
              <a:rPr lang="en-US" dirty="0"/>
              <a:t>: The learner relied on written documentation instead of seeking first-hand data from the family.</a:t>
            </a:r>
          </a:p>
          <a:p>
            <a:r>
              <a:rPr lang="en-US" b="1" dirty="0"/>
              <a:t>Premature closure</a:t>
            </a:r>
            <a:r>
              <a:rPr lang="en-US" dirty="0"/>
              <a:t>: Early acceptance of the diagnosis led to insufficient exploration of other causes like meningitis or systemic infection.</a:t>
            </a:r>
          </a:p>
          <a:p>
            <a:endParaRPr lang="en-US" dirty="0"/>
          </a:p>
        </p:txBody>
      </p:sp>
      <p:sp>
        <p:nvSpPr>
          <p:cNvPr id="4" name="Slide Number Placeholder 3"/>
          <p:cNvSpPr>
            <a:spLocks noGrp="1"/>
          </p:cNvSpPr>
          <p:nvPr>
            <p:ph type="sldNum" sz="quarter" idx="5"/>
          </p:nvPr>
        </p:nvSpPr>
        <p:spPr/>
        <p:txBody>
          <a:bodyPr/>
          <a:lstStyle/>
          <a:p>
            <a:fld id="{AD3C6B08-6045-E149-8700-6945DA27B4CE}" type="slidenum">
              <a:rPr lang="en-US" smtClean="0"/>
              <a:t>21</a:t>
            </a:fld>
            <a:endParaRPr lang="en-US"/>
          </a:p>
        </p:txBody>
      </p:sp>
    </p:spTree>
    <p:extLst>
      <p:ext uri="{BB962C8B-B14F-4D97-AF65-F5344CB8AC3E}">
        <p14:creationId xmlns:p14="http://schemas.microsoft.com/office/powerpoint/2010/main" val="1394837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22</a:t>
            </a:fld>
            <a:endParaRPr lang="en-US"/>
          </a:p>
        </p:txBody>
      </p:sp>
    </p:spTree>
    <p:extLst>
      <p:ext uri="{BB962C8B-B14F-4D97-AF65-F5344CB8AC3E}">
        <p14:creationId xmlns:p14="http://schemas.microsoft.com/office/powerpoint/2010/main" val="3712679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6468">
              <a:defRPr/>
            </a:pPr>
            <a:r>
              <a:rPr lang="en-CA"/>
              <a:t>https://www.teachthought.com/critical-thinking/the-cognitive-bias-codex-a-visual-of-180-cognitive-biases/</a:t>
            </a:r>
          </a:p>
          <a:p>
            <a:endParaRPr lang="en-CA"/>
          </a:p>
        </p:txBody>
      </p:sp>
      <p:sp>
        <p:nvSpPr>
          <p:cNvPr id="4" name="Slide Number Placeholder 3"/>
          <p:cNvSpPr>
            <a:spLocks noGrp="1"/>
          </p:cNvSpPr>
          <p:nvPr>
            <p:ph type="sldNum" sz="quarter" idx="5"/>
          </p:nvPr>
        </p:nvSpPr>
        <p:spPr/>
        <p:txBody>
          <a:bodyPr/>
          <a:lstStyle/>
          <a:p>
            <a:fld id="{AD3C6B08-6045-E149-8700-6945DA27B4CE}" type="slidenum">
              <a:rPr lang="en-US" smtClean="0"/>
              <a:t>23</a:t>
            </a:fld>
            <a:endParaRPr lang="en-US"/>
          </a:p>
        </p:txBody>
      </p:sp>
    </p:spTree>
    <p:extLst>
      <p:ext uri="{BB962C8B-B14F-4D97-AF65-F5344CB8AC3E}">
        <p14:creationId xmlns:p14="http://schemas.microsoft.com/office/powerpoint/2010/main" val="380973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Premature closure </a:t>
            </a:r>
            <a:r>
              <a:rPr lang="en-US" dirty="0"/>
              <a:t>-   and anchoring.  Have faculty identify specific missed questions (e.g., malaria risk, sexual exposure, animal contact) and map how hypothesis shapes the interview and initial workup</a:t>
            </a:r>
          </a:p>
          <a:p>
            <a:endParaRPr lang="en-US" dirty="0"/>
          </a:p>
          <a:p>
            <a:r>
              <a:rPr lang="en-US" dirty="0"/>
              <a:t>Key takeaway:  Hypothesis generation is not only about forming differentials, but about directing purposeful data collection.  </a:t>
            </a:r>
          </a:p>
        </p:txBody>
      </p:sp>
      <p:sp>
        <p:nvSpPr>
          <p:cNvPr id="4" name="Slide Number Placeholder 3"/>
          <p:cNvSpPr>
            <a:spLocks noGrp="1"/>
          </p:cNvSpPr>
          <p:nvPr>
            <p:ph type="sldNum" sz="quarter" idx="5"/>
          </p:nvPr>
        </p:nvSpPr>
        <p:spPr/>
        <p:txBody>
          <a:bodyPr/>
          <a:lstStyle/>
          <a:p>
            <a:fld id="{AD3C6B08-6045-E149-8700-6945DA27B4CE}" type="slidenum">
              <a:rPr lang="en-US" smtClean="0"/>
              <a:t>24</a:t>
            </a:fld>
            <a:endParaRPr lang="en-US"/>
          </a:p>
        </p:txBody>
      </p:sp>
    </p:spTree>
    <p:extLst>
      <p:ext uri="{BB962C8B-B14F-4D97-AF65-F5344CB8AC3E}">
        <p14:creationId xmlns:p14="http://schemas.microsoft.com/office/powerpoint/2010/main" val="3467876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25</a:t>
            </a:fld>
            <a:endParaRPr lang="en-US"/>
          </a:p>
        </p:txBody>
      </p:sp>
    </p:spTree>
    <p:extLst>
      <p:ext uri="{BB962C8B-B14F-4D97-AF65-F5344CB8AC3E}">
        <p14:creationId xmlns:p14="http://schemas.microsoft.com/office/powerpoint/2010/main" val="4137324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26</a:t>
            </a:fld>
            <a:endParaRPr lang="en-US"/>
          </a:p>
        </p:txBody>
      </p:sp>
    </p:spTree>
    <p:extLst>
      <p:ext uri="{BB962C8B-B14F-4D97-AF65-F5344CB8AC3E}">
        <p14:creationId xmlns:p14="http://schemas.microsoft.com/office/powerpoint/2010/main" val="106960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27</a:t>
            </a:fld>
            <a:endParaRPr lang="en-US"/>
          </a:p>
        </p:txBody>
      </p:sp>
    </p:spTree>
    <p:extLst>
      <p:ext uri="{BB962C8B-B14F-4D97-AF65-F5344CB8AC3E}">
        <p14:creationId xmlns:p14="http://schemas.microsoft.com/office/powerpoint/2010/main" val="3105040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486C3-34DD-C69B-497D-F351FF271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C5A6B-D890-9411-4196-78A8DF8F121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4F608B61-8177-D3B2-CE74-F5528F2851AD}"/>
              </a:ext>
            </a:extLst>
          </p:cNvPr>
          <p:cNvSpPr>
            <a:spLocks noGrp="1"/>
          </p:cNvSpPr>
          <p:nvPr>
            <p:ph type="body" idx="1"/>
          </p:nvPr>
        </p:nvSpPr>
        <p:spPr/>
        <p:txBody>
          <a:bodyPr/>
          <a:lstStyle/>
          <a:p>
            <a:pPr defTabSz="456468">
              <a:defRPr/>
            </a:pPr>
            <a:endParaRPr lang="en-CA" dirty="0"/>
          </a:p>
        </p:txBody>
      </p:sp>
      <p:sp>
        <p:nvSpPr>
          <p:cNvPr id="4" name="Slide Number Placeholder 3">
            <a:extLst>
              <a:ext uri="{FF2B5EF4-FFF2-40B4-BE49-F238E27FC236}">
                <a16:creationId xmlns:a16="http://schemas.microsoft.com/office/drawing/2014/main" id="{0FE5CEB8-0359-A7C7-724B-CD5482431A73}"/>
              </a:ext>
            </a:extLst>
          </p:cNvPr>
          <p:cNvSpPr>
            <a:spLocks noGrp="1"/>
          </p:cNvSpPr>
          <p:nvPr>
            <p:ph type="sldNum" sz="quarter" idx="5"/>
          </p:nvPr>
        </p:nvSpPr>
        <p:spPr/>
        <p:txBody>
          <a:bodyPr/>
          <a:lstStyle/>
          <a:p>
            <a:pPr defTabSz="456468">
              <a:defRPr/>
            </a:pPr>
            <a:fld id="{AD3C6B08-6045-E149-8700-6945DA27B4CE}" type="slidenum">
              <a:rPr lang="en-US">
                <a:solidFill>
                  <a:prstClr val="black"/>
                </a:solidFill>
                <a:latin typeface="Calibri"/>
              </a:rPr>
              <a:pPr defTabSz="456468">
                <a:defRPr/>
              </a:pPr>
              <a:t>28</a:t>
            </a:fld>
            <a:endParaRPr lang="en-US">
              <a:solidFill>
                <a:prstClr val="black"/>
              </a:solidFill>
              <a:latin typeface="Calibri"/>
            </a:endParaRPr>
          </a:p>
        </p:txBody>
      </p:sp>
    </p:spTree>
    <p:extLst>
      <p:ext uri="{BB962C8B-B14F-4D97-AF65-F5344CB8AC3E}">
        <p14:creationId xmlns:p14="http://schemas.microsoft.com/office/powerpoint/2010/main" val="161978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1209-59DD-1204-890A-A6FAA9F8D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BF5B4-5AA0-AED6-A7C9-B59D13C7475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A6026DE0-3D70-9D09-6B7E-7278F091E161}"/>
              </a:ext>
            </a:extLst>
          </p:cNvPr>
          <p:cNvSpPr>
            <a:spLocks noGrp="1"/>
          </p:cNvSpPr>
          <p:nvPr>
            <p:ph type="body" idx="1"/>
          </p:nvPr>
        </p:nvSpPr>
        <p:spPr/>
        <p:txBody>
          <a:bodyPr/>
          <a:lstStyle/>
          <a:p>
            <a:pPr defTabSz="456468">
              <a:defRPr/>
            </a:pPr>
            <a:r>
              <a:rPr lang="en-US" b="1" dirty="0" err="1"/>
              <a:t>akeaway</a:t>
            </a:r>
            <a:r>
              <a:rPr lang="en-US" b="1" dirty="0"/>
              <a:t>:</a:t>
            </a:r>
            <a:r>
              <a:rPr lang="en-US" dirty="0"/>
              <a:t> Learners often hesitate to pivot from their first hypothesis; structured review and feedback can scaffold better diagnostic flexibility.</a:t>
            </a:r>
            <a:endParaRPr lang="en-CA" dirty="0"/>
          </a:p>
        </p:txBody>
      </p:sp>
      <p:sp>
        <p:nvSpPr>
          <p:cNvPr id="4" name="Slide Number Placeholder 3">
            <a:extLst>
              <a:ext uri="{FF2B5EF4-FFF2-40B4-BE49-F238E27FC236}">
                <a16:creationId xmlns:a16="http://schemas.microsoft.com/office/drawing/2014/main" id="{7A7B761C-04F5-C215-C965-FA826928A643}"/>
              </a:ext>
            </a:extLst>
          </p:cNvPr>
          <p:cNvSpPr>
            <a:spLocks noGrp="1"/>
          </p:cNvSpPr>
          <p:nvPr>
            <p:ph type="sldNum" sz="quarter" idx="5"/>
          </p:nvPr>
        </p:nvSpPr>
        <p:spPr/>
        <p:txBody>
          <a:bodyPr/>
          <a:lstStyle/>
          <a:p>
            <a:pPr defTabSz="456468">
              <a:defRPr/>
            </a:pPr>
            <a:fld id="{AD3C6B08-6045-E149-8700-6945DA27B4CE}" type="slidenum">
              <a:rPr lang="en-US">
                <a:solidFill>
                  <a:prstClr val="black"/>
                </a:solidFill>
                <a:latin typeface="Calibri"/>
              </a:rPr>
              <a:pPr defTabSz="456468">
                <a:defRPr/>
              </a:pPr>
              <a:t>29</a:t>
            </a:fld>
            <a:endParaRPr lang="en-US">
              <a:solidFill>
                <a:prstClr val="black"/>
              </a:solidFill>
              <a:latin typeface="Calibri"/>
            </a:endParaRPr>
          </a:p>
        </p:txBody>
      </p:sp>
    </p:spTree>
    <p:extLst>
      <p:ext uri="{BB962C8B-B14F-4D97-AF65-F5344CB8AC3E}">
        <p14:creationId xmlns:p14="http://schemas.microsoft.com/office/powerpoint/2010/main" val="238850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3</a:t>
            </a:fld>
            <a:endParaRPr lang="en-US"/>
          </a:p>
        </p:txBody>
      </p:sp>
    </p:spTree>
    <p:extLst>
      <p:ext uri="{BB962C8B-B14F-4D97-AF65-F5344CB8AC3E}">
        <p14:creationId xmlns:p14="http://schemas.microsoft.com/office/powerpoint/2010/main" val="1105573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Reasoning error – Anchoring diagnosis</a:t>
            </a:r>
          </a:p>
          <a:p>
            <a:r>
              <a:rPr lang="en-US" dirty="0"/>
              <a:t>Ask faculty to script a moment of intervention to help the learner reflect or pivot their reasoning using a teaching script.</a:t>
            </a:r>
          </a:p>
          <a:p>
            <a:endParaRPr lang="en-US" dirty="0"/>
          </a:p>
          <a:p>
            <a:r>
              <a:rPr lang="en-US" dirty="0"/>
              <a:t>Learners often hesitate to pivot from their first hypothesis; structured review and feedback can scaffold better diagnostic flexibility.</a:t>
            </a:r>
          </a:p>
        </p:txBody>
      </p:sp>
      <p:sp>
        <p:nvSpPr>
          <p:cNvPr id="4" name="Slide Number Placeholder 3"/>
          <p:cNvSpPr>
            <a:spLocks noGrp="1"/>
          </p:cNvSpPr>
          <p:nvPr>
            <p:ph type="sldNum" sz="quarter" idx="5"/>
          </p:nvPr>
        </p:nvSpPr>
        <p:spPr/>
        <p:txBody>
          <a:bodyPr/>
          <a:lstStyle/>
          <a:p>
            <a:fld id="{AD3C6B08-6045-E149-8700-6945DA27B4CE}" type="slidenum">
              <a:rPr lang="en-US" smtClean="0"/>
              <a:t>30</a:t>
            </a:fld>
            <a:endParaRPr lang="en-US"/>
          </a:p>
        </p:txBody>
      </p:sp>
    </p:spTree>
    <p:extLst>
      <p:ext uri="{BB962C8B-B14F-4D97-AF65-F5344CB8AC3E}">
        <p14:creationId xmlns:p14="http://schemas.microsoft.com/office/powerpoint/2010/main" val="880254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31</a:t>
            </a:fld>
            <a:endParaRPr lang="en-US"/>
          </a:p>
        </p:txBody>
      </p:sp>
    </p:spTree>
    <p:extLst>
      <p:ext uri="{BB962C8B-B14F-4D97-AF65-F5344CB8AC3E}">
        <p14:creationId xmlns:p14="http://schemas.microsoft.com/office/powerpoint/2010/main" val="3800498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32</a:t>
            </a:fld>
            <a:endParaRPr lang="en-US"/>
          </a:p>
        </p:txBody>
      </p:sp>
    </p:spTree>
    <p:extLst>
      <p:ext uri="{BB962C8B-B14F-4D97-AF65-F5344CB8AC3E}">
        <p14:creationId xmlns:p14="http://schemas.microsoft.com/office/powerpoint/2010/main" val="2135021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599"/>
              </a:spcAft>
            </a:pPr>
            <a:r>
              <a:rPr lang="en-CA" sz="1800" b="1" dirty="0"/>
              <a:t>What you can do to assist: </a:t>
            </a:r>
          </a:p>
          <a:p>
            <a:pPr lvl="1">
              <a:lnSpc>
                <a:spcPct val="110000"/>
              </a:lnSpc>
              <a:spcAft>
                <a:spcPts val="599"/>
              </a:spcAft>
            </a:pPr>
            <a:r>
              <a:rPr lang="en-CA" sz="1800" dirty="0"/>
              <a:t>Foster generation of a differential diagnosis</a:t>
            </a:r>
          </a:p>
          <a:p>
            <a:pPr lvl="2">
              <a:lnSpc>
                <a:spcPct val="110000"/>
              </a:lnSpc>
              <a:spcAft>
                <a:spcPts val="599"/>
              </a:spcAft>
            </a:pPr>
            <a:r>
              <a:rPr lang="en-CA" sz="1800" dirty="0"/>
              <a:t>Ask learner to summarize case and suggest alternatives</a:t>
            </a:r>
          </a:p>
          <a:p>
            <a:pPr lvl="2">
              <a:lnSpc>
                <a:spcPct val="110000"/>
              </a:lnSpc>
              <a:spcAft>
                <a:spcPts val="599"/>
              </a:spcAft>
            </a:pPr>
            <a:r>
              <a:rPr lang="en-CA" sz="1800" dirty="0"/>
              <a:t>Ask learner to justify and prioritize diagnoses</a:t>
            </a:r>
          </a:p>
          <a:p>
            <a:pPr lvl="1">
              <a:lnSpc>
                <a:spcPct val="110000"/>
              </a:lnSpc>
              <a:spcAft>
                <a:spcPts val="599"/>
              </a:spcAft>
            </a:pPr>
            <a:r>
              <a:rPr lang="en-CA" sz="1800" dirty="0"/>
              <a:t>Encourage learner to proceed </a:t>
            </a:r>
          </a:p>
          <a:p>
            <a:pPr lvl="2">
              <a:lnSpc>
                <a:spcPct val="110000"/>
              </a:lnSpc>
              <a:spcAft>
                <a:spcPts val="599"/>
              </a:spcAft>
            </a:pPr>
            <a:r>
              <a:rPr lang="en-CA" sz="1800" dirty="0"/>
              <a:t>Ask learner to justify most likely diagnosis with positive and negative data relevant </a:t>
            </a:r>
            <a:r>
              <a:rPr lang="en-CA" sz="1800" b="1" dirty="0"/>
              <a:t>and</a:t>
            </a:r>
            <a:r>
              <a:rPr lang="en-CA" sz="1800" dirty="0"/>
              <a:t> less likely but potentially serious (one)</a:t>
            </a:r>
          </a:p>
          <a:p>
            <a:pPr lvl="1">
              <a:lnSpc>
                <a:spcPct val="110000"/>
              </a:lnSpc>
              <a:spcAft>
                <a:spcPts val="599"/>
              </a:spcAft>
            </a:pPr>
            <a:r>
              <a:rPr lang="en-CA" sz="1800" dirty="0"/>
              <a:t>Encourage learner to reflect on why they failed to retain other hypotheses</a:t>
            </a:r>
          </a:p>
          <a:p>
            <a:pPr lvl="1">
              <a:lnSpc>
                <a:spcPct val="110000"/>
              </a:lnSpc>
              <a:spcAft>
                <a:spcPts val="599"/>
              </a:spcAft>
            </a:pPr>
            <a:r>
              <a:rPr lang="en-CA" sz="1800" dirty="0"/>
              <a:t>Ask learner to read up on several diseases/conditions and compare and contrast</a:t>
            </a:r>
          </a:p>
          <a:p>
            <a:pPr lvl="2">
              <a:lnSpc>
                <a:spcPct val="110000"/>
              </a:lnSpc>
              <a:spcAft>
                <a:spcPts val="599"/>
              </a:spcAft>
            </a:pPr>
            <a:r>
              <a:rPr lang="en-CA" sz="1800" dirty="0"/>
              <a:t>Work on their integration of data (illness scripts) by reviewing together</a:t>
            </a:r>
          </a:p>
          <a:p>
            <a:endParaRPr lang="en-CA" dirty="0"/>
          </a:p>
        </p:txBody>
      </p:sp>
      <p:sp>
        <p:nvSpPr>
          <p:cNvPr id="4" name="Slide Number Placeholder 3"/>
          <p:cNvSpPr>
            <a:spLocks noGrp="1"/>
          </p:cNvSpPr>
          <p:nvPr>
            <p:ph type="sldNum" sz="quarter" idx="5"/>
          </p:nvPr>
        </p:nvSpPr>
        <p:spPr/>
        <p:txBody>
          <a:bodyPr/>
          <a:lstStyle/>
          <a:p>
            <a:fld id="{AD3C6B08-6045-E149-8700-6945DA27B4CE}" type="slidenum">
              <a:rPr lang="en-US" smtClean="0"/>
              <a:t>33</a:t>
            </a:fld>
            <a:endParaRPr lang="en-US"/>
          </a:p>
        </p:txBody>
      </p:sp>
    </p:spTree>
    <p:extLst>
      <p:ext uri="{BB962C8B-B14F-4D97-AF65-F5344CB8AC3E}">
        <p14:creationId xmlns:p14="http://schemas.microsoft.com/office/powerpoint/2010/main" val="2109419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6468">
              <a:defRPr/>
            </a:pPr>
            <a:r>
              <a:rPr lang="en-CA"/>
              <a:t>https://www.teachthought.com/critical-thinking/the-cognitive-bias-codex-a-visual-of-180-cognitive-biases/</a:t>
            </a:r>
          </a:p>
          <a:p>
            <a:pPr>
              <a:spcAft>
                <a:spcPts val="599"/>
              </a:spcAft>
            </a:pPr>
            <a:r>
              <a:rPr lang="en-CA" sz="2000" b="1"/>
              <a:t>What you can do to assist:</a:t>
            </a:r>
          </a:p>
          <a:p>
            <a:pPr lvl="1">
              <a:spcAft>
                <a:spcPts val="599"/>
              </a:spcAft>
            </a:pPr>
            <a:r>
              <a:rPr lang="en-CA" sz="2000"/>
              <a:t>Demonstrate proper clinical reasoning</a:t>
            </a:r>
          </a:p>
          <a:p>
            <a:pPr lvl="1">
              <a:spcAft>
                <a:spcPts val="599"/>
              </a:spcAft>
            </a:pPr>
            <a:r>
              <a:rPr lang="en-CA" sz="2000"/>
              <a:t>Prompt learner to conclude and settle on a plan</a:t>
            </a:r>
          </a:p>
          <a:p>
            <a:pPr lvl="2">
              <a:spcAft>
                <a:spcPts val="599"/>
              </a:spcAft>
            </a:pPr>
            <a:r>
              <a:rPr lang="en-CA"/>
              <a:t>Nudges/hints</a:t>
            </a:r>
          </a:p>
          <a:p>
            <a:pPr lvl="1">
              <a:spcAft>
                <a:spcPts val="599"/>
              </a:spcAft>
            </a:pPr>
            <a:r>
              <a:rPr lang="en-CA" sz="2000"/>
              <a:t>Ask learner to read up on different investigative and management options – compare and contrast their pros/cons</a:t>
            </a:r>
          </a:p>
          <a:p>
            <a:pPr lvl="1">
              <a:spcAft>
                <a:spcPts val="599"/>
              </a:spcAft>
            </a:pPr>
            <a:r>
              <a:rPr lang="en-CA" sz="2000"/>
              <a:t>Encourage the learner to think about the patient holistically/longitudinally</a:t>
            </a:r>
          </a:p>
          <a:p>
            <a:pPr lvl="1">
              <a:spcAft>
                <a:spcPts val="599"/>
              </a:spcAft>
            </a:pPr>
            <a:r>
              <a:rPr lang="en-CA" sz="2000"/>
              <a:t>Ask learner to draw concept map of clinical situation and discuss</a:t>
            </a:r>
          </a:p>
          <a:p>
            <a:pPr lvl="1">
              <a:spcAft>
                <a:spcPts val="599"/>
              </a:spcAft>
            </a:pPr>
            <a:r>
              <a:rPr lang="en-CA" sz="2000"/>
              <a:t>Prompt learner to think about connections between different aspects of case</a:t>
            </a:r>
          </a:p>
          <a:p>
            <a:pPr lvl="2">
              <a:spcAft>
                <a:spcPts val="599"/>
              </a:spcAft>
            </a:pPr>
            <a:r>
              <a:rPr lang="en-CA"/>
              <a:t>Personality, context, values, determinants of health…</a:t>
            </a:r>
          </a:p>
          <a:p>
            <a:endParaRPr lang="en-CA"/>
          </a:p>
        </p:txBody>
      </p:sp>
      <p:sp>
        <p:nvSpPr>
          <p:cNvPr id="4" name="Slide Number Placeholder 3"/>
          <p:cNvSpPr>
            <a:spLocks noGrp="1"/>
          </p:cNvSpPr>
          <p:nvPr>
            <p:ph type="sldNum" sz="quarter" idx="5"/>
          </p:nvPr>
        </p:nvSpPr>
        <p:spPr/>
        <p:txBody>
          <a:bodyPr/>
          <a:lstStyle/>
          <a:p>
            <a:fld id="{AD3C6B08-6045-E149-8700-6945DA27B4CE}" type="slidenum">
              <a:rPr lang="en-US" smtClean="0"/>
              <a:t>34</a:t>
            </a:fld>
            <a:endParaRPr lang="en-US"/>
          </a:p>
        </p:txBody>
      </p:sp>
    </p:spTree>
    <p:extLst>
      <p:ext uri="{BB962C8B-B14F-4D97-AF65-F5344CB8AC3E}">
        <p14:creationId xmlns:p14="http://schemas.microsoft.com/office/powerpoint/2010/main" val="760321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F840-A787-7532-39CF-A926FC258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3598A-329F-6000-1A4E-B6C62039F95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2BFB2016-8839-2F28-E00C-0AB6F849CEB1}"/>
              </a:ext>
            </a:extLst>
          </p:cNvPr>
          <p:cNvSpPr>
            <a:spLocks noGrp="1"/>
          </p:cNvSpPr>
          <p:nvPr>
            <p:ph type="body" idx="1"/>
          </p:nvPr>
        </p:nvSpPr>
        <p:spPr/>
        <p:txBody>
          <a:bodyPr/>
          <a:lstStyle/>
          <a:p>
            <a:pPr defTabSz="456468">
              <a:defRPr/>
            </a:pPr>
            <a:r>
              <a:rPr lang="en-CA" dirty="0"/>
              <a:t>https://www.teachthought.com/critical-thinking/the-cognitive-bias-codex-a-visual-of-180-cognitive-biases/</a:t>
            </a:r>
          </a:p>
          <a:p>
            <a:endParaRPr lang="en-CA" dirty="0"/>
          </a:p>
        </p:txBody>
      </p:sp>
      <p:sp>
        <p:nvSpPr>
          <p:cNvPr id="4" name="Slide Number Placeholder 3">
            <a:extLst>
              <a:ext uri="{FF2B5EF4-FFF2-40B4-BE49-F238E27FC236}">
                <a16:creationId xmlns:a16="http://schemas.microsoft.com/office/drawing/2014/main" id="{EC44A744-40A8-2715-E879-F2513806062A}"/>
              </a:ext>
            </a:extLst>
          </p:cNvPr>
          <p:cNvSpPr>
            <a:spLocks noGrp="1"/>
          </p:cNvSpPr>
          <p:nvPr>
            <p:ph type="sldNum" sz="quarter" idx="5"/>
          </p:nvPr>
        </p:nvSpPr>
        <p:spPr/>
        <p:txBody>
          <a:bodyPr/>
          <a:lstStyle/>
          <a:p>
            <a:pPr defTabSz="456468">
              <a:defRPr/>
            </a:pPr>
            <a:fld id="{AD3C6B08-6045-E149-8700-6945DA27B4CE}" type="slidenum">
              <a:rPr lang="en-US">
                <a:solidFill>
                  <a:prstClr val="black"/>
                </a:solidFill>
                <a:latin typeface="Calibri"/>
              </a:rPr>
              <a:pPr defTabSz="456468">
                <a:defRPr/>
              </a:pPr>
              <a:t>35</a:t>
            </a:fld>
            <a:endParaRPr lang="en-US">
              <a:solidFill>
                <a:prstClr val="black"/>
              </a:solidFill>
              <a:latin typeface="Calibri"/>
            </a:endParaRPr>
          </a:p>
        </p:txBody>
      </p:sp>
    </p:spTree>
    <p:extLst>
      <p:ext uri="{BB962C8B-B14F-4D97-AF65-F5344CB8AC3E}">
        <p14:creationId xmlns:p14="http://schemas.microsoft.com/office/powerpoint/2010/main" val="3538330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What reasoning error is at play here? (</a:t>
            </a:r>
            <a:r>
              <a:rPr lang="en-US" b="1" dirty="0"/>
              <a:t>Diagnostic momentum</a:t>
            </a:r>
            <a:r>
              <a:rPr lang="en-US" dirty="0"/>
              <a:t> – early label of pneumonia narrowed the team’s focus, and influenced decision making.  </a:t>
            </a:r>
          </a:p>
          <a:p>
            <a:pPr>
              <a:buNone/>
            </a:pPr>
            <a:r>
              <a:rPr lang="en-US" dirty="0"/>
              <a:t>What alternative sources of fever should now be considered? (e.g., </a:t>
            </a:r>
            <a:r>
              <a:rPr lang="en-US" b="1" dirty="0"/>
              <a:t>catheter-associated UTI</a:t>
            </a:r>
            <a:r>
              <a:rPr lang="en-US" dirty="0"/>
              <a:t>, drug fever, aspiration-related complications)</a:t>
            </a:r>
          </a:p>
          <a:p>
            <a:r>
              <a:rPr lang="en-US" dirty="0"/>
              <a:t>How can we encourage learners to “reset the diagnostic frame” when cases don’t evolve as expected?</a:t>
            </a:r>
          </a:p>
          <a:p>
            <a:r>
              <a:rPr lang="en-US" b="1" dirty="0"/>
              <a:t>Key Teaching Point:</a:t>
            </a:r>
            <a:r>
              <a:rPr lang="en-US" dirty="0"/>
              <a:t> Diagnosis and management planning is not just about the first call—it’s about continuously reassessing whether new data fits the current plan.</a:t>
            </a:r>
          </a:p>
          <a:p>
            <a:endParaRPr lang="en-US" dirty="0"/>
          </a:p>
          <a:p>
            <a:pPr>
              <a:spcAft>
                <a:spcPts val="599"/>
              </a:spcAft>
            </a:pPr>
            <a:r>
              <a:rPr lang="en-CA" sz="2000" b="1" dirty="0"/>
              <a:t>What you can do to assist:</a:t>
            </a:r>
          </a:p>
          <a:p>
            <a:endParaRPr lang="en-US" dirty="0"/>
          </a:p>
        </p:txBody>
      </p:sp>
      <p:sp>
        <p:nvSpPr>
          <p:cNvPr id="4" name="Slide Number Placeholder 3"/>
          <p:cNvSpPr>
            <a:spLocks noGrp="1"/>
          </p:cNvSpPr>
          <p:nvPr>
            <p:ph type="sldNum" sz="quarter" idx="5"/>
          </p:nvPr>
        </p:nvSpPr>
        <p:spPr/>
        <p:txBody>
          <a:bodyPr/>
          <a:lstStyle/>
          <a:p>
            <a:fld id="{AD3C6B08-6045-E149-8700-6945DA27B4CE}" type="slidenum">
              <a:rPr lang="en-US" smtClean="0"/>
              <a:t>36</a:t>
            </a:fld>
            <a:endParaRPr lang="en-US"/>
          </a:p>
        </p:txBody>
      </p:sp>
    </p:spTree>
    <p:extLst>
      <p:ext uri="{BB962C8B-B14F-4D97-AF65-F5344CB8AC3E}">
        <p14:creationId xmlns:p14="http://schemas.microsoft.com/office/powerpoint/2010/main" val="662063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D3C6B08-6045-E149-8700-6945DA27B4CE}" type="slidenum">
              <a:rPr lang="en-US" smtClean="0"/>
              <a:t>37</a:t>
            </a:fld>
            <a:endParaRPr lang="en-US"/>
          </a:p>
        </p:txBody>
      </p:sp>
    </p:spTree>
    <p:extLst>
      <p:ext uri="{BB962C8B-B14F-4D97-AF65-F5344CB8AC3E}">
        <p14:creationId xmlns:p14="http://schemas.microsoft.com/office/powerpoint/2010/main" val="4010039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38</a:t>
            </a:fld>
            <a:endParaRPr lang="en-US"/>
          </a:p>
        </p:txBody>
      </p:sp>
    </p:spTree>
    <p:extLst>
      <p:ext uri="{BB962C8B-B14F-4D97-AF65-F5344CB8AC3E}">
        <p14:creationId xmlns:p14="http://schemas.microsoft.com/office/powerpoint/2010/main" val="3158856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C6B08-6045-E149-8700-6945DA27B4CE}" type="slidenum">
              <a:rPr lang="en-US" smtClean="0"/>
              <a:t>39</a:t>
            </a:fld>
            <a:endParaRPr lang="en-US"/>
          </a:p>
        </p:txBody>
      </p:sp>
    </p:spTree>
    <p:extLst>
      <p:ext uri="{BB962C8B-B14F-4D97-AF65-F5344CB8AC3E}">
        <p14:creationId xmlns:p14="http://schemas.microsoft.com/office/powerpoint/2010/main" val="59460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Modified Bloom’s Taxonomy</a:t>
            </a:r>
          </a:p>
          <a:p>
            <a:r>
              <a:rPr lang="en-US"/>
              <a:t>Remember</a:t>
            </a:r>
          </a:p>
          <a:p>
            <a:r>
              <a:rPr lang="en-US"/>
              <a:t>Understand</a:t>
            </a:r>
          </a:p>
          <a:p>
            <a:r>
              <a:rPr lang="en-US"/>
              <a:t>Apply</a:t>
            </a:r>
          </a:p>
          <a:p>
            <a:r>
              <a:rPr lang="en-US"/>
              <a:t>Analyze</a:t>
            </a:r>
          </a:p>
          <a:p>
            <a:r>
              <a:rPr lang="en-US"/>
              <a:t>Evaluate</a:t>
            </a:r>
            <a:endParaRPr lang="en-US" baseline="0"/>
          </a:p>
          <a:p>
            <a:r>
              <a:rPr lang="en-US" baseline="0"/>
              <a:t>Create</a:t>
            </a:r>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4</a:t>
            </a:fld>
            <a:endParaRPr lang="en-US"/>
          </a:p>
        </p:txBody>
      </p:sp>
    </p:spTree>
    <p:extLst>
      <p:ext uri="{BB962C8B-B14F-4D97-AF65-F5344CB8AC3E}">
        <p14:creationId xmlns:p14="http://schemas.microsoft.com/office/powerpoint/2010/main" val="3307105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A8A3C-A265-6026-05B0-4528E8E9C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5BAA8-3127-D139-648E-15409357B89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36DFFE59-4DD2-EF55-62F4-5D545B3F8472}"/>
              </a:ext>
            </a:extLst>
          </p:cNvPr>
          <p:cNvSpPr>
            <a:spLocks noGrp="1"/>
          </p:cNvSpPr>
          <p:nvPr>
            <p:ph type="body" idx="1"/>
          </p:nvPr>
        </p:nvSpPr>
        <p:spPr/>
        <p:txBody>
          <a:bodyPr/>
          <a:lstStyle/>
          <a:p>
            <a:pPr defTabSz="456468">
              <a:defRPr/>
            </a:pPr>
            <a:r>
              <a:rPr lang="en-US" b="1" dirty="0"/>
              <a:t>This is related to the concept of diagnostic certainty.  , and clinical courage.  </a:t>
            </a:r>
          </a:p>
          <a:p>
            <a:pPr defTabSz="456468">
              <a:defRPr/>
            </a:pPr>
            <a:r>
              <a:rPr lang="en-US" b="1" dirty="0"/>
              <a:t>Failure to act on diagnostic confidence; including </a:t>
            </a:r>
            <a:r>
              <a:rPr lang="en-US" b="1" dirty="0" err="1"/>
              <a:t>unecesssary</a:t>
            </a:r>
            <a:r>
              <a:rPr lang="en-US" b="1" dirty="0"/>
              <a:t> interventions, and overlooking EBM</a:t>
            </a:r>
            <a:endParaRPr lang="en-US" dirty="0"/>
          </a:p>
          <a:p>
            <a:pPr defTabSz="456468">
              <a:defRPr/>
            </a:pPr>
            <a:endParaRPr lang="en-US" dirty="0"/>
          </a:p>
          <a:p>
            <a:pPr defTabSz="456468">
              <a:defRPr/>
            </a:pPr>
            <a:r>
              <a:rPr lang="en-US" dirty="0"/>
              <a:t>This type of reasoning error needs coaching, discussing reasonable follow up and processes to ensure safe and appropriate care.  (e.g. how likely is there to be a bacterial infection in the presence of mono.  Etc.)</a:t>
            </a:r>
          </a:p>
          <a:p>
            <a:pPr defTabSz="456468">
              <a:defRPr/>
            </a:pPr>
            <a:endParaRPr lang="en-CA" dirty="0"/>
          </a:p>
        </p:txBody>
      </p:sp>
      <p:sp>
        <p:nvSpPr>
          <p:cNvPr id="4" name="Slide Number Placeholder 3">
            <a:extLst>
              <a:ext uri="{FF2B5EF4-FFF2-40B4-BE49-F238E27FC236}">
                <a16:creationId xmlns:a16="http://schemas.microsoft.com/office/drawing/2014/main" id="{693C5259-4D15-36A1-3CE5-CAC20E073386}"/>
              </a:ext>
            </a:extLst>
          </p:cNvPr>
          <p:cNvSpPr>
            <a:spLocks noGrp="1"/>
          </p:cNvSpPr>
          <p:nvPr>
            <p:ph type="sldNum" sz="quarter" idx="5"/>
          </p:nvPr>
        </p:nvSpPr>
        <p:spPr/>
        <p:txBody>
          <a:bodyPr/>
          <a:lstStyle/>
          <a:p>
            <a:pPr defTabSz="456468">
              <a:defRPr/>
            </a:pPr>
            <a:fld id="{AD3C6B08-6045-E149-8700-6945DA27B4CE}" type="slidenum">
              <a:rPr lang="en-US">
                <a:solidFill>
                  <a:prstClr val="black"/>
                </a:solidFill>
                <a:latin typeface="Calibri"/>
              </a:rPr>
              <a:pPr defTabSz="456468">
                <a:defRPr/>
              </a:pPr>
              <a:t>40</a:t>
            </a:fld>
            <a:endParaRPr lang="en-US">
              <a:solidFill>
                <a:prstClr val="black"/>
              </a:solidFill>
              <a:latin typeface="Calibri"/>
            </a:endParaRPr>
          </a:p>
        </p:txBody>
      </p:sp>
    </p:spTree>
    <p:extLst>
      <p:ext uri="{BB962C8B-B14F-4D97-AF65-F5344CB8AC3E}">
        <p14:creationId xmlns:p14="http://schemas.microsoft.com/office/powerpoint/2010/main" val="4178205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3B67B-D01C-EF23-3F11-CCDFC5DF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B5B9E-3D96-0E84-005E-8756EFB2D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48E48-9CCF-D573-CC06-A65A123D76F9}"/>
              </a:ext>
            </a:extLst>
          </p:cNvPr>
          <p:cNvSpPr>
            <a:spLocks noGrp="1"/>
          </p:cNvSpPr>
          <p:nvPr>
            <p:ph type="body" idx="1"/>
          </p:nvPr>
        </p:nvSpPr>
        <p:spPr/>
        <p:txBody>
          <a:bodyPr/>
          <a:lstStyle/>
          <a:p>
            <a:pPr>
              <a:buFont typeface="Arial" panose="020B0604020202020204" pitchFamily="34" charset="0"/>
              <a:buChar char="•"/>
            </a:pPr>
            <a:r>
              <a:rPr lang="en-US" dirty="0"/>
              <a:t>Reasoning error: </a:t>
            </a:r>
          </a:p>
          <a:p>
            <a:pPr>
              <a:buFont typeface="Arial" panose="020B0604020202020204" pitchFamily="34" charset="0"/>
              <a:buChar char="•"/>
            </a:pPr>
            <a:r>
              <a:rPr lang="en-US" dirty="0"/>
              <a:t>When diagnosis is clear, why do residents still struggle to commit to non-intervention?</a:t>
            </a:r>
          </a:p>
          <a:p>
            <a:pPr>
              <a:buFont typeface="Arial" panose="020B0604020202020204" pitchFamily="34" charset="0"/>
              <a:buChar char="•"/>
            </a:pPr>
            <a:r>
              <a:rPr lang="en-US" dirty="0"/>
              <a:t>What are opportunities to teach about antimicrobial stewardship?</a:t>
            </a:r>
          </a:p>
          <a:p>
            <a:pPr>
              <a:buFont typeface="Arial" panose="020B0604020202020204" pitchFamily="34" charset="0"/>
              <a:buChar char="•"/>
            </a:pPr>
            <a:r>
              <a:rPr lang="en-US" dirty="0"/>
              <a:t>How can faculty support residents in </a:t>
            </a:r>
            <a:r>
              <a:rPr lang="en-US" i="1" dirty="0"/>
              <a:t>communicating diagnostic confidence</a:t>
            </a:r>
            <a:r>
              <a:rPr lang="en-US" dirty="0"/>
              <a:t> and </a:t>
            </a:r>
            <a:r>
              <a:rPr lang="en-US" i="1" dirty="0"/>
              <a:t>avoiding over-treatment</a:t>
            </a:r>
            <a:r>
              <a:rPr lang="en-US" dirty="0"/>
              <a:t>?</a:t>
            </a:r>
          </a:p>
          <a:p>
            <a:r>
              <a:rPr lang="en-US" b="1" dirty="0"/>
              <a:t>Facilitator tip:</a:t>
            </a:r>
            <a:r>
              <a:rPr lang="en-US" dirty="0"/>
              <a:t> Invite discussion on how to teach “diagnostic closure” and resist defensive medicine habits.</a:t>
            </a:r>
          </a:p>
          <a:p>
            <a:r>
              <a:rPr lang="en-US" b="1" dirty="0"/>
              <a:t>Takeaway:</a:t>
            </a:r>
            <a:r>
              <a:rPr lang="en-US" dirty="0"/>
              <a:t> Final stages of clinical reasoning require balancing certainty, evidence, and therapeutic restraint—skills we must explicitly teach.</a:t>
            </a:r>
          </a:p>
          <a:p>
            <a:endParaRPr lang="en-US" dirty="0"/>
          </a:p>
          <a:p>
            <a:pPr lvl="1">
              <a:spcAft>
                <a:spcPts val="599"/>
              </a:spcAft>
            </a:pPr>
            <a:r>
              <a:rPr lang="en-CA" sz="2000" dirty="0"/>
              <a:t>Prompt learner to conclude and settle on a plan</a:t>
            </a:r>
          </a:p>
          <a:p>
            <a:pPr lvl="2">
              <a:spcAft>
                <a:spcPts val="599"/>
              </a:spcAft>
            </a:pPr>
            <a:r>
              <a:rPr lang="en-CA" dirty="0"/>
              <a:t>Nudges/hints</a:t>
            </a:r>
          </a:p>
          <a:p>
            <a:endParaRPr lang="en-US" dirty="0"/>
          </a:p>
        </p:txBody>
      </p:sp>
      <p:sp>
        <p:nvSpPr>
          <p:cNvPr id="4" name="Slide Number Placeholder 3">
            <a:extLst>
              <a:ext uri="{FF2B5EF4-FFF2-40B4-BE49-F238E27FC236}">
                <a16:creationId xmlns:a16="http://schemas.microsoft.com/office/drawing/2014/main" id="{992188B3-B586-B938-15A7-4DD1F8E877D8}"/>
              </a:ext>
            </a:extLst>
          </p:cNvPr>
          <p:cNvSpPr>
            <a:spLocks noGrp="1"/>
          </p:cNvSpPr>
          <p:nvPr>
            <p:ph type="sldNum" sz="quarter" idx="5"/>
          </p:nvPr>
        </p:nvSpPr>
        <p:spPr/>
        <p:txBody>
          <a:bodyPr/>
          <a:lstStyle/>
          <a:p>
            <a:pPr defTabSz="456468">
              <a:defRPr/>
            </a:pPr>
            <a:fld id="{AD3C6B08-6045-E149-8700-6945DA27B4CE}" type="slidenum">
              <a:rPr lang="en-US">
                <a:solidFill>
                  <a:prstClr val="black"/>
                </a:solidFill>
                <a:latin typeface="Calibri"/>
              </a:rPr>
              <a:pPr defTabSz="456468">
                <a:defRPr/>
              </a:pPr>
              <a:t>41</a:t>
            </a:fld>
            <a:endParaRPr lang="en-US">
              <a:solidFill>
                <a:prstClr val="black"/>
              </a:solidFill>
              <a:latin typeface="Calibri"/>
            </a:endParaRPr>
          </a:p>
        </p:txBody>
      </p:sp>
    </p:spTree>
    <p:extLst>
      <p:ext uri="{BB962C8B-B14F-4D97-AF65-F5344CB8AC3E}">
        <p14:creationId xmlns:p14="http://schemas.microsoft.com/office/powerpoint/2010/main" val="3115448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D3C6B08-6045-E149-8700-6945DA27B4CE}" type="slidenum">
              <a:rPr lang="en-US" smtClean="0"/>
              <a:t>42</a:t>
            </a:fld>
            <a:endParaRPr lang="en-US"/>
          </a:p>
        </p:txBody>
      </p:sp>
    </p:spTree>
    <p:extLst>
      <p:ext uri="{BB962C8B-B14F-4D97-AF65-F5344CB8AC3E}">
        <p14:creationId xmlns:p14="http://schemas.microsoft.com/office/powerpoint/2010/main" val="456591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F221283-3021-4459-91BB-89303D1ED9C9}" type="slidenum">
              <a:rPr lang="en-CA" smtClean="0"/>
              <a:pPr/>
              <a:t>43</a:t>
            </a:fld>
            <a:endParaRPr lang="en-CA"/>
          </a:p>
        </p:txBody>
      </p:sp>
    </p:spTree>
    <p:extLst>
      <p:ext uri="{BB962C8B-B14F-4D97-AF65-F5344CB8AC3E}">
        <p14:creationId xmlns:p14="http://schemas.microsoft.com/office/powerpoint/2010/main" val="1166953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a:latin typeface="HelveticaNeue-Light"/>
              </a:rPr>
              <a:t>Inappropriate tendencies, perceptions, beliefs that affect decision-making and can lead to errors:</a:t>
            </a:r>
          </a:p>
          <a:p>
            <a:pPr>
              <a:spcAft>
                <a:spcPts val="599"/>
              </a:spcAft>
            </a:pPr>
            <a:r>
              <a:rPr lang="en-US" b="1">
                <a:latin typeface="HelveticaNeue-Medium"/>
              </a:rPr>
              <a:t>Availability: </a:t>
            </a:r>
            <a:r>
              <a:rPr lang="en-US">
                <a:latin typeface="HelveticaNeue-Light"/>
              </a:rPr>
              <a:t>Tendency to be influenced by a recent diagnosis or by a particular diagnostic experience leading to one assigning high priority to that diagnosis in hypotheses generation. For instance: the doctor recently saw a 40 year-old woman with chest pain associated with lymphoma: s/he then tends to envisage lymphoma as a potential diagnosis for all of his/her patients presenting </a:t>
            </a:r>
            <a:r>
              <a:rPr lang="en-CA">
                <a:latin typeface="HelveticaNeue-Light"/>
              </a:rPr>
              <a:t>with similar symptoms.</a:t>
            </a:r>
          </a:p>
          <a:p>
            <a:pPr>
              <a:spcAft>
                <a:spcPts val="599"/>
              </a:spcAft>
            </a:pPr>
            <a:r>
              <a:rPr lang="en-US" b="1">
                <a:latin typeface="HelveticaNeue-Medium"/>
              </a:rPr>
              <a:t>Representativeness: </a:t>
            </a:r>
            <a:r>
              <a:rPr lang="en-US">
                <a:latin typeface="HelveticaNeue-Light"/>
              </a:rPr>
              <a:t>Tendency to focus on the prototypical presentation of a disease: data similar to this category are overemphasized and atypical variants may be overlooked or missed.</a:t>
            </a:r>
          </a:p>
          <a:p>
            <a:pPr>
              <a:spcAft>
                <a:spcPts val="599"/>
              </a:spcAft>
            </a:pPr>
            <a:r>
              <a:rPr lang="en-US" b="1">
                <a:latin typeface="HelveticaNeue-Medium"/>
              </a:rPr>
              <a:t>Outcome</a:t>
            </a:r>
            <a:r>
              <a:rPr lang="en-US">
                <a:latin typeface="HelveticaNeue-Medium"/>
              </a:rPr>
              <a:t>: </a:t>
            </a:r>
            <a:r>
              <a:rPr lang="en-US">
                <a:latin typeface="HelveticaNeue-Light"/>
              </a:rPr>
              <a:t>Tendency to favor a diagnosis associated with effective treatment options or a favorable outcome. The doctor subconsciously seeks to avoid the gloom or sadness associated with a diagnosis that has a less favorable outcome.</a:t>
            </a:r>
          </a:p>
          <a:p>
            <a:pPr>
              <a:spcAft>
                <a:spcPts val="599"/>
              </a:spcAft>
            </a:pPr>
            <a:r>
              <a:rPr lang="en-US" b="1">
                <a:latin typeface="HelveticaNeue-Medium"/>
              </a:rPr>
              <a:t>Confirmation: </a:t>
            </a:r>
            <a:r>
              <a:rPr lang="en-US">
                <a:latin typeface="HelveticaNeue-Light"/>
              </a:rPr>
              <a:t>Tendency to look only for those cues that confirm a diagnosis rather than those that disconfirm it, even if the </a:t>
            </a:r>
            <a:r>
              <a:rPr lang="en-CA">
                <a:latin typeface="HelveticaNeue-Light"/>
              </a:rPr>
              <a:t>latter are more compelling.</a:t>
            </a:r>
          </a:p>
          <a:p>
            <a:pPr>
              <a:spcAft>
                <a:spcPts val="599"/>
              </a:spcAft>
            </a:pPr>
            <a:r>
              <a:rPr lang="en-US" b="1">
                <a:latin typeface="HelveticaNeue-Medium"/>
              </a:rPr>
              <a:t>Anchoring: </a:t>
            </a:r>
            <a:r>
              <a:rPr lang="en-US">
                <a:latin typeface="HelveticaNeue-Light"/>
              </a:rPr>
              <a:t>Tendency to fixate the reasoning process on features of the clinical presentation that were identified early. The initial </a:t>
            </a:r>
            <a:r>
              <a:rPr lang="en-CA">
                <a:latin typeface="HelveticaNeue-Light"/>
              </a:rPr>
              <a:t>clinical presentation remains unaltered by subsequent information.</a:t>
            </a:r>
          </a:p>
          <a:p>
            <a:pPr>
              <a:spcAft>
                <a:spcPts val="599"/>
              </a:spcAft>
            </a:pPr>
            <a:r>
              <a:rPr lang="en-US" b="1">
                <a:latin typeface="HelveticaNeue-Medium"/>
              </a:rPr>
              <a:t>Overconfidence</a:t>
            </a:r>
            <a:r>
              <a:rPr lang="en-US">
                <a:latin typeface="HelveticaNeue-Medium"/>
              </a:rPr>
              <a:t>: </a:t>
            </a:r>
            <a:r>
              <a:rPr lang="en-US">
                <a:latin typeface="HelveticaNeue-Light"/>
              </a:rPr>
              <a:t>Tendency to overestimate one’s competence. Decisions are based more on opinion than on carefully collected evidence. Incites the person to act on incomplete information, intuitions or hunches</a:t>
            </a:r>
            <a:endParaRPr lang="en-CA"/>
          </a:p>
        </p:txBody>
      </p:sp>
      <p:sp>
        <p:nvSpPr>
          <p:cNvPr id="4" name="Slide Number Placeholder 3"/>
          <p:cNvSpPr>
            <a:spLocks noGrp="1"/>
          </p:cNvSpPr>
          <p:nvPr>
            <p:ph type="sldNum" sz="quarter" idx="5"/>
          </p:nvPr>
        </p:nvSpPr>
        <p:spPr/>
        <p:txBody>
          <a:bodyPr/>
          <a:lstStyle/>
          <a:p>
            <a:fld id="{AD3C6B08-6045-E149-8700-6945DA27B4CE}" type="slidenum">
              <a:rPr lang="en-US" smtClean="0"/>
              <a:t>44</a:t>
            </a:fld>
            <a:endParaRPr lang="en-US"/>
          </a:p>
        </p:txBody>
      </p:sp>
    </p:spTree>
    <p:extLst>
      <p:ext uri="{BB962C8B-B14F-4D97-AF65-F5344CB8AC3E}">
        <p14:creationId xmlns:p14="http://schemas.microsoft.com/office/powerpoint/2010/main" val="2747429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7500" lnSpcReduction="20000"/>
          </a:bodyPr>
          <a:lstStyle/>
          <a:p>
            <a:r>
              <a:rPr lang="en-US" b="1"/>
              <a:t>Problems in the Clinical Reasoning Process</a:t>
            </a:r>
          </a:p>
          <a:p>
            <a:r>
              <a:rPr lang="en-US"/>
              <a:t>Mistakes made by learners lacking expertise and those made by experts differ. The three most common errors involved in developing a set of working hypotheses upon presentation of a clinical case for the first time include the following errors, each present in about half of clinical reasoning cases:</a:t>
            </a:r>
          </a:p>
          <a:p>
            <a:r>
              <a:rPr lang="en-US"/>
              <a:t>Identification: failure to identify relevant clinical information in the case.</a:t>
            </a:r>
          </a:p>
          <a:p>
            <a:r>
              <a:rPr lang="en-US"/>
              <a:t>Interpretation: failure to properly interpret the clinical information obtained.</a:t>
            </a:r>
          </a:p>
          <a:p>
            <a:r>
              <a:rPr lang="en-US"/>
              <a:t>Hypotheses: failure to generate an appropriate hypothesis or hypotheses from the information in the case.</a:t>
            </a:r>
          </a:p>
          <a:p>
            <a:r>
              <a:rPr lang="en-US"/>
              <a:t>Less experienced learners tend to have problems identifying and interpreting information, but this improves with experience. Although students at more advanced levels may have acquired more biomedical knowledge to correctly identify and interpret the relevant clinical data, they have not yet developed memory schemes for synthesis of the information into a diagnostic hypothesis.</a:t>
            </a:r>
          </a:p>
          <a:p>
            <a:r>
              <a:rPr lang="en-US"/>
              <a:t>Experienced physicians make fewer errors in hypothesis generation, but they tend to use less data to arrive at hypotheses, and may fail to identify all relevant clinical information, which may cause problems when their initial hypotheses require revision. They use pattern recognition and do not consciously incorporate biomedical knowledge into hypothesis generation.</a:t>
            </a:r>
          </a:p>
          <a:p>
            <a:r>
              <a:rPr lang="en-US"/>
              <a:t>Failure of identification and interpretation of findings increases with the level of difficulty of the clinical case. Failure of hypothesis generation is proportional to case difficulty as well.</a:t>
            </a:r>
          </a:p>
          <a:p>
            <a:r>
              <a:rPr lang="en-US" b="1"/>
              <a:t>Bias</a:t>
            </a:r>
          </a:p>
          <a:p>
            <a:r>
              <a:rPr lang="en-US"/>
              <a:t>Availability bias affects learners at all levels. The availability heuristic is based upon the tendency to weigh likelihood of a diagnosis by how easily it can be recalled. This bias helps to make common diagnoses, but obscures less frequent diagnoses. The classic medical student bias is giving the next case seen the same diagnosis as the last case seen. Experts are subject to this bias when they fail to incorporate analytical reasoning into the diagnostic process.</a:t>
            </a:r>
          </a:p>
          <a:p>
            <a:r>
              <a:rPr lang="en-US"/>
              <a:t>Bias in the form of conjunction fallacy occurs when one incorrectly assumes that the probability of multiple events that occur together is greater than the probability of any one of the events alone. Since multiple findings can occur in conjunction with a clinical presentation, the findings together may be judged to support a diagnosis more strongly than they should separately.</a:t>
            </a:r>
          </a:p>
          <a:p>
            <a:r>
              <a:rPr lang="en-US"/>
              <a:t>Detail bias occurs when a finding or a diagnosis is accompanied by a more detailed description, or 'he who talks loudest and longest' is given more credence.</a:t>
            </a:r>
          </a:p>
          <a:p>
            <a:r>
              <a:rPr lang="en-US"/>
              <a:t>Conservatism, or anchoring, describes the bias associated with the order of presentation of data. The initial data (the anchor point) tends to get the most attention, and subsequent data is less likely to lead to revision in hierarchy of diagnostic probability.</a:t>
            </a:r>
          </a:p>
          <a:p>
            <a:r>
              <a:rPr lang="en-US" b="1"/>
              <a:t>Examples:</a:t>
            </a:r>
          </a:p>
          <a:p>
            <a:r>
              <a:rPr lang="en-US"/>
              <a:t>Learners misjudge likelihoods of events based on exposure to prior examples of cases:</a:t>
            </a:r>
          </a:p>
          <a:p>
            <a:pPr lvl="1"/>
            <a:r>
              <a:rPr lang="en-US"/>
              <a:t>they note the resemblance of the present case to prior cases they have seen, but they cannot move from one case context to another (generalize)</a:t>
            </a:r>
          </a:p>
          <a:p>
            <a:pPr lvl="1"/>
            <a:r>
              <a:rPr lang="en-US"/>
              <a:t>they have a limited exposure to prior cases</a:t>
            </a:r>
          </a:p>
          <a:p>
            <a:pPr lvl="1"/>
            <a:r>
              <a:rPr lang="en-US"/>
              <a:t>they fail to recall prior cases</a:t>
            </a:r>
          </a:p>
          <a:p>
            <a:pPr lvl="1"/>
            <a:r>
              <a:rPr lang="en-US"/>
              <a:t>they recall some cases more vividly than others</a:t>
            </a:r>
          </a:p>
          <a:p>
            <a:r>
              <a:rPr lang="en-US"/>
              <a:t>Learners misjudge the likelihood of diseases, suspecting rare diseases more often than is appropriate.</a:t>
            </a:r>
          </a:p>
          <a:p>
            <a:r>
              <a:rPr lang="en-US"/>
              <a:t>Learners overemphasize the significance of a single finding, such as a positive test result, fail to generate an appropriate representation of the problem, and produce random hypotheses.</a:t>
            </a:r>
          </a:p>
          <a:p>
            <a:r>
              <a:rPr lang="en-US"/>
              <a:t>Learners are distracted. Multitasking is actually </a:t>
            </a:r>
            <a:r>
              <a:rPr lang="en-US" err="1"/>
              <a:t>multisequencing</a:t>
            </a:r>
            <a:r>
              <a:rPr lang="en-US"/>
              <a:t>, and the sequences can become so short that nothing is accomplished or remembered.</a:t>
            </a:r>
          </a:p>
          <a:p>
            <a:r>
              <a:rPr lang="en-US"/>
              <a:t>Learners are too hurried. 'There's never time to do it right, but there's always time to do it over.' Suboptimal outcomes preclude doing it over.</a:t>
            </a:r>
          </a:p>
          <a:p>
            <a:r>
              <a:rPr lang="en-US"/>
              <a:t>Learners jump to conclusions with little information.</a:t>
            </a:r>
          </a:p>
          <a:p>
            <a:r>
              <a:rPr lang="en-US"/>
              <a:t>Learners presume prematurely that they have a working (or final) diagnosis.</a:t>
            </a:r>
          </a:p>
          <a:p>
            <a:r>
              <a:rPr lang="en-US" b="1"/>
              <a:t>Role of Biomedical Knowledge</a:t>
            </a:r>
          </a:p>
          <a:p>
            <a:r>
              <a:rPr lang="en-US"/>
              <a:t>Generating hypotheses through a chain of explicit, causal reasoning requires an elaborate, time consuming process that is prone to generate errors. It is more efficient to use known associations between clinical features and illnesses (called scripts, or pattern recognition). Each further encounter with a patient with a specific disease will add more information to the related illness script. However, it takes time and practice to build up long-term memories with scripts.</a:t>
            </a:r>
          </a:p>
          <a:p>
            <a:r>
              <a:rPr lang="en-US"/>
              <a:t>Biomedical factual knowledge can be utilized in forming the framework for an illness script. It places constraints on the acceptable values for the different attributes of scripts and on their relationships. It also alerts clinicians when they encounter abnormal findings or events that violate physiological expectations that are normally found in a specific type of disease, serving as a coherence criterion for hypotheses about the patient.</a:t>
            </a:r>
          </a:p>
          <a:p>
            <a:r>
              <a:rPr lang="en-US"/>
              <a:t>Biomedical knowledge can also be used in situations where no available scripts are adequate. In such cases, clinicians use their biomedical knowledge to understand the situation and to find pertinent hypotheses through a chain of causal reasoning. However, as above, the application of causal reasoning is a difficult and time-consuming process.</a:t>
            </a:r>
          </a:p>
          <a:p>
            <a:r>
              <a:rPr lang="en-US"/>
              <a:t>References: Bowen JL. Educational strategies to promote clinical diagnostic reasoning. N </a:t>
            </a:r>
            <a:r>
              <a:rPr lang="en-US" err="1"/>
              <a:t>Engl</a:t>
            </a:r>
            <a:r>
              <a:rPr lang="en-US"/>
              <a:t> J Med 2006;355:2217-2225.</a:t>
            </a:r>
          </a:p>
          <a:p>
            <a:r>
              <a:rPr lang="en-US" err="1"/>
              <a:t>Elstein</a:t>
            </a:r>
            <a:r>
              <a:rPr lang="en-US"/>
              <a:t> AS, Schwartz A. Clinical problem solving and diagnostic decision making: selective review of the cognitive literature. BMJ. 2002;324(7339):729-32.</a:t>
            </a:r>
          </a:p>
          <a:p>
            <a:r>
              <a:rPr lang="en-US" err="1"/>
              <a:t>Kassirer</a:t>
            </a:r>
            <a:r>
              <a:rPr lang="en-US"/>
              <a:t> JP. Teaching clinical reasoning: case-based and coached. </a:t>
            </a:r>
            <a:r>
              <a:rPr lang="en-US" err="1"/>
              <a:t>Acad</a:t>
            </a:r>
            <a:r>
              <a:rPr lang="en-US"/>
              <a:t> Med. 2010; 85:1118-1124.</a:t>
            </a:r>
          </a:p>
          <a:p>
            <a:r>
              <a:rPr lang="en-US"/>
              <a:t>Groves M, O'Rourke P, Alexander H. Clinical reasoning: the relative contribution of identification, interpretation and hypothesis errors to misdiagnosis. Med Teach. 2003;25(6):621-5.</a:t>
            </a:r>
          </a:p>
          <a:p>
            <a:r>
              <a:rPr lang="en-US" err="1"/>
              <a:t>Mamede</a:t>
            </a:r>
            <a:r>
              <a:rPr lang="en-US"/>
              <a:t> S, van Gog T, van den Berge K, </a:t>
            </a:r>
            <a:r>
              <a:rPr lang="en-US" err="1"/>
              <a:t>Rikers</a:t>
            </a:r>
            <a:r>
              <a:rPr lang="en-US"/>
              <a:t> RM, van </a:t>
            </a:r>
            <a:r>
              <a:rPr lang="en-US" err="1"/>
              <a:t>Saase</a:t>
            </a:r>
            <a:r>
              <a:rPr lang="en-US"/>
              <a:t> JL, van </a:t>
            </a:r>
            <a:r>
              <a:rPr lang="en-US" err="1"/>
              <a:t>Guldener</a:t>
            </a:r>
            <a:r>
              <a:rPr lang="en-US"/>
              <a:t> C, Schmidt HG. Effect of availability bias and reflective reasoning on diagnostic accuracy among internal medicine residents. JAMA. 2010;304(11):1198-203.</a:t>
            </a:r>
          </a:p>
          <a:p>
            <a:endParaRPr lang="en-US"/>
          </a:p>
        </p:txBody>
      </p:sp>
      <p:sp>
        <p:nvSpPr>
          <p:cNvPr id="4" name="Slide Number Placeholder 3"/>
          <p:cNvSpPr>
            <a:spLocks noGrp="1"/>
          </p:cNvSpPr>
          <p:nvPr>
            <p:ph type="sldNum" sz="quarter" idx="10"/>
          </p:nvPr>
        </p:nvSpPr>
        <p:spPr/>
        <p:txBody>
          <a:bodyPr/>
          <a:lstStyle/>
          <a:p>
            <a:fld id="{7F221283-3021-4459-91BB-89303D1ED9C9}" type="slidenum">
              <a:rPr lang="en-CA" smtClean="0"/>
              <a:pPr/>
              <a:t>45</a:t>
            </a:fld>
            <a:endParaRPr lang="en-CA"/>
          </a:p>
        </p:txBody>
      </p:sp>
    </p:spTree>
    <p:extLst>
      <p:ext uri="{BB962C8B-B14F-4D97-AF65-F5344CB8AC3E}">
        <p14:creationId xmlns:p14="http://schemas.microsoft.com/office/powerpoint/2010/main" val="363198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5</a:t>
            </a:fld>
            <a:endParaRPr lang="en-US"/>
          </a:p>
        </p:txBody>
      </p:sp>
    </p:spTree>
    <p:extLst>
      <p:ext uri="{BB962C8B-B14F-4D97-AF65-F5344CB8AC3E}">
        <p14:creationId xmlns:p14="http://schemas.microsoft.com/office/powerpoint/2010/main" val="236754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6</a:t>
            </a:fld>
            <a:endParaRPr lang="en-US"/>
          </a:p>
        </p:txBody>
      </p:sp>
    </p:spTree>
    <p:extLst>
      <p:ext uri="{BB962C8B-B14F-4D97-AF65-F5344CB8AC3E}">
        <p14:creationId xmlns:p14="http://schemas.microsoft.com/office/powerpoint/2010/main" val="226165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F221283-3021-4459-91BB-89303D1ED9C9}" type="slidenum">
              <a:rPr lang="en-CA" smtClean="0"/>
              <a:pPr/>
              <a:t>7</a:t>
            </a:fld>
            <a:endParaRPr lang="en-CA"/>
          </a:p>
        </p:txBody>
      </p:sp>
    </p:spTree>
    <p:extLst>
      <p:ext uri="{BB962C8B-B14F-4D97-AF65-F5344CB8AC3E}">
        <p14:creationId xmlns:p14="http://schemas.microsoft.com/office/powerpoint/2010/main" val="217832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3C6B08-6045-E149-8700-6945DA27B4CE}" type="slidenum">
              <a:rPr lang="en-US" smtClean="0"/>
              <a:t>8</a:t>
            </a:fld>
            <a:endParaRPr lang="en-US"/>
          </a:p>
        </p:txBody>
      </p:sp>
    </p:spTree>
    <p:extLst>
      <p:ext uri="{BB962C8B-B14F-4D97-AF65-F5344CB8AC3E}">
        <p14:creationId xmlns:p14="http://schemas.microsoft.com/office/powerpoint/2010/main" val="43406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1"/>
            <a:r>
              <a:rPr lang="en-CA" sz="2400"/>
              <a:t>System based  (most Canadian Medical Schools)</a:t>
            </a:r>
          </a:p>
          <a:p>
            <a:pPr lvl="1"/>
            <a:r>
              <a:rPr lang="en-CA" sz="2400"/>
              <a:t>Pathophysiology based (Dundee, USC, ?Calgary, </a:t>
            </a:r>
            <a:r>
              <a:rPr lang="en-CA" sz="2400" err="1"/>
              <a:t>Wollawong</a:t>
            </a:r>
            <a:r>
              <a:rPr lang="en-CA" sz="2400"/>
              <a:t>…. )</a:t>
            </a:r>
          </a:p>
          <a:p>
            <a:pPr lvl="1"/>
            <a:r>
              <a:rPr lang="en-CA" sz="2400"/>
              <a:t>Case based/Problem-based (McMaster, </a:t>
            </a:r>
            <a:r>
              <a:rPr lang="en-CA" sz="2400" err="1"/>
              <a:t>Aarhuus</a:t>
            </a:r>
            <a:r>
              <a:rPr lang="en-CA" sz="2400"/>
              <a:t>, </a:t>
            </a:r>
            <a:r>
              <a:rPr lang="en-CA" sz="2400" err="1"/>
              <a:t>Mastricht</a:t>
            </a:r>
            <a:r>
              <a:rPr lang="en-CA" sz="2400"/>
              <a:t>, etc.)</a:t>
            </a:r>
          </a:p>
          <a:p>
            <a:pPr lvl="1"/>
            <a:r>
              <a:rPr lang="en-CA" sz="2400"/>
              <a:t>Department Based (some UK, many international schools)</a:t>
            </a:r>
          </a:p>
          <a:p>
            <a:endParaRPr lang="en-CA"/>
          </a:p>
        </p:txBody>
      </p:sp>
      <p:sp>
        <p:nvSpPr>
          <p:cNvPr id="4" name="Slide Number Placeholder 3"/>
          <p:cNvSpPr>
            <a:spLocks noGrp="1"/>
          </p:cNvSpPr>
          <p:nvPr>
            <p:ph type="sldNum" sz="quarter" idx="10"/>
          </p:nvPr>
        </p:nvSpPr>
        <p:spPr/>
        <p:txBody>
          <a:bodyPr/>
          <a:lstStyle/>
          <a:p>
            <a:fld id="{7F221283-3021-4459-91BB-89303D1ED9C9}" type="slidenum">
              <a:rPr lang="en-CA" smtClean="0"/>
              <a:pPr/>
              <a:t>9</a:t>
            </a:fld>
            <a:endParaRPr lang="en-CA"/>
          </a:p>
        </p:txBody>
      </p:sp>
    </p:spTree>
    <p:extLst>
      <p:ext uri="{BB962C8B-B14F-4D97-AF65-F5344CB8AC3E}">
        <p14:creationId xmlns:p14="http://schemas.microsoft.com/office/powerpoint/2010/main" val="427751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622300" y="1258888"/>
            <a:ext cx="10972800" cy="1143000"/>
          </a:xfrm>
          <a:prstGeom prst="rect">
            <a:avLst/>
          </a:prstGeom>
          <a:noFill/>
        </p:spPr>
        <p:txBody>
          <a:bodyPr rtlCol="0">
            <a:normAutofit/>
          </a:bodyPr>
          <a:lstStyle/>
          <a:p>
            <a:r>
              <a:rPr lang="en-CA"/>
              <a:t>Click to edit Master title style</a:t>
            </a:r>
            <a:endParaRPr lang="en-US"/>
          </a:p>
        </p:txBody>
      </p:sp>
      <p:sp>
        <p:nvSpPr>
          <p:cNvPr id="3" name="Text Placeholder 22"/>
          <p:cNvSpPr>
            <a:spLocks noGrp="1"/>
          </p:cNvSpPr>
          <p:nvPr>
            <p:ph idx="1"/>
          </p:nvPr>
        </p:nvSpPr>
        <p:spPr>
          <a:xfrm>
            <a:off x="609600" y="2610197"/>
            <a:ext cx="10972800" cy="3338167"/>
          </a:xfrm>
          <a:prstGeom prst="rect">
            <a:avLst/>
          </a:prstGeom>
        </p:spPr>
        <p:txBody>
          <a:bodyPr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9B81F-C347-4BEF-BFDF-29C42F48304A}"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16152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F657F-4C1F-4F43-B930-5916440F9089}"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232611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F657F-4C1F-4F43-B930-5916440F9089}"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397950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329844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2F657F-4C1F-4F43-B930-5916440F908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342603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F657F-4C1F-4F43-B930-5916440F908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3109750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F657F-4C1F-4F43-B930-5916440F908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286007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171E64-FE02-4DE5-B72F-53C3706641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524931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13C73-9D3B-4B0E-A26B-B73AA853D9A1}"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48746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8304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r" eaLnBrk="0" hangingPunct="0">
              <a:defRPr/>
            </a:lvl1pPr>
          </a:lstStyle>
          <a:p>
            <a:fld id="{7BD9B63A-45D5-1545-8091-4F96F3D87204}" type="datetimeFigureOut">
              <a:rPr lang="en-US" smtClean="0"/>
              <a:t>12/3/2025</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171E64-FE02-4DE5-B72F-53C3706641C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403488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171E64-FE02-4DE5-B72F-53C3706641C3}"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391058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171E64-FE02-4DE5-B72F-53C3706641C3}"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734495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71E64-FE02-4DE5-B72F-53C3706641C3}"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482277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24601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132709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71E64-FE02-4DE5-B72F-53C3706641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871238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71E64-FE02-4DE5-B72F-53C3706641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07744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E9DD84-8C33-9143-8628-9DC138E4A64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431717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9DD84-8C33-9143-8628-9DC138E4A64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97264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BD9B63A-45D5-1545-8091-4F96F3D87204}" type="datetimeFigureOut">
              <a:rPr lang="en-US" smtClean="0"/>
              <a:t>12/3/2025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640248E-0510-1D4A-B2DA-B57E78DCE954}" type="slidenum">
              <a:rPr lang="en-US" smtClean="0"/>
              <a:t>‹#›</a:t>
            </a:fld>
            <a:endParaRPr lang="en-US"/>
          </a:p>
        </p:txBody>
      </p:sp>
    </p:spTree>
    <p:extLst>
      <p:ext uri="{BB962C8B-B14F-4D97-AF65-F5344CB8AC3E}">
        <p14:creationId xmlns:p14="http://schemas.microsoft.com/office/powerpoint/2010/main" val="1767007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E9DD84-8C33-9143-8628-9DC138E4A64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1965142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E9DD84-8C33-9143-8628-9DC138E4A64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2946844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E9DD84-8C33-9143-8628-9DC138E4A644}"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217722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E9DD84-8C33-9143-8628-9DC138E4A644}"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168679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9DD84-8C33-9143-8628-9DC138E4A644}"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88231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E9DD84-8C33-9143-8628-9DC138E4A64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240836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E9DD84-8C33-9143-8628-9DC138E4A64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3081213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9DD84-8C33-9143-8628-9DC138E4A64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2650401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9DD84-8C33-9143-8628-9DC138E4A64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02A53-4513-3442-BF02-E1B5FEA2D8C8}" type="slidenum">
              <a:rPr lang="en-US" smtClean="0"/>
              <a:t>‹#›</a:t>
            </a:fld>
            <a:endParaRPr lang="en-US"/>
          </a:p>
        </p:txBody>
      </p:sp>
    </p:spTree>
    <p:extLst>
      <p:ext uri="{BB962C8B-B14F-4D97-AF65-F5344CB8AC3E}">
        <p14:creationId xmlns:p14="http://schemas.microsoft.com/office/powerpoint/2010/main" val="123414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fld id="{47C9B81F-C347-4BEF-BFDF-29C42F48304A}" type="datetimeFigureOut">
              <a:rPr lang="en-US" smtClean="0"/>
              <a:pPr/>
              <a:t>12/3/2025</a:t>
            </a:fld>
            <a:endParaRPr lang="en-US"/>
          </a:p>
        </p:txBody>
      </p:sp>
      <p:sp>
        <p:nvSpPr>
          <p:cNvPr id="12" name="Slide Number Placeholder 11"/>
          <p:cNvSpPr>
            <a:spLocks noGrp="1"/>
          </p:cNvSpPr>
          <p:nvPr>
            <p:ph type="sldNum" sz="quarter" idx="16"/>
          </p:nvPr>
        </p:nvSpPr>
        <p:spPr>
          <a:xfrm>
            <a:off x="0" y="1272222"/>
            <a:ext cx="711200" cy="244476"/>
          </a:xfrm>
          <a:prstGeom prst="rect">
            <a:avLst/>
          </a:prstGeom>
        </p:spPr>
        <p:txBody>
          <a:bodyPr rtlCol="0"/>
          <a:lstStyle/>
          <a:p>
            <a:fld id="{042AED99-7FB4-404E-8A97-64753DCE42EC}" type="slidenum">
              <a:rPr kumimoji="0" lang="en-US" smtClean="0"/>
              <a:pPr/>
              <a:t>‹#›</a:t>
            </a:fld>
            <a:endParaRPr kumimoji="0"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kumimoji="0"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89081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fld id="{47C9B81F-C347-4BEF-BFDF-29C42F48304A}" type="datetimeFigureOut">
              <a:rPr lang="en-US" smtClean="0"/>
              <a:pPr/>
              <a:t>12/3/2025</a:t>
            </a:fld>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0" y="1272222"/>
            <a:ext cx="711200" cy="244476"/>
          </a:xfrm>
          <a:prstGeom prst="rect">
            <a:avLst/>
          </a:prstGeom>
        </p:spPr>
        <p:txBody>
          <a:bodyPr/>
          <a:lstStyle>
            <a:lvl1pPr>
              <a:defRPr>
                <a:solidFill>
                  <a:srgbClr val="FFFFFF"/>
                </a:solidFill>
              </a:defRPr>
            </a:lvl1pPr>
          </a:lstStyle>
          <a:p>
            <a:fld id="{042AED99-7FB4-404E-8A97-64753DCE42EC}" type="slidenum">
              <a:rPr kumimoji="0" lang="en-US" smtClean="0"/>
              <a:pPr/>
              <a:t>‹#›</a:t>
            </a:fld>
            <a:endParaRPr kumimoji="0"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9436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D9B63A-45D5-1545-8091-4F96F3D8720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248E-0510-1D4A-B2DA-B57E78DCE954}" type="slidenum">
              <a:rPr lang="en-US" smtClean="0"/>
              <a:t>‹#›</a:t>
            </a:fld>
            <a:endParaRPr lang="en-US"/>
          </a:p>
        </p:txBody>
      </p:sp>
    </p:spTree>
    <p:extLst>
      <p:ext uri="{BB962C8B-B14F-4D97-AF65-F5344CB8AC3E}">
        <p14:creationId xmlns:p14="http://schemas.microsoft.com/office/powerpoint/2010/main" val="283971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9B63A-45D5-1545-8091-4F96F3D8720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281911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F657F-4C1F-4F43-B930-5916440F908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330143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F657F-4C1F-4F43-B930-5916440F908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D56E2-F30A-478B-8CA7-353273DD764D}" type="slidenum">
              <a:rPr lang="en-US" smtClean="0"/>
              <a:t>‹#›</a:t>
            </a:fld>
            <a:endParaRPr lang="en-US"/>
          </a:p>
        </p:txBody>
      </p:sp>
    </p:spTree>
    <p:extLst>
      <p:ext uri="{BB962C8B-B14F-4D97-AF65-F5344CB8AC3E}">
        <p14:creationId xmlns:p14="http://schemas.microsoft.com/office/powerpoint/2010/main" val="160354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21"/>
          <p:cNvSpPr>
            <a:spLocks noGrp="1"/>
          </p:cNvSpPr>
          <p:nvPr>
            <p:ph type="title"/>
          </p:nvPr>
        </p:nvSpPr>
        <p:spPr bwMode="auto">
          <a:xfrm>
            <a:off x="622300" y="1258889"/>
            <a:ext cx="10363200" cy="68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1028" name="Text Placeholder 22"/>
          <p:cNvSpPr>
            <a:spLocks noGrp="1"/>
          </p:cNvSpPr>
          <p:nvPr>
            <p:ph type="body" idx="1"/>
          </p:nvPr>
        </p:nvSpPr>
        <p:spPr bwMode="auto">
          <a:xfrm>
            <a:off x="622300" y="1946276"/>
            <a:ext cx="103632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pic>
        <p:nvPicPr>
          <p:cNvPr id="1029" name="Picture 12" descr="Power words for PP.jpg"/>
          <p:cNvPicPr>
            <a:picLocks noChangeAspect="1"/>
          </p:cNvPicPr>
          <p:nvPr/>
        </p:nvPicPr>
        <p:blipFill>
          <a:blip r:embed="rId7" cstate="print"/>
          <a:srcRect t="42940"/>
          <a:stretch>
            <a:fillRect/>
          </a:stretch>
        </p:blipFill>
        <p:spPr bwMode="auto">
          <a:xfrm>
            <a:off x="0" y="0"/>
            <a:ext cx="12192000" cy="782638"/>
          </a:xfrm>
          <a:prstGeom prst="rect">
            <a:avLst/>
          </a:prstGeom>
          <a:noFill/>
          <a:ln w="9525">
            <a:noFill/>
            <a:miter lim="800000"/>
            <a:headEnd/>
            <a:tailEnd/>
          </a:ln>
        </p:spPr>
      </p:pic>
      <p:cxnSp>
        <p:nvCxnSpPr>
          <p:cNvPr id="15" name="Straight Connector 14"/>
          <p:cNvCxnSpPr/>
          <p:nvPr/>
        </p:nvCxnSpPr>
        <p:spPr bwMode="auto">
          <a:xfrm>
            <a:off x="0" y="6048375"/>
            <a:ext cx="12192000" cy="0"/>
          </a:xfrm>
          <a:prstGeom prst="line">
            <a:avLst/>
          </a:prstGeom>
          <a:ln>
            <a:solidFill>
              <a:srgbClr val="F1AB00"/>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7" name="Picture 6" descr="UM_l_clr_horz.jpg"/>
          <p:cNvPicPr>
            <a:picLocks noChangeAspect="1"/>
          </p:cNvPicPr>
          <p:nvPr/>
        </p:nvPicPr>
        <p:blipFill>
          <a:blip r:embed="rId8" cstate="print"/>
          <a:stretch>
            <a:fillRect/>
          </a:stretch>
        </p:blipFill>
        <p:spPr>
          <a:xfrm>
            <a:off x="9343507" y="6176724"/>
            <a:ext cx="2498528" cy="5601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spcBef>
          <a:spcPct val="0"/>
        </a:spcBef>
        <a:spcAft>
          <a:spcPct val="0"/>
        </a:spcAft>
        <a:defRPr sz="2400" b="1">
          <a:solidFill>
            <a:srgbClr val="51260B"/>
          </a:solidFill>
          <a:latin typeface="+mj-lt"/>
          <a:ea typeface="+mj-ea"/>
          <a:cs typeface="+mj-cs"/>
        </a:defRPr>
      </a:lvl1pPr>
      <a:lvl2pPr algn="l" rtl="0" eaLnBrk="1" fontAlgn="base" hangingPunct="1">
        <a:spcBef>
          <a:spcPct val="0"/>
        </a:spcBef>
        <a:spcAft>
          <a:spcPct val="0"/>
        </a:spcAft>
        <a:defRPr sz="2400" b="1">
          <a:solidFill>
            <a:srgbClr val="51260B"/>
          </a:solidFill>
          <a:latin typeface="Myriad Web Pro" pitchFamily="34" charset="0"/>
        </a:defRPr>
      </a:lvl2pPr>
      <a:lvl3pPr algn="l" rtl="0" eaLnBrk="1" fontAlgn="base" hangingPunct="1">
        <a:spcBef>
          <a:spcPct val="0"/>
        </a:spcBef>
        <a:spcAft>
          <a:spcPct val="0"/>
        </a:spcAft>
        <a:defRPr sz="2400" b="1">
          <a:solidFill>
            <a:srgbClr val="51260B"/>
          </a:solidFill>
          <a:latin typeface="Myriad Web Pro" pitchFamily="34" charset="0"/>
        </a:defRPr>
      </a:lvl3pPr>
      <a:lvl4pPr algn="l" rtl="0" eaLnBrk="1" fontAlgn="base" hangingPunct="1">
        <a:spcBef>
          <a:spcPct val="0"/>
        </a:spcBef>
        <a:spcAft>
          <a:spcPct val="0"/>
        </a:spcAft>
        <a:defRPr sz="2400" b="1">
          <a:solidFill>
            <a:srgbClr val="51260B"/>
          </a:solidFill>
          <a:latin typeface="Myriad Web Pro" pitchFamily="34" charset="0"/>
        </a:defRPr>
      </a:lvl4pPr>
      <a:lvl5pPr algn="l" rtl="0" eaLnBrk="1" fontAlgn="base" hangingPunct="1">
        <a:spcBef>
          <a:spcPct val="0"/>
        </a:spcBef>
        <a:spcAft>
          <a:spcPct val="0"/>
        </a:spcAft>
        <a:defRPr sz="2400" b="1">
          <a:solidFill>
            <a:srgbClr val="51260B"/>
          </a:solidFill>
          <a:latin typeface="Myriad Web Pro" pitchFamily="34" charset="0"/>
        </a:defRPr>
      </a:lvl5pPr>
      <a:lvl6pPr marL="457200" algn="ctr" rtl="0" eaLnBrk="1" fontAlgn="base" hangingPunct="1">
        <a:spcBef>
          <a:spcPct val="0"/>
        </a:spcBef>
        <a:spcAft>
          <a:spcPct val="0"/>
        </a:spcAft>
        <a:defRPr sz="2400">
          <a:solidFill>
            <a:schemeClr val="tx2"/>
          </a:solidFill>
          <a:latin typeface="Myriad Web Pro" pitchFamily="34" charset="0"/>
        </a:defRPr>
      </a:lvl6pPr>
      <a:lvl7pPr marL="914400" algn="ctr" rtl="0" eaLnBrk="1" fontAlgn="base" hangingPunct="1">
        <a:spcBef>
          <a:spcPct val="0"/>
        </a:spcBef>
        <a:spcAft>
          <a:spcPct val="0"/>
        </a:spcAft>
        <a:defRPr sz="2400">
          <a:solidFill>
            <a:schemeClr val="tx2"/>
          </a:solidFill>
          <a:latin typeface="Myriad Web Pro" pitchFamily="34" charset="0"/>
        </a:defRPr>
      </a:lvl7pPr>
      <a:lvl8pPr marL="1371600" algn="ctr" rtl="0" eaLnBrk="1" fontAlgn="base" hangingPunct="1">
        <a:spcBef>
          <a:spcPct val="0"/>
        </a:spcBef>
        <a:spcAft>
          <a:spcPct val="0"/>
        </a:spcAft>
        <a:defRPr sz="2400">
          <a:solidFill>
            <a:schemeClr val="tx2"/>
          </a:solidFill>
          <a:latin typeface="Myriad Web Pro" pitchFamily="34" charset="0"/>
        </a:defRPr>
      </a:lvl8pPr>
      <a:lvl9pPr marL="1828800" algn="ctr" rtl="0" eaLnBrk="1" fontAlgn="base" hangingPunct="1">
        <a:spcBef>
          <a:spcPct val="0"/>
        </a:spcBef>
        <a:spcAft>
          <a:spcPct val="0"/>
        </a:spcAft>
        <a:defRPr sz="2400">
          <a:solidFill>
            <a:schemeClr val="tx2"/>
          </a:solidFill>
          <a:latin typeface="Myriad Web Pro"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j-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j-lt"/>
        </a:defRPr>
      </a:lvl2pPr>
      <a:lvl3pPr marL="1143000" indent="-228600" algn="l" rtl="0" eaLnBrk="1" fontAlgn="base" hangingPunct="1">
        <a:spcBef>
          <a:spcPct val="20000"/>
        </a:spcBef>
        <a:spcAft>
          <a:spcPct val="0"/>
        </a:spcAft>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657306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D13C73-9D3B-4B0E-A26B-B73AA853D9A1}"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CA"/>
              <a:t>Feedback in the Clinical Setting Series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F18EF7-BE1E-4ECB-84D4-67C2B4D8F095}" type="slidenum">
              <a:rPr lang="en-US" smtClean="0"/>
              <a:t>‹#›</a:t>
            </a:fld>
            <a:endParaRPr lang="en-US"/>
          </a:p>
        </p:txBody>
      </p:sp>
    </p:spTree>
    <p:extLst>
      <p:ext uri="{BB962C8B-B14F-4D97-AF65-F5344CB8AC3E}">
        <p14:creationId xmlns:p14="http://schemas.microsoft.com/office/powerpoint/2010/main" val="33853464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1D0B5-BF39-4027-A81B-BEC60EBB3E3C}"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00084-569F-4D16-814B-4112AA6748EC}" type="slidenum">
              <a:rPr lang="en-US" smtClean="0"/>
              <a:t>‹#›</a:t>
            </a:fld>
            <a:endParaRPr lang="en-US"/>
          </a:p>
        </p:txBody>
      </p:sp>
    </p:spTree>
    <p:extLst>
      <p:ext uri="{BB962C8B-B14F-4D97-AF65-F5344CB8AC3E}">
        <p14:creationId xmlns:p14="http://schemas.microsoft.com/office/powerpoint/2010/main" val="31774260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pxhere.com/en/photo/95444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taliawhyte.com/2016/11/23/whats-in-a-name-indigenous-peop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University_of_Manitob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d/diagnosi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pxhere.com/ja/photo/997227"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cordem.org/globalassets/files/remediation/audetat--guide--clinical-reasoning-difficulties.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lculus formula">
            <a:extLst>
              <a:ext uri="{FF2B5EF4-FFF2-40B4-BE49-F238E27FC236}">
                <a16:creationId xmlns:a16="http://schemas.microsoft.com/office/drawing/2014/main" id="{2EE30048-4A58-CDB8-A17D-FD7FB45F1413}"/>
              </a:ext>
            </a:extLst>
          </p:cNvPr>
          <p:cNvPicPr>
            <a:picLocks noChangeAspect="1"/>
          </p:cNvPicPr>
          <p:nvPr/>
        </p:nvPicPr>
        <p:blipFill>
          <a:blip r:embed="rId3">
            <a:alphaModFix amt="35000"/>
          </a:blip>
          <a:srcRect t="2073" r="-1" b="13635"/>
          <a:stretch/>
        </p:blipFill>
        <p:spPr>
          <a:xfrm>
            <a:off x="20" y="10"/>
            <a:ext cx="12188931" cy="6857990"/>
          </a:xfrm>
          <a:prstGeom prst="rect">
            <a:avLst/>
          </a:prstGeom>
        </p:spPr>
      </p:pic>
      <p:sp>
        <p:nvSpPr>
          <p:cNvPr id="2" name="Title 1"/>
          <p:cNvSpPr>
            <a:spLocks noGrp="1"/>
          </p:cNvSpPr>
          <p:nvPr>
            <p:ph type="ctrTitle"/>
          </p:nvPr>
        </p:nvSpPr>
        <p:spPr>
          <a:xfrm>
            <a:off x="1527048" y="1124712"/>
            <a:ext cx="9144000" cy="3063240"/>
          </a:xfrm>
        </p:spPr>
        <p:txBody>
          <a:bodyPr>
            <a:normAutofit/>
          </a:bodyPr>
          <a:lstStyle/>
          <a:p>
            <a:r>
              <a:rPr lang="en-US" sz="6600">
                <a:solidFill>
                  <a:schemeClr val="bg1"/>
                </a:solidFill>
              </a:rPr>
              <a:t>Helping Learners with Challenges in Clinical Reasoning</a:t>
            </a:r>
          </a:p>
        </p:txBody>
      </p:sp>
      <p:sp>
        <p:nvSpPr>
          <p:cNvPr id="3" name="Subtitle 2"/>
          <p:cNvSpPr>
            <a:spLocks noGrp="1"/>
          </p:cNvSpPr>
          <p:nvPr>
            <p:ph type="subTitle" idx="1"/>
          </p:nvPr>
        </p:nvSpPr>
        <p:spPr>
          <a:xfrm>
            <a:off x="1527048" y="4599432"/>
            <a:ext cx="9144000" cy="1227520"/>
          </a:xfrm>
        </p:spPr>
        <p:txBody>
          <a:bodyPr>
            <a:normAutofit/>
          </a:bodyPr>
          <a:lstStyle/>
          <a:p>
            <a:r>
              <a:rPr lang="en-US">
                <a:solidFill>
                  <a:schemeClr val="bg1"/>
                </a:solidFill>
              </a:rPr>
              <a:t>Joanne Hamilton, RD, EdD</a:t>
            </a:r>
          </a:p>
          <a:p>
            <a:r>
              <a:rPr lang="en-US">
                <a:solidFill>
                  <a:schemeClr val="bg1"/>
                </a:solidFill>
              </a:rPr>
              <a:t>Office of Innovation and Scholarship in Medical Education</a:t>
            </a:r>
          </a:p>
        </p:txBody>
      </p:sp>
      <p:sp>
        <p:nvSpPr>
          <p:cNvPr id="20"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sX0" fmla="*/ 0 w 10515600"/>
              <a:gd name="csY0" fmla="*/ 0 h 5416094"/>
              <a:gd name="csX1" fmla="*/ 552069 w 10515600"/>
              <a:gd name="csY1" fmla="*/ 0 h 5416094"/>
              <a:gd name="csX2" fmla="*/ 893826 w 10515600"/>
              <a:gd name="csY2" fmla="*/ 0 h 5416094"/>
              <a:gd name="csX3" fmla="*/ 1761363 w 10515600"/>
              <a:gd name="csY3" fmla="*/ 0 h 5416094"/>
              <a:gd name="csX4" fmla="*/ 2313432 w 10515600"/>
              <a:gd name="csY4" fmla="*/ 0 h 5416094"/>
              <a:gd name="csX5" fmla="*/ 2865501 w 10515600"/>
              <a:gd name="csY5" fmla="*/ 0 h 5416094"/>
              <a:gd name="csX6" fmla="*/ 3733038 w 10515600"/>
              <a:gd name="csY6" fmla="*/ 0 h 5416094"/>
              <a:gd name="csX7" fmla="*/ 4179951 w 10515600"/>
              <a:gd name="csY7" fmla="*/ 0 h 5416094"/>
              <a:gd name="csX8" fmla="*/ 5047488 w 10515600"/>
              <a:gd name="csY8" fmla="*/ 0 h 5416094"/>
              <a:gd name="csX9" fmla="*/ 5915025 w 10515600"/>
              <a:gd name="csY9" fmla="*/ 0 h 5416094"/>
              <a:gd name="csX10" fmla="*/ 6572250 w 10515600"/>
              <a:gd name="csY10" fmla="*/ 0 h 5416094"/>
              <a:gd name="csX11" fmla="*/ 7439787 w 10515600"/>
              <a:gd name="csY11" fmla="*/ 0 h 5416094"/>
              <a:gd name="csX12" fmla="*/ 7991856 w 10515600"/>
              <a:gd name="csY12" fmla="*/ 0 h 5416094"/>
              <a:gd name="csX13" fmla="*/ 8543925 w 10515600"/>
              <a:gd name="csY13" fmla="*/ 0 h 5416094"/>
              <a:gd name="csX14" fmla="*/ 9306306 w 10515600"/>
              <a:gd name="csY14" fmla="*/ 0 h 5416094"/>
              <a:gd name="csX15" fmla="*/ 9858375 w 10515600"/>
              <a:gd name="csY15" fmla="*/ 0 h 5416094"/>
              <a:gd name="csX16" fmla="*/ 10515600 w 10515600"/>
              <a:gd name="csY16" fmla="*/ 0 h 5416094"/>
              <a:gd name="csX17" fmla="*/ 10515600 w 10515600"/>
              <a:gd name="csY17" fmla="*/ 785334 h 5416094"/>
              <a:gd name="csX18" fmla="*/ 10515600 w 10515600"/>
              <a:gd name="csY18" fmla="*/ 1516506 h 5416094"/>
              <a:gd name="csX19" fmla="*/ 10515600 w 10515600"/>
              <a:gd name="csY19" fmla="*/ 2247679 h 5416094"/>
              <a:gd name="csX20" fmla="*/ 10515600 w 10515600"/>
              <a:gd name="csY20" fmla="*/ 2762208 h 5416094"/>
              <a:gd name="csX21" fmla="*/ 10515600 w 10515600"/>
              <a:gd name="csY21" fmla="*/ 3330898 h 5416094"/>
              <a:gd name="csX22" fmla="*/ 10515600 w 10515600"/>
              <a:gd name="csY22" fmla="*/ 4062071 h 5416094"/>
              <a:gd name="csX23" fmla="*/ 10515600 w 10515600"/>
              <a:gd name="csY23" fmla="*/ 4684921 h 5416094"/>
              <a:gd name="csX24" fmla="*/ 10515600 w 10515600"/>
              <a:gd name="csY24" fmla="*/ 5416094 h 5416094"/>
              <a:gd name="csX25" fmla="*/ 9753219 w 10515600"/>
              <a:gd name="csY25" fmla="*/ 5416094 h 5416094"/>
              <a:gd name="csX26" fmla="*/ 9411462 w 10515600"/>
              <a:gd name="csY26" fmla="*/ 5416094 h 5416094"/>
              <a:gd name="csX27" fmla="*/ 8754237 w 10515600"/>
              <a:gd name="csY27" fmla="*/ 5416094 h 5416094"/>
              <a:gd name="csX28" fmla="*/ 8307324 w 10515600"/>
              <a:gd name="csY28" fmla="*/ 5416094 h 5416094"/>
              <a:gd name="csX29" fmla="*/ 7544943 w 10515600"/>
              <a:gd name="csY29" fmla="*/ 5416094 h 5416094"/>
              <a:gd name="csX30" fmla="*/ 7098030 w 10515600"/>
              <a:gd name="csY30" fmla="*/ 5416094 h 5416094"/>
              <a:gd name="csX31" fmla="*/ 6335649 w 10515600"/>
              <a:gd name="csY31" fmla="*/ 5416094 h 5416094"/>
              <a:gd name="csX32" fmla="*/ 5993892 w 10515600"/>
              <a:gd name="csY32" fmla="*/ 5416094 h 5416094"/>
              <a:gd name="csX33" fmla="*/ 5231511 w 10515600"/>
              <a:gd name="csY33" fmla="*/ 5416094 h 5416094"/>
              <a:gd name="csX34" fmla="*/ 4784598 w 10515600"/>
              <a:gd name="csY34" fmla="*/ 5416094 h 5416094"/>
              <a:gd name="csX35" fmla="*/ 4442841 w 10515600"/>
              <a:gd name="csY35" fmla="*/ 5416094 h 5416094"/>
              <a:gd name="csX36" fmla="*/ 3995928 w 10515600"/>
              <a:gd name="csY36" fmla="*/ 5416094 h 5416094"/>
              <a:gd name="csX37" fmla="*/ 3233547 w 10515600"/>
              <a:gd name="csY37" fmla="*/ 5416094 h 5416094"/>
              <a:gd name="csX38" fmla="*/ 2786634 w 10515600"/>
              <a:gd name="csY38" fmla="*/ 5416094 h 5416094"/>
              <a:gd name="csX39" fmla="*/ 2444877 w 10515600"/>
              <a:gd name="csY39" fmla="*/ 5416094 h 5416094"/>
              <a:gd name="csX40" fmla="*/ 1997964 w 10515600"/>
              <a:gd name="csY40" fmla="*/ 5416094 h 5416094"/>
              <a:gd name="csX41" fmla="*/ 1445895 w 10515600"/>
              <a:gd name="csY41" fmla="*/ 5416094 h 5416094"/>
              <a:gd name="csX42" fmla="*/ 788670 w 10515600"/>
              <a:gd name="csY42" fmla="*/ 5416094 h 5416094"/>
              <a:gd name="csX43" fmla="*/ 0 w 10515600"/>
              <a:gd name="csY43" fmla="*/ 5416094 h 5416094"/>
              <a:gd name="csX44" fmla="*/ 0 w 10515600"/>
              <a:gd name="csY44" fmla="*/ 4630760 h 5416094"/>
              <a:gd name="csX45" fmla="*/ 0 w 10515600"/>
              <a:gd name="csY45" fmla="*/ 3953749 h 5416094"/>
              <a:gd name="csX46" fmla="*/ 0 w 10515600"/>
              <a:gd name="csY46" fmla="*/ 3276737 h 5416094"/>
              <a:gd name="csX47" fmla="*/ 0 w 10515600"/>
              <a:gd name="csY47" fmla="*/ 2599725 h 5416094"/>
              <a:gd name="csX48" fmla="*/ 0 w 10515600"/>
              <a:gd name="csY48" fmla="*/ 1922713 h 5416094"/>
              <a:gd name="csX49" fmla="*/ 0 w 10515600"/>
              <a:gd name="csY49" fmla="*/ 1299863 h 5416094"/>
              <a:gd name="csX50" fmla="*/ 0 w 10515600"/>
              <a:gd name="csY5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05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a microphone">
            <a:extLst>
              <a:ext uri="{FF2B5EF4-FFF2-40B4-BE49-F238E27FC236}">
                <a16:creationId xmlns:a16="http://schemas.microsoft.com/office/drawing/2014/main" id="{B7322339-607B-488A-A361-E2D4EC815826}"/>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rcRect t="7707" b="7707"/>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When clinical reasoning…</a:t>
            </a:r>
          </a:p>
        </p:txBody>
      </p:sp>
      <p:sp>
        <p:nvSpPr>
          <p:cNvPr id="3" name="Content Placeholder 2"/>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sz="4000">
                <a:solidFill>
                  <a:srgbClr val="FFFFFF"/>
                </a:solidFill>
              </a:rPr>
              <a:t>Where do your learners get stuck?</a:t>
            </a: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p:txBody>
      </p:sp>
    </p:spTree>
    <p:extLst>
      <p:ext uri="{BB962C8B-B14F-4D97-AF65-F5344CB8AC3E}">
        <p14:creationId xmlns:p14="http://schemas.microsoft.com/office/powerpoint/2010/main" val="4271875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57715" y="467271"/>
            <a:ext cx="4696084" cy="2052522"/>
          </a:xfrm>
        </p:spPr>
        <p:txBody>
          <a:bodyPr vert="horz" lIns="91440" tIns="45720" rIns="91440" bIns="45720" rtlCol="0" anchor="b">
            <a:normAutofit/>
          </a:bodyPr>
          <a:lstStyle/>
          <a:p>
            <a:r>
              <a:rPr lang="en-US" sz="4300" b="1" i="1"/>
              <a:t>Diagnosing Clinical Reasoning:</a:t>
            </a:r>
            <a:br>
              <a:rPr lang="en-US" sz="4300" b="1" i="1"/>
            </a:br>
            <a:r>
              <a:rPr lang="en-US" sz="4300" b="1" i="1"/>
              <a:t>An Illness Script!</a:t>
            </a:r>
            <a:endParaRPr lang="en-US" sz="4300" b="1" i="1" kern="1200">
              <a:latin typeface="+mj-lt"/>
              <a:ea typeface="+mj-ea"/>
              <a:cs typeface="+mj-cs"/>
            </a:endParaRPr>
          </a:p>
        </p:txBody>
      </p:sp>
      <p:sp>
        <p:nvSpPr>
          <p:cNvPr id="33" name="Oval 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16" name="Graphic 9" descr="Head with Gears">
            <a:extLst>
              <a:ext uri="{FF2B5EF4-FFF2-40B4-BE49-F238E27FC236}">
                <a16:creationId xmlns:a16="http://schemas.microsoft.com/office/drawing/2014/main" id="{A6586E61-D9DC-411E-AE39-19FFCA268F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7770" y="1448957"/>
            <a:ext cx="3952579" cy="3952579"/>
          </a:xfrm>
          <a:prstGeom prst="rect">
            <a:avLst/>
          </a:prstGeom>
        </p:spPr>
      </p:pic>
      <p:sp>
        <p:nvSpPr>
          <p:cNvPr id="3" name="Content Placeholder 2"/>
          <p:cNvSpPr>
            <a:spLocks noGrp="1"/>
          </p:cNvSpPr>
          <p:nvPr>
            <p:ph idx="1"/>
          </p:nvPr>
        </p:nvSpPr>
        <p:spPr>
          <a:xfrm>
            <a:off x="6695359" y="2882096"/>
            <a:ext cx="4500979" cy="3022594"/>
          </a:xfrm>
        </p:spPr>
        <p:txBody>
          <a:bodyPr vert="horz" lIns="91440" tIns="45720" rIns="91440" bIns="45720" rtlCol="0" anchor="t">
            <a:normAutofit/>
          </a:bodyPr>
          <a:lstStyle/>
          <a:p>
            <a:pPr marL="457200" indent="-457200">
              <a:spcBef>
                <a:spcPts val="1200"/>
              </a:spcBef>
              <a:buFont typeface="+mj-lt"/>
              <a:buAutoNum type="arabicPeriod"/>
            </a:pPr>
            <a:r>
              <a:rPr lang="en-US" sz="2400" dirty="0">
                <a:solidFill>
                  <a:schemeClr val="tx1">
                    <a:alpha val="80000"/>
                  </a:schemeClr>
                </a:solidFill>
              </a:rPr>
              <a:t>Illness Scripts </a:t>
            </a:r>
          </a:p>
          <a:p>
            <a:pPr marL="457200" indent="-457200">
              <a:spcBef>
                <a:spcPts val="1200"/>
              </a:spcBef>
              <a:buFont typeface="+mj-lt"/>
              <a:buAutoNum type="arabicPeriod"/>
            </a:pPr>
            <a:r>
              <a:rPr lang="en-US" sz="2400" dirty="0">
                <a:solidFill>
                  <a:schemeClr val="tx1">
                    <a:alpha val="80000"/>
                  </a:schemeClr>
                </a:solidFill>
              </a:rPr>
              <a:t>Semantic Qualifiers </a:t>
            </a:r>
          </a:p>
          <a:p>
            <a:pPr marL="457200" indent="-457200">
              <a:spcBef>
                <a:spcPts val="1200"/>
              </a:spcBef>
              <a:buFont typeface="+mj-lt"/>
              <a:buAutoNum type="arabicPeriod"/>
            </a:pPr>
            <a:r>
              <a:rPr lang="en-US" sz="2400" dirty="0">
                <a:solidFill>
                  <a:schemeClr val="tx1">
                    <a:alpha val="80000"/>
                  </a:schemeClr>
                </a:solidFill>
              </a:rPr>
              <a:t>Discourse Organization Patterns </a:t>
            </a:r>
          </a:p>
          <a:p>
            <a:pPr marL="457200" indent="-457200">
              <a:spcBef>
                <a:spcPts val="1200"/>
              </a:spcBef>
              <a:buFont typeface="+mj-lt"/>
              <a:buAutoNum type="arabicPeriod"/>
            </a:pPr>
            <a:r>
              <a:rPr lang="en-US" sz="2400" dirty="0">
                <a:solidFill>
                  <a:schemeClr val="tx1">
                    <a:alpha val="80000"/>
                  </a:schemeClr>
                </a:solidFill>
              </a:rPr>
              <a:t>Processing of Information/problem solving </a:t>
            </a:r>
            <a:endParaRPr lang="en-US" sz="2000" dirty="0">
              <a:solidFill>
                <a:schemeClr val="tx1">
                  <a:alpha val="80000"/>
                </a:schemeClr>
              </a:solidFill>
            </a:endParaRPr>
          </a:p>
          <a:p>
            <a:endParaRPr lang="en-US" sz="2000" dirty="0">
              <a:solidFill>
                <a:schemeClr val="tx1">
                  <a:alpha val="80000"/>
                </a:schemeClr>
              </a:solidFill>
            </a:endParaRPr>
          </a:p>
        </p:txBody>
      </p:sp>
      <p:sp>
        <p:nvSpPr>
          <p:cNvPr id="3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descr="a picture of a head thinking"/>
          <p:cNvSpPr txBox="1"/>
          <p:nvPr/>
        </p:nvSpPr>
        <p:spPr>
          <a:xfrm>
            <a:off x="6189154" y="2398626"/>
            <a:ext cx="5164645" cy="3730460"/>
          </a:xfrm>
          <a:prstGeom prst="rect">
            <a:avLst/>
          </a:prstGeom>
        </p:spPr>
        <p:txBody>
          <a:bodyPr vert="horz" lIns="91440" tIns="45720" rIns="91440" bIns="45720" rtlCol="0">
            <a:normAutofit/>
          </a:bodyPr>
          <a:lstStyle/>
          <a:p>
            <a:pPr defTabSz="914400">
              <a:lnSpc>
                <a:spcPct val="90000"/>
              </a:lnSpc>
              <a:spcAft>
                <a:spcPts val="600"/>
              </a:spcAft>
            </a:pPr>
            <a:endParaRPr lang="en-US" sz="2000"/>
          </a:p>
        </p:txBody>
      </p:sp>
    </p:spTree>
    <p:extLst>
      <p:ext uri="{BB962C8B-B14F-4D97-AF65-F5344CB8AC3E}">
        <p14:creationId xmlns:p14="http://schemas.microsoft.com/office/powerpoint/2010/main" val="200417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CA">
                <a:solidFill>
                  <a:srgbClr val="FFFFFF"/>
                </a:solidFill>
              </a:rPr>
              <a:t>Use of Illness Scripts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CA" b="1"/>
              <a:t>Illness scripts demonstrate an understanding of the disease/condition</a:t>
            </a:r>
          </a:p>
          <a:p>
            <a:pPr marL="457200" lvl="1" indent="0">
              <a:buNone/>
            </a:pPr>
            <a:r>
              <a:rPr lang="en-CA"/>
              <a:t>An organization of a particular illness by predisposing conditions, pathophysiology &amp; clinical consequences e.g. A patient present with acute onset with difficulty breathing</a:t>
            </a:r>
          </a:p>
          <a:p>
            <a:pPr marL="0" indent="0">
              <a:buNone/>
            </a:pPr>
            <a:endParaRPr lang="en-CA" b="1" i="1"/>
          </a:p>
          <a:p>
            <a:pPr marL="0" indent="0">
              <a:buNone/>
            </a:pPr>
            <a:r>
              <a:rPr lang="en-CA" b="1" i="1"/>
              <a:t>Elicit by asking: “tell me about asthma.”</a:t>
            </a:r>
          </a:p>
          <a:p>
            <a:endParaRPr lang="en-CA" b="1" i="1"/>
          </a:p>
          <a:p>
            <a:r>
              <a:rPr lang="en-CA" b="1"/>
              <a:t>Affected by Developmental stage:</a:t>
            </a:r>
          </a:p>
          <a:p>
            <a:pPr marL="457200" lvl="1" indent="0">
              <a:buNone/>
            </a:pPr>
            <a:r>
              <a:rPr lang="en-CA"/>
              <a:t>Early learners often need to mentally rule out several illnesses before they can identify the correct one</a:t>
            </a:r>
          </a:p>
          <a:p>
            <a:endParaRPr lang="en-CA"/>
          </a:p>
        </p:txBody>
      </p:sp>
      <p:sp>
        <p:nvSpPr>
          <p:cNvPr id="4" name="TextBox 3">
            <a:extLst>
              <a:ext uri="{FF2B5EF4-FFF2-40B4-BE49-F238E27FC236}">
                <a16:creationId xmlns:a16="http://schemas.microsoft.com/office/drawing/2014/main" id="{1ABEF81C-65CC-4AA7-8802-B4B68BBC9A21}"/>
              </a:ext>
            </a:extLst>
          </p:cNvPr>
          <p:cNvSpPr txBox="1"/>
          <p:nvPr/>
        </p:nvSpPr>
        <p:spPr>
          <a:xfrm>
            <a:off x="3981202" y="6332815"/>
            <a:ext cx="2798956" cy="369332"/>
          </a:xfrm>
          <a:prstGeom prst="rect">
            <a:avLst/>
          </a:prstGeom>
          <a:noFill/>
        </p:spPr>
        <p:txBody>
          <a:bodyPr wrap="square" rtlCol="0">
            <a:spAutoFit/>
          </a:bodyPr>
          <a:lstStyle/>
          <a:p>
            <a:r>
              <a:rPr lang="en-CA" sz="1800"/>
              <a:t>(Bowen, 2006)</a:t>
            </a:r>
            <a:endParaRPr lang="en-CA"/>
          </a:p>
        </p:txBody>
      </p:sp>
    </p:spTree>
    <p:extLst>
      <p:ext uri="{BB962C8B-B14F-4D97-AF65-F5344CB8AC3E}">
        <p14:creationId xmlns:p14="http://schemas.microsoft.com/office/powerpoint/2010/main" val="148511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93815"/>
            <a:ext cx="3668776" cy="5583148"/>
          </a:xfrm>
        </p:spPr>
        <p:txBody>
          <a:bodyPr anchor="ctr">
            <a:normAutofit/>
          </a:bodyPr>
          <a:lstStyle/>
          <a:p>
            <a:r>
              <a:rPr lang="en-CA" sz="3800"/>
              <a:t>How they describe the problem: </a:t>
            </a:r>
            <a:br>
              <a:rPr lang="en-CA" sz="3800"/>
            </a:br>
            <a:r>
              <a:rPr lang="en-CA" sz="3800" b="1"/>
              <a:t>Sematic Qualifiers</a:t>
            </a:r>
          </a:p>
        </p:txBody>
      </p:sp>
      <p:graphicFrame>
        <p:nvGraphicFramePr>
          <p:cNvPr id="5" name="Content Placeholder 2" descr="a text organizer">
            <a:extLst>
              <a:ext uri="{FF2B5EF4-FFF2-40B4-BE49-F238E27FC236}">
                <a16:creationId xmlns:a16="http://schemas.microsoft.com/office/drawing/2014/main" id="{522E4136-580A-44A4-BB51-D58CF47E5AD1}"/>
              </a:ext>
            </a:extLst>
          </p:cNvPr>
          <p:cNvGraphicFramePr>
            <a:graphicFrameLocks noGrp="1"/>
          </p:cNvGraphicFramePr>
          <p:nvPr>
            <p:ph idx="1"/>
            <p:extLst>
              <p:ext uri="{D42A27DB-BD31-4B8C-83A1-F6EECF244321}">
                <p14:modId xmlns:p14="http://schemas.microsoft.com/office/powerpoint/2010/main" val="1318512002"/>
              </p:ext>
            </p:extLst>
          </p:nvPr>
        </p:nvGraphicFramePr>
        <p:xfrm>
          <a:off x="4648018" y="593816"/>
          <a:ext cx="6900512" cy="5583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7D4B339-6402-486C-8385-5F013FDF8A7C}"/>
              </a:ext>
            </a:extLst>
          </p:cNvPr>
          <p:cNvSpPr txBox="1"/>
          <p:nvPr/>
        </p:nvSpPr>
        <p:spPr>
          <a:xfrm>
            <a:off x="10232686" y="6264184"/>
            <a:ext cx="2631688" cy="369332"/>
          </a:xfrm>
          <a:prstGeom prst="rect">
            <a:avLst/>
          </a:prstGeom>
          <a:noFill/>
        </p:spPr>
        <p:txBody>
          <a:bodyPr wrap="square" rtlCol="0">
            <a:spAutoFit/>
          </a:bodyPr>
          <a:lstStyle/>
          <a:p>
            <a:pPr lvl="0"/>
            <a:r>
              <a:rPr lang="en-CA"/>
              <a:t>(Chang, 1998) </a:t>
            </a:r>
          </a:p>
        </p:txBody>
      </p:sp>
    </p:spTree>
    <p:extLst>
      <p:ext uri="{BB962C8B-B14F-4D97-AF65-F5344CB8AC3E}">
        <p14:creationId xmlns:p14="http://schemas.microsoft.com/office/powerpoint/2010/main" val="13791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988" y="187856"/>
            <a:ext cx="10255169" cy="1133499"/>
          </a:xfrm>
        </p:spPr>
        <p:txBody>
          <a:bodyPr>
            <a:normAutofit fontScale="90000"/>
          </a:bodyPr>
          <a:lstStyle/>
          <a:p>
            <a:pPr algn="ctr"/>
            <a:br>
              <a:rPr lang="en-CA" sz="3600" b="1"/>
            </a:br>
            <a:r>
              <a:rPr lang="en-CA" sz="3600" b="1"/>
              <a:t>Organization of the Presentation: </a:t>
            </a:r>
            <a:br>
              <a:rPr lang="en-CA" sz="3600" b="1"/>
            </a:br>
            <a:r>
              <a:rPr lang="en-CA" sz="3600" b="1"/>
              <a:t>Discourse Organization Patterns</a:t>
            </a:r>
          </a:p>
        </p:txBody>
      </p:sp>
      <p:graphicFrame>
        <p:nvGraphicFramePr>
          <p:cNvPr id="5" name="Content Placeholder 2" descr="a text organizer">
            <a:extLst>
              <a:ext uri="{FF2B5EF4-FFF2-40B4-BE49-F238E27FC236}">
                <a16:creationId xmlns:a16="http://schemas.microsoft.com/office/drawing/2014/main" id="{70D2E286-24AC-424B-80D8-407BBB4E79FD}"/>
              </a:ext>
            </a:extLst>
          </p:cNvPr>
          <p:cNvGraphicFramePr>
            <a:graphicFrameLocks noGrp="1"/>
          </p:cNvGraphicFramePr>
          <p:nvPr>
            <p:ph idx="1"/>
            <p:extLst>
              <p:ext uri="{D42A27DB-BD31-4B8C-83A1-F6EECF244321}">
                <p14:modId xmlns:p14="http://schemas.microsoft.com/office/powerpoint/2010/main" val="237901491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02FA14-06B2-4DDE-BE87-7173B52010CE}"/>
              </a:ext>
            </a:extLst>
          </p:cNvPr>
          <p:cNvSpPr txBox="1"/>
          <p:nvPr/>
        </p:nvSpPr>
        <p:spPr>
          <a:xfrm>
            <a:off x="8396869" y="6300812"/>
            <a:ext cx="2653990" cy="369332"/>
          </a:xfrm>
          <a:prstGeom prst="rect">
            <a:avLst/>
          </a:prstGeom>
          <a:noFill/>
        </p:spPr>
        <p:txBody>
          <a:bodyPr wrap="square" rtlCol="0">
            <a:spAutoFit/>
          </a:bodyPr>
          <a:lstStyle/>
          <a:p>
            <a:pPr lvl="0"/>
            <a:r>
              <a:rPr lang="en-CA"/>
              <a:t>(Bordage, 2005)</a:t>
            </a:r>
            <a:endParaRPr lang="en-US"/>
          </a:p>
        </p:txBody>
      </p:sp>
    </p:spTree>
    <p:extLst>
      <p:ext uri="{BB962C8B-B14F-4D97-AF65-F5344CB8AC3E}">
        <p14:creationId xmlns:p14="http://schemas.microsoft.com/office/powerpoint/2010/main" val="360521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4ED281F-B193-4357-B1ED-C2824B682443}"/>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4600" kern="1200">
                <a:latin typeface="+mj-lt"/>
                <a:ea typeface="+mj-ea"/>
                <a:cs typeface="+mj-cs"/>
              </a:rPr>
              <a:t>Processing Information: Two Ways </a:t>
            </a:r>
            <a:r>
              <a:rPr lang="en-US" sz="4600"/>
              <a:t>W</a:t>
            </a:r>
            <a:r>
              <a:rPr lang="en-US" sz="4600" kern="1200">
                <a:latin typeface="+mj-lt"/>
                <a:ea typeface="+mj-ea"/>
                <a:cs typeface="+mj-cs"/>
              </a:rPr>
              <a:t>e </a:t>
            </a:r>
            <a:r>
              <a:rPr lang="en-US" sz="4600"/>
              <a:t>T</a:t>
            </a:r>
            <a:r>
              <a:rPr lang="en-US" sz="4600" kern="1200">
                <a:latin typeface="+mj-lt"/>
                <a:ea typeface="+mj-ea"/>
                <a:cs typeface="+mj-cs"/>
              </a:rPr>
              <a:t>hink</a:t>
            </a:r>
          </a:p>
        </p:txBody>
      </p:sp>
      <p:sp>
        <p:nvSpPr>
          <p:cNvPr id="1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D50D7C6A-E385-4ABD-91D7-DB5D17954D46}"/>
              </a:ext>
            </a:extLst>
          </p:cNvPr>
          <p:cNvGraphicFramePr>
            <a:graphicFrameLocks noGrp="1"/>
          </p:cNvGraphicFramePr>
          <p:nvPr>
            <p:ph idx="1"/>
            <p:extLst>
              <p:ext uri="{D42A27DB-BD31-4B8C-83A1-F6EECF244321}">
                <p14:modId xmlns:p14="http://schemas.microsoft.com/office/powerpoint/2010/main" val="1175971337"/>
              </p:ext>
            </p:extLst>
          </p:nvPr>
        </p:nvGraphicFramePr>
        <p:xfrm>
          <a:off x="609600" y="2057768"/>
          <a:ext cx="10744200" cy="4443240"/>
        </p:xfrm>
        <a:graphic>
          <a:graphicData uri="http://schemas.openxmlformats.org/drawingml/2006/table">
            <a:tbl>
              <a:tblPr firstRow="1" bandRow="1">
                <a:noFill/>
                <a:tableStyleId>{5C22544A-7EE6-4342-B048-85BDC9FD1C3A}</a:tableStyleId>
              </a:tblPr>
              <a:tblGrid>
                <a:gridCol w="4678017">
                  <a:extLst>
                    <a:ext uri="{9D8B030D-6E8A-4147-A177-3AD203B41FA5}">
                      <a16:colId xmlns:a16="http://schemas.microsoft.com/office/drawing/2014/main" val="1472766442"/>
                    </a:ext>
                  </a:extLst>
                </a:gridCol>
                <a:gridCol w="6066183">
                  <a:extLst>
                    <a:ext uri="{9D8B030D-6E8A-4147-A177-3AD203B41FA5}">
                      <a16:colId xmlns:a16="http://schemas.microsoft.com/office/drawing/2014/main" val="2890806987"/>
                    </a:ext>
                  </a:extLst>
                </a:gridCol>
              </a:tblGrid>
              <a:tr h="59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a:solidFill>
                            <a:srgbClr val="FFFFFF"/>
                          </a:solidFill>
                        </a:rPr>
                        <a:t>Non-Analytical</a:t>
                      </a:r>
                    </a:p>
                  </a:txBody>
                  <a:tcPr marL="252859" marR="151716" marT="151716" marB="15171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a:solidFill>
                            <a:srgbClr val="FFFFFF"/>
                          </a:solidFill>
                        </a:rPr>
                        <a:t>Analytical</a:t>
                      </a:r>
                    </a:p>
                  </a:txBody>
                  <a:tcPr marL="252859" marR="151716" marT="151716" marB="15171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693801947"/>
                  </a:ext>
                </a:extLst>
              </a:tr>
              <a:tr h="59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chemeClr val="tx1">
                              <a:lumMod val="85000"/>
                              <a:lumOff val="15000"/>
                            </a:schemeClr>
                          </a:solidFill>
                        </a:rPr>
                        <a:t>Pattern Recognition</a:t>
                      </a:r>
                    </a:p>
                  </a:txBody>
                  <a:tcPr marL="252859" marR="151716" marT="151716" marB="15171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chemeClr val="tx1">
                              <a:lumMod val="85000"/>
                              <a:lumOff val="15000"/>
                            </a:schemeClr>
                          </a:solidFill>
                        </a:rPr>
                        <a:t>Step-wise testing and rejecting hypothesis </a:t>
                      </a:r>
                    </a:p>
                  </a:txBody>
                  <a:tcPr marL="252859" marR="151716" marT="151716" marB="15171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497908149"/>
                  </a:ext>
                </a:extLst>
              </a:tr>
              <a:tr h="59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chemeClr val="tx1">
                              <a:lumMod val="85000"/>
                              <a:lumOff val="15000"/>
                            </a:schemeClr>
                          </a:solidFill>
                        </a:rPr>
                        <a:t>Applies heuristics</a:t>
                      </a:r>
                    </a:p>
                  </a:txBody>
                  <a:tcPr marL="252859" marR="151716" marT="151716" marB="15171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chemeClr val="tx1">
                              <a:lumMod val="85000"/>
                              <a:lumOff val="15000"/>
                            </a:schemeClr>
                          </a:solidFill>
                        </a:rPr>
                        <a:t>Bayesian testing and EBM</a:t>
                      </a:r>
                    </a:p>
                  </a:txBody>
                  <a:tcPr marL="252859" marR="151716" marT="151716" marB="15171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721760836"/>
                  </a:ext>
                </a:extLst>
              </a:tr>
              <a:tr h="59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chemeClr val="tx1">
                              <a:lumMod val="85000"/>
                              <a:lumOff val="15000"/>
                            </a:schemeClr>
                          </a:solidFill>
                        </a:rPr>
                        <a:t>Requires less time and “cognitive energy”</a:t>
                      </a:r>
                    </a:p>
                  </a:txBody>
                  <a:tcPr marL="252859" marR="151716" marT="151716" marB="15171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chemeClr val="tx1">
                              <a:lumMod val="85000"/>
                              <a:lumOff val="15000"/>
                            </a:schemeClr>
                          </a:solidFill>
                        </a:rPr>
                        <a:t>Time and “cognitive energy” consuming</a:t>
                      </a:r>
                    </a:p>
                  </a:txBody>
                  <a:tcPr marL="252859" marR="151716" marT="151716" marB="15171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39412669"/>
                  </a:ext>
                </a:extLst>
              </a:tr>
              <a:tr h="1113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chemeClr val="tx1">
                              <a:lumMod val="85000"/>
                              <a:lumOff val="15000"/>
                            </a:schemeClr>
                          </a:solidFill>
                        </a:rPr>
                        <a:t>Higher potential for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a:solidFill>
                            <a:schemeClr val="tx1">
                              <a:lumMod val="85000"/>
                              <a:lumOff val="15000"/>
                            </a:schemeClr>
                          </a:solidFill>
                        </a:rPr>
                        <a:t>May be (more) influenced by external variables….</a:t>
                      </a:r>
                    </a:p>
                  </a:txBody>
                  <a:tcPr marL="252859" marR="151716" marT="151716" marB="15171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chemeClr val="tx1">
                              <a:lumMod val="85000"/>
                              <a:lumOff val="15000"/>
                            </a:schemeClr>
                          </a:solidFill>
                        </a:rPr>
                        <a:t>Lower potential for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chemeClr val="tx1">
                            <a:lumMod val="85000"/>
                            <a:lumOff val="15000"/>
                          </a:schemeClr>
                        </a:solidFill>
                      </a:endParaRPr>
                    </a:p>
                  </a:txBody>
                  <a:tcPr marL="252859" marR="151716" marT="151716" marB="15171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890962000"/>
                  </a:ext>
                </a:extLst>
              </a:tr>
            </a:tbl>
          </a:graphicData>
        </a:graphic>
      </p:graphicFrame>
    </p:spTree>
    <p:extLst>
      <p:ext uri="{BB962C8B-B14F-4D97-AF65-F5344CB8AC3E}">
        <p14:creationId xmlns:p14="http://schemas.microsoft.com/office/powerpoint/2010/main" val="36991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000" y="640823"/>
            <a:ext cx="3418659" cy="5583148"/>
          </a:xfrm>
        </p:spPr>
        <p:txBody>
          <a:bodyPr anchor="ctr">
            <a:normAutofit/>
          </a:bodyPr>
          <a:lstStyle/>
          <a:p>
            <a:r>
              <a:rPr lang="en-CA" sz="5400"/>
              <a:t>Analytical vs. Non-analytical processing</a:t>
            </a:r>
          </a:p>
        </p:txBody>
      </p:sp>
      <p:graphicFrame>
        <p:nvGraphicFramePr>
          <p:cNvPr id="5" name="Content Placeholder 2" descr="a text organizer">
            <a:extLst>
              <a:ext uri="{FF2B5EF4-FFF2-40B4-BE49-F238E27FC236}">
                <a16:creationId xmlns:a16="http://schemas.microsoft.com/office/drawing/2014/main" id="{7D2FBF8A-2765-45FE-A5DB-DEB204BAE5D9}"/>
              </a:ext>
            </a:extLst>
          </p:cNvPr>
          <p:cNvGraphicFramePr>
            <a:graphicFrameLocks noGrp="1"/>
          </p:cNvGraphicFramePr>
          <p:nvPr>
            <p:ph idx="1"/>
            <p:extLst>
              <p:ext uri="{D42A27DB-BD31-4B8C-83A1-F6EECF244321}">
                <p14:modId xmlns:p14="http://schemas.microsoft.com/office/powerpoint/2010/main" val="9880088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726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1A12-A6CA-5D51-C0E0-1486D56F84CC}"/>
              </a:ext>
            </a:extLst>
          </p:cNvPr>
          <p:cNvSpPr>
            <a:spLocks noGrp="1"/>
          </p:cNvSpPr>
          <p:nvPr>
            <p:ph type="title"/>
          </p:nvPr>
        </p:nvSpPr>
        <p:spPr/>
        <p:txBody>
          <a:bodyPr/>
          <a:lstStyle/>
          <a:p>
            <a:r>
              <a:rPr lang="en-CA"/>
              <a:t>Cognitive bias affects reasoning</a:t>
            </a:r>
            <a:endParaRPr lang="en-US"/>
          </a:p>
        </p:txBody>
      </p:sp>
      <p:graphicFrame>
        <p:nvGraphicFramePr>
          <p:cNvPr id="5" name="Content Placeholder 2" descr="a text organizer">
            <a:extLst>
              <a:ext uri="{FF2B5EF4-FFF2-40B4-BE49-F238E27FC236}">
                <a16:creationId xmlns:a16="http://schemas.microsoft.com/office/drawing/2014/main" id="{0406E8DC-C5DC-B91C-147E-3ED69323B7EE}"/>
              </a:ext>
            </a:extLst>
          </p:cNvPr>
          <p:cNvGraphicFramePr>
            <a:graphicFrameLocks noGrp="1"/>
          </p:cNvGraphicFramePr>
          <p:nvPr>
            <p:ph idx="1"/>
            <p:extLst>
              <p:ext uri="{D42A27DB-BD31-4B8C-83A1-F6EECF244321}">
                <p14:modId xmlns:p14="http://schemas.microsoft.com/office/powerpoint/2010/main" val="5295610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90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597"/>
            <a:ext cx="9392421" cy="1330841"/>
          </a:xfrm>
        </p:spPr>
        <p:txBody>
          <a:bodyPr>
            <a:normAutofit/>
          </a:bodyPr>
          <a:lstStyle/>
          <a:p>
            <a:r>
              <a:rPr lang="en-US"/>
              <a:t>Effect of Emotion?</a:t>
            </a:r>
          </a:p>
        </p:txBody>
      </p:sp>
      <p:sp>
        <p:nvSpPr>
          <p:cNvPr id="3" name="Content Placeholder 2"/>
          <p:cNvSpPr>
            <a:spLocks noGrp="1"/>
          </p:cNvSpPr>
          <p:nvPr>
            <p:ph idx="1"/>
          </p:nvPr>
        </p:nvSpPr>
        <p:spPr>
          <a:xfrm>
            <a:off x="1137034" y="2198362"/>
            <a:ext cx="4958966" cy="3917773"/>
          </a:xfrm>
        </p:spPr>
        <p:txBody>
          <a:bodyPr>
            <a:normAutofit/>
          </a:bodyPr>
          <a:lstStyle/>
          <a:p>
            <a:r>
              <a:rPr lang="en-US" sz="2000"/>
              <a:t>Stress/anxiety</a:t>
            </a:r>
          </a:p>
          <a:p>
            <a:pPr lvl="1"/>
            <a:r>
              <a:rPr lang="en-US" sz="2000"/>
              <a:t>focus on details, ignore periphery </a:t>
            </a:r>
          </a:p>
          <a:p>
            <a:pPr lvl="1"/>
            <a:r>
              <a:rPr lang="en-US" sz="2000"/>
              <a:t>impaired working memory &amp; immediate recall </a:t>
            </a:r>
          </a:p>
          <a:p>
            <a:r>
              <a:rPr lang="en-US" sz="2000"/>
              <a:t>+ Emotions </a:t>
            </a:r>
          </a:p>
          <a:p>
            <a:pPr lvl="1"/>
            <a:r>
              <a:rPr lang="en-US" sz="2000"/>
              <a:t>greater creativity, more rapid decision making, may make riskier decisions</a:t>
            </a:r>
          </a:p>
        </p:txBody>
      </p:sp>
      <p:pic>
        <p:nvPicPr>
          <p:cNvPr id="7" name="Graphic 6" descr="Brain">
            <a:extLst>
              <a:ext uri="{FF2B5EF4-FFF2-40B4-BE49-F238E27FC236}">
                <a16:creationId xmlns:a16="http://schemas.microsoft.com/office/drawing/2014/main" id="{F75B7BEB-8A54-81EE-05C3-D1FD46E87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5662" y="2184914"/>
            <a:ext cx="3755915" cy="3755915"/>
          </a:xfrm>
          <a:prstGeom prst="rect">
            <a:avLst/>
          </a:prstGeom>
        </p:spPr>
      </p:pic>
      <p:sp>
        <p:nvSpPr>
          <p:cNvPr id="9" name="Freeform: Shape 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44BF794A-5FC1-4F78-8236-A9EBAF8B3A6D}"/>
              </a:ext>
            </a:extLst>
          </p:cNvPr>
          <p:cNvSpPr txBox="1"/>
          <p:nvPr/>
        </p:nvSpPr>
        <p:spPr>
          <a:xfrm>
            <a:off x="6734175" y="5692440"/>
            <a:ext cx="3647843" cy="367986"/>
          </a:xfrm>
          <a:prstGeom prst="rect">
            <a:avLst/>
          </a:prstGeom>
          <a:noFill/>
        </p:spPr>
        <p:txBody>
          <a:bodyPr wrap="square" rtlCol="0">
            <a:spAutoFit/>
          </a:bodyPr>
          <a:lstStyle/>
          <a:p>
            <a:pPr marL="457200" lvl="1" indent="0">
              <a:buNone/>
            </a:pPr>
            <a:r>
              <a:rPr lang="en-US" sz="1800"/>
              <a:t>(Leblanc et al., 2014)</a:t>
            </a:r>
          </a:p>
        </p:txBody>
      </p:sp>
    </p:spTree>
    <p:extLst>
      <p:ext uri="{BB962C8B-B14F-4D97-AF65-F5344CB8AC3E}">
        <p14:creationId xmlns:p14="http://schemas.microsoft.com/office/powerpoint/2010/main" val="290351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CA" sz="5400"/>
              <a:t>Questions thus far?</a:t>
            </a:r>
            <a:endParaRPr lang="en-US"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a picture of question marks"/>
          <p:cNvSpPr>
            <a:spLocks noGrp="1"/>
          </p:cNvSpPr>
          <p:nvPr>
            <p:ph idx="1"/>
          </p:nvPr>
        </p:nvSpPr>
        <p:spPr>
          <a:xfrm>
            <a:off x="640080" y="2872899"/>
            <a:ext cx="4243589" cy="3320668"/>
          </a:xfrm>
        </p:spPr>
        <p:txBody>
          <a:bodyPr>
            <a:normAutofit/>
          </a:bodyPr>
          <a:lstStyle/>
          <a:p>
            <a:endParaRPr lang="en-US" sz="2200"/>
          </a:p>
          <a:p>
            <a:endParaRPr lang="en-US" sz="2200"/>
          </a:p>
          <a:p>
            <a:endParaRPr lang="en-US" sz="2200"/>
          </a:p>
          <a:p>
            <a:endParaRPr lang="en-US" sz="2200"/>
          </a:p>
        </p:txBody>
      </p:sp>
      <p:pic>
        <p:nvPicPr>
          <p:cNvPr id="5" name="Picture 4">
            <a:extLst>
              <a:ext uri="{FF2B5EF4-FFF2-40B4-BE49-F238E27FC236}">
                <a16:creationId xmlns:a16="http://schemas.microsoft.com/office/drawing/2014/main" id="{B7322339-607B-488A-A361-E2D4EC815826}"/>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rcRect l="14963" r="183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F62F1171-79CD-DC2A-4F7E-70ACEE44E482}"/>
              </a:ext>
            </a:extLst>
          </p:cNvPr>
          <p:cNvSpPr txBox="1"/>
          <p:nvPr/>
        </p:nvSpPr>
        <p:spPr>
          <a:xfrm>
            <a:off x="9602830" y="6657945"/>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aliawhyte.com/2016/11/23/whats-in-a-name-indigenous-peop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14651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9" name="Picture 108" descr="Ranges over sunrays">
            <a:extLst>
              <a:ext uri="{FF2B5EF4-FFF2-40B4-BE49-F238E27FC236}">
                <a16:creationId xmlns:a16="http://schemas.microsoft.com/office/drawing/2014/main" id="{97CFC09E-89A3-3936-A76B-48A22C2F87BB}"/>
              </a:ext>
            </a:extLst>
          </p:cNvPr>
          <p:cNvPicPr>
            <a:picLocks noChangeAspect="1"/>
          </p:cNvPicPr>
          <p:nvPr/>
        </p:nvPicPr>
        <p:blipFill rotWithShape="1">
          <a:blip r:embed="rId3"/>
          <a:srcRect b="3433"/>
          <a:stretch/>
        </p:blipFill>
        <p:spPr>
          <a:xfrm>
            <a:off x="1" y="1"/>
            <a:ext cx="12192000" cy="6857999"/>
          </a:xfrm>
          <a:prstGeom prst="rect">
            <a:avLst/>
          </a:prstGeom>
        </p:spPr>
      </p:pic>
      <p:sp>
        <p:nvSpPr>
          <p:cNvPr id="116" name="Freeform: Shape 115">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8" name="Freeform: Shape 117">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62FC283-55CD-FB1A-CA17-8CC22E9B20AB}"/>
              </a:ext>
            </a:extLst>
          </p:cNvPr>
          <p:cNvSpPr>
            <a:spLocks noGrp="1"/>
          </p:cNvSpPr>
          <p:nvPr>
            <p:ph type="title"/>
          </p:nvPr>
        </p:nvSpPr>
        <p:spPr>
          <a:xfrm>
            <a:off x="1215899" y="761044"/>
            <a:ext cx="5886449" cy="1211475"/>
          </a:xfrm>
        </p:spPr>
        <p:txBody>
          <a:bodyPr>
            <a:normAutofit/>
          </a:bodyPr>
          <a:lstStyle/>
          <a:p>
            <a:pPr algn="ctr"/>
            <a:r>
              <a:rPr lang="en-US" sz="3600"/>
              <a:t>Land acknowledgement</a:t>
            </a:r>
          </a:p>
        </p:txBody>
      </p:sp>
      <p:sp>
        <p:nvSpPr>
          <p:cNvPr id="1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601F61D1-F5D5-869E-FB38-54D8D9C21150}"/>
              </a:ext>
            </a:extLst>
          </p:cNvPr>
          <p:cNvSpPr>
            <a:spLocks noGrp="1"/>
          </p:cNvSpPr>
          <p:nvPr>
            <p:ph idx="1"/>
          </p:nvPr>
        </p:nvSpPr>
        <p:spPr>
          <a:xfrm>
            <a:off x="855406" y="1641987"/>
            <a:ext cx="6548284" cy="4247536"/>
          </a:xfrm>
        </p:spPr>
        <p:txBody>
          <a:bodyPr anchor="ctr">
            <a:normAutofit/>
          </a:bodyPr>
          <a:lstStyle/>
          <a:p>
            <a:pPr marL="0" marR="0" lvl="0" indent="0" defTabSz="914400" rtl="0" eaLnBrk="1" fontAlgn="auto" latinLnBrk="0" hangingPunct="1">
              <a:spcBef>
                <a:spcPts val="0"/>
              </a:spcBef>
              <a:spcAft>
                <a:spcPts val="600"/>
              </a:spcAft>
              <a:buClr>
                <a:srgbClr val="000000"/>
              </a:buClr>
              <a:buSzTx/>
              <a:buNone/>
              <a:tabLst/>
              <a:defRPr/>
            </a:pPr>
            <a:r>
              <a:rPr kumimoji="0" lang="en-CA" sz="1800" i="0" u="none" strike="noStrike" kern="1200" cap="none" spc="0" normalizeH="0" noProof="0">
                <a:ln>
                  <a:noFill/>
                </a:ln>
                <a:effectLst/>
                <a:uLnTx/>
                <a:uFillTx/>
                <a:ea typeface="+mn-ea"/>
                <a:cs typeface="Calibri" panose="020F0502020204030204" pitchFamily="34" charset="0"/>
                <a:sym typeface="Arial"/>
              </a:rPr>
              <a:t>We acknowledge the Indigenous </a:t>
            </a:r>
            <a:r>
              <a:rPr lang="en-CA" sz="1800">
                <a:cs typeface="Calibri" panose="020F0502020204030204" pitchFamily="34" charset="0"/>
                <a:sym typeface="Arial"/>
              </a:rPr>
              <a:t>P</a:t>
            </a:r>
            <a:r>
              <a:rPr kumimoji="0" lang="en-CA" sz="1800" i="0" u="none" strike="noStrike" kern="1200" cap="none" spc="0" normalizeH="0" noProof="0" err="1">
                <a:ln>
                  <a:noFill/>
                </a:ln>
                <a:effectLst/>
                <a:uLnTx/>
                <a:uFillTx/>
                <a:ea typeface="+mn-ea"/>
                <a:cs typeface="Calibri" panose="020F0502020204030204" pitchFamily="34" charset="0"/>
                <a:sym typeface="Arial"/>
              </a:rPr>
              <a:t>eoples</a:t>
            </a:r>
            <a:r>
              <a:rPr kumimoji="0" lang="en-CA" sz="1800" i="0" u="none" strike="noStrike" kern="1200" cap="none" spc="0" normalizeH="0" noProof="0">
                <a:ln>
                  <a:noFill/>
                </a:ln>
                <a:effectLst/>
                <a:uLnTx/>
                <a:uFillTx/>
                <a:ea typeface="+mn-ea"/>
                <a:cs typeface="Calibri" panose="020F0502020204030204" pitchFamily="34" charset="0"/>
                <a:sym typeface="Arial"/>
              </a:rPr>
              <a:t> who have stewarded the lands of Manitoba, and we express our gratitude for the opportunity to live and work on them.</a:t>
            </a:r>
          </a:p>
          <a:p>
            <a:pPr marL="0" marR="0" lvl="0" indent="0" defTabSz="914400" rtl="0" eaLnBrk="1" fontAlgn="auto" latinLnBrk="0" hangingPunct="1">
              <a:spcBef>
                <a:spcPts val="0"/>
              </a:spcBef>
              <a:spcAft>
                <a:spcPts val="600"/>
              </a:spcAft>
              <a:buClr>
                <a:srgbClr val="000000"/>
              </a:buClr>
              <a:buSzTx/>
              <a:buNone/>
              <a:tabLst/>
              <a:defRPr/>
            </a:pPr>
            <a:endParaRPr lang="en-CA" sz="1800">
              <a:cs typeface="Calibri" panose="020F0502020204030204" pitchFamily="34" charset="0"/>
              <a:sym typeface="Arial"/>
            </a:endParaRPr>
          </a:p>
          <a:p>
            <a:pPr marL="0" marR="0" lvl="0" indent="0" defTabSz="914400" rtl="0" eaLnBrk="1" fontAlgn="auto" latinLnBrk="0" hangingPunct="1">
              <a:spcBef>
                <a:spcPts val="0"/>
              </a:spcBef>
              <a:spcAft>
                <a:spcPts val="600"/>
              </a:spcAft>
              <a:buClr>
                <a:srgbClr val="000000"/>
              </a:buClr>
              <a:buSzTx/>
              <a:buNone/>
              <a:tabLst/>
              <a:defRPr/>
            </a:pPr>
            <a:r>
              <a:rPr lang="en-CA" sz="1800">
                <a:cs typeface="Calibri" panose="020F0502020204030204" pitchFamily="34" charset="0"/>
                <a:sym typeface="Arial"/>
              </a:rPr>
              <a:t>We respect the treaties that were made on these lands, acknowledge the harms of the past and present, and dedicate ourselves to move forward in partnership with Indigenous communities in the spirit of Reconciliation and collaboration.</a:t>
            </a:r>
          </a:p>
          <a:p>
            <a:pPr marL="0" marR="0" lvl="0" indent="0" defTabSz="914400" rtl="0" eaLnBrk="1" fontAlgn="auto" latinLnBrk="0" hangingPunct="1">
              <a:spcBef>
                <a:spcPts val="0"/>
              </a:spcBef>
              <a:spcAft>
                <a:spcPts val="600"/>
              </a:spcAft>
              <a:buClr>
                <a:srgbClr val="000000"/>
              </a:buClr>
              <a:buSzTx/>
              <a:buNone/>
              <a:tabLst/>
              <a:defRPr/>
            </a:pPr>
            <a:endParaRPr lang="en-CA" sz="1800">
              <a:cs typeface="Calibri" panose="020F0502020204030204" pitchFamily="34" charset="0"/>
              <a:sym typeface="Arial"/>
            </a:endParaRPr>
          </a:p>
          <a:p>
            <a:pPr marL="0" marR="0" lvl="0" indent="0" defTabSz="914400" rtl="0" eaLnBrk="1" fontAlgn="auto" latinLnBrk="0" hangingPunct="1">
              <a:spcBef>
                <a:spcPts val="0"/>
              </a:spcBef>
              <a:spcAft>
                <a:spcPts val="600"/>
              </a:spcAft>
              <a:buClr>
                <a:srgbClr val="000000"/>
              </a:buClr>
              <a:buSzTx/>
              <a:buNone/>
              <a:tabLst/>
              <a:defRPr/>
            </a:pPr>
            <a:r>
              <a:rPr kumimoji="0" lang="en-CA" sz="1800" i="0" u="none" strike="noStrike" kern="1200" cap="none" spc="0" normalizeH="0" noProof="0">
                <a:ln>
                  <a:noFill/>
                </a:ln>
                <a:effectLst/>
                <a:uLnTx/>
                <a:uFillTx/>
                <a:ea typeface="+mn-ea"/>
                <a:cs typeface="Calibri" panose="020F0502020204030204" pitchFamily="34" charset="0"/>
                <a:sym typeface="Arial"/>
              </a:rPr>
              <a:t>We recognize that this acknowledgement only holds meaning when reflected in the actions taken to address injustices and barriers that have disproportionately affected Indigenous Peoples and communities, systematically preventing them from accessing and benefitting from education and health care.</a:t>
            </a:r>
          </a:p>
        </p:txBody>
      </p:sp>
    </p:spTree>
    <p:extLst>
      <p:ext uri="{BB962C8B-B14F-4D97-AF65-F5344CB8AC3E}">
        <p14:creationId xmlns:p14="http://schemas.microsoft.com/office/powerpoint/2010/main" val="1570611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Freeform: Shape 4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4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997603-2947-43B3-9F56-9A1F619D4997}"/>
              </a:ext>
            </a:extLst>
          </p:cNvPr>
          <p:cNvSpPr>
            <a:spLocks noGrp="1"/>
          </p:cNvSpPr>
          <p:nvPr>
            <p:ph type="title"/>
          </p:nvPr>
        </p:nvSpPr>
        <p:spPr>
          <a:xfrm>
            <a:off x="621792" y="1161288"/>
            <a:ext cx="3602736" cy="4526280"/>
          </a:xfrm>
        </p:spPr>
        <p:txBody>
          <a:bodyPr>
            <a:normAutofit/>
          </a:bodyPr>
          <a:lstStyle/>
          <a:p>
            <a:r>
              <a:rPr lang="en-CA" sz="4000"/>
              <a:t>Case 1</a:t>
            </a:r>
          </a:p>
        </p:txBody>
      </p:sp>
      <p:sp>
        <p:nvSpPr>
          <p:cNvPr id="47" name="Rectangle 4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8A98C6-CC1B-4F84-B161-63CF7A70AE5C}"/>
              </a:ext>
            </a:extLst>
          </p:cNvPr>
          <p:cNvSpPr>
            <a:spLocks noGrp="1"/>
          </p:cNvSpPr>
          <p:nvPr>
            <p:ph idx="1"/>
          </p:nvPr>
        </p:nvSpPr>
        <p:spPr>
          <a:xfrm>
            <a:off x="5305254" y="562178"/>
            <a:ext cx="6136939" cy="6387548"/>
          </a:xfrm>
        </p:spPr>
        <p:txBody>
          <a:bodyPr anchor="ctr">
            <a:normAutofit/>
          </a:bodyPr>
          <a:lstStyle/>
          <a:p>
            <a:pPr marL="0" indent="0">
              <a:lnSpc>
                <a:spcPct val="100000"/>
              </a:lnSpc>
              <a:spcBef>
                <a:spcPts val="600"/>
              </a:spcBef>
              <a:buNone/>
            </a:pPr>
            <a:r>
              <a:rPr lang="en-CA" sz="2000" dirty="0">
                <a:effectLst/>
                <a:ea typeface="Calibri" panose="020F0502020204030204" pitchFamily="34" charset="0"/>
                <a:cs typeface="Times New Roman" panose="02020603050405020304" pitchFamily="18" charset="0"/>
              </a:rPr>
              <a:t>You are working on a busy pediatric inpatient unit.  You’re supervising residents and clerks during morning rounds.</a:t>
            </a:r>
          </a:p>
          <a:p>
            <a:pPr marL="0" indent="0">
              <a:lnSpc>
                <a:spcPct val="100000"/>
              </a:lnSpc>
              <a:spcBef>
                <a:spcPts val="600"/>
              </a:spcBef>
              <a:buNone/>
            </a:pPr>
            <a:r>
              <a:rPr lang="en-US" sz="2000" dirty="0">
                <a:effectLst/>
                <a:ea typeface="Calibri" panose="020F0502020204030204" pitchFamily="34" charset="0"/>
                <a:cs typeface="Times New Roman" panose="02020603050405020304" pitchFamily="18" charset="0"/>
              </a:rPr>
              <a:t>A junior resident presents Sophie, a 3-year-old girl admitted the previous evening from the Emergency Department.</a:t>
            </a:r>
            <a:endParaRPr lang="en-CA" sz="2000" dirty="0">
              <a:effectLst/>
              <a:ea typeface="Calibri" panose="020F0502020204030204" pitchFamily="34" charset="0"/>
              <a:cs typeface="Times New Roman" panose="02020603050405020304" pitchFamily="18" charset="0"/>
            </a:endParaRPr>
          </a:p>
          <a:p>
            <a:pPr marL="0" indent="0">
              <a:lnSpc>
                <a:spcPct val="100000"/>
              </a:lnSpc>
              <a:spcBef>
                <a:spcPts val="600"/>
              </a:spcBef>
              <a:buNone/>
            </a:pPr>
            <a:r>
              <a:rPr lang="en-US" sz="2000" b="1" dirty="0"/>
              <a:t>The Resident presents the case:</a:t>
            </a:r>
          </a:p>
          <a:p>
            <a:pPr marL="0" indent="0">
              <a:lnSpc>
                <a:spcPct val="100000"/>
              </a:lnSpc>
              <a:spcBef>
                <a:spcPts val="600"/>
              </a:spcBef>
              <a:buNone/>
            </a:pPr>
            <a:r>
              <a:rPr lang="en-US" sz="2000" dirty="0"/>
              <a:t>Sophie was brought in by her parents for lethargy and poor oral intake. The ED documentation notes that she had a fever (38.9°C), some vomiting, and was "less active than usual." A urine dip showed leukocytes and nitrites, so a presumptive diagnosis of a urinary tract infection was made. Sophie received fluids and IV ceftriaxone. The ED attending and pediatrics junior resident both agreed she was “not well enough to go home,” and she was admitted for ongoing fluids and antibiotics. The urine culture is now back — it shows no growth.</a:t>
            </a:r>
          </a:p>
          <a:p>
            <a:endParaRPr lang="en-US" sz="2000" dirty="0"/>
          </a:p>
          <a:p>
            <a:endParaRPr lang="en-CA" sz="1300" dirty="0"/>
          </a:p>
        </p:txBody>
      </p:sp>
    </p:spTree>
    <p:extLst>
      <p:ext uri="{BB962C8B-B14F-4D97-AF65-F5344CB8AC3E}">
        <p14:creationId xmlns:p14="http://schemas.microsoft.com/office/powerpoint/2010/main" val="185716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010E2B-2F4B-4652-A9FC-4B744A7D714A}"/>
              </a:ext>
            </a:extLst>
          </p:cNvPr>
          <p:cNvSpPr>
            <a:spLocks noGrp="1"/>
          </p:cNvSpPr>
          <p:nvPr>
            <p:ph type="title"/>
          </p:nvPr>
        </p:nvSpPr>
        <p:spPr>
          <a:xfrm>
            <a:off x="559905" y="855396"/>
            <a:ext cx="6155988" cy="1182927"/>
          </a:xfrm>
        </p:spPr>
        <p:txBody>
          <a:bodyPr anchor="b">
            <a:normAutofit/>
          </a:bodyPr>
          <a:lstStyle/>
          <a:p>
            <a:r>
              <a:rPr lang="en-CA" sz="5600" dirty="0"/>
              <a:t>Case 1 (</a:t>
            </a:r>
            <a:r>
              <a:rPr lang="en-CA" sz="5600" dirty="0" err="1"/>
              <a:t>cont</a:t>
            </a:r>
            <a:r>
              <a:rPr lang="en-CA" sz="5600" dirty="0"/>
              <a:t>’)</a:t>
            </a:r>
          </a:p>
        </p:txBody>
      </p:sp>
      <p:cxnSp>
        <p:nvCxnSpPr>
          <p:cNvPr id="26" name="Straight Connector 2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134731-AE10-47E4-98D0-04C68EA4F071}"/>
              </a:ext>
            </a:extLst>
          </p:cNvPr>
          <p:cNvSpPr>
            <a:spLocks noGrp="1"/>
          </p:cNvSpPr>
          <p:nvPr>
            <p:ph idx="1"/>
          </p:nvPr>
        </p:nvSpPr>
        <p:spPr>
          <a:xfrm>
            <a:off x="803776" y="2189928"/>
            <a:ext cx="10120776" cy="4224123"/>
          </a:xfrm>
        </p:spPr>
        <p:txBody>
          <a:bodyPr anchor="t">
            <a:normAutofit fontScale="92500" lnSpcReduction="20000"/>
          </a:bodyPr>
          <a:lstStyle/>
          <a:p>
            <a:pPr>
              <a:buNone/>
            </a:pPr>
            <a:r>
              <a:rPr lang="en-US" b="1" dirty="0">
                <a:solidFill>
                  <a:schemeClr val="tx1">
                    <a:alpha val="80000"/>
                  </a:schemeClr>
                </a:solidFill>
              </a:rPr>
              <a:t>What You Notice During the presentation:</a:t>
            </a:r>
            <a:endParaRPr lang="en-US" dirty="0">
              <a:solidFill>
                <a:schemeClr val="tx1">
                  <a:alpha val="80000"/>
                </a:schemeClr>
              </a:solidFill>
            </a:endParaRPr>
          </a:p>
          <a:p>
            <a:pPr>
              <a:buFont typeface="Arial" panose="020B0604020202020204" pitchFamily="34" charset="0"/>
              <a:buChar char="•"/>
            </a:pPr>
            <a:r>
              <a:rPr lang="en-US" dirty="0">
                <a:solidFill>
                  <a:schemeClr val="tx1">
                    <a:alpha val="80000"/>
                  </a:schemeClr>
                </a:solidFill>
              </a:rPr>
              <a:t>The presenting learner gives little new history and is clearly relying on ED notes.</a:t>
            </a:r>
          </a:p>
          <a:p>
            <a:pPr lvl="1"/>
            <a:r>
              <a:rPr lang="en-US" dirty="0">
                <a:solidFill>
                  <a:schemeClr val="tx1">
                    <a:alpha val="80000"/>
                  </a:schemeClr>
                </a:solidFill>
              </a:rPr>
              <a:t>No one has independently re-confirmed symptoms with the family.</a:t>
            </a:r>
          </a:p>
          <a:p>
            <a:pPr>
              <a:buFont typeface="Arial" panose="020B0604020202020204" pitchFamily="34" charset="0"/>
              <a:buChar char="•"/>
            </a:pPr>
            <a:r>
              <a:rPr lang="en-US" dirty="0">
                <a:solidFill>
                  <a:schemeClr val="tx1">
                    <a:alpha val="80000"/>
                  </a:schemeClr>
                </a:solidFill>
              </a:rPr>
              <a:t>Sophie is quietly watching a tablet in bed. On questioning, her mother says Sophie was irritable and had a sore neck that morning.</a:t>
            </a:r>
          </a:p>
          <a:p>
            <a:pPr>
              <a:buFont typeface="Arial" panose="020B0604020202020204" pitchFamily="34" charset="0"/>
              <a:buChar char="•"/>
            </a:pPr>
            <a:r>
              <a:rPr lang="en-US" dirty="0">
                <a:solidFill>
                  <a:schemeClr val="tx1">
                    <a:alpha val="80000"/>
                  </a:schemeClr>
                </a:solidFill>
              </a:rPr>
              <a:t>On exam, you notice some photophobia and mild nuchal rigidity.</a:t>
            </a:r>
          </a:p>
          <a:p>
            <a:pPr>
              <a:buFont typeface="Arial" panose="020B0604020202020204" pitchFamily="34" charset="0"/>
              <a:buChar char="•"/>
            </a:pPr>
            <a:endParaRPr lang="en-US" dirty="0">
              <a:solidFill>
                <a:schemeClr val="tx1">
                  <a:alpha val="80000"/>
                </a:schemeClr>
              </a:solidFill>
            </a:endParaRPr>
          </a:p>
          <a:p>
            <a:pPr>
              <a:buFont typeface="Arial" panose="020B0604020202020204" pitchFamily="34" charset="0"/>
              <a:buChar char="•"/>
            </a:pPr>
            <a:r>
              <a:rPr lang="en-US" b="1" dirty="0">
                <a:solidFill>
                  <a:schemeClr val="tx1">
                    <a:alpha val="80000"/>
                  </a:schemeClr>
                </a:solidFill>
              </a:rPr>
              <a:t>What kinds of clinical reasoning errors might be present in this case</a:t>
            </a:r>
          </a:p>
          <a:p>
            <a:pPr>
              <a:buFont typeface="Arial" panose="020B0604020202020204" pitchFamily="34" charset="0"/>
              <a:buChar char="•"/>
            </a:pPr>
            <a:r>
              <a:rPr lang="en-US" b="1" dirty="0">
                <a:solidFill>
                  <a:schemeClr val="tx1">
                    <a:alpha val="80000"/>
                  </a:schemeClr>
                </a:solidFill>
              </a:rPr>
              <a:t>What do you think the problem might be?</a:t>
            </a:r>
          </a:p>
          <a:p>
            <a:endParaRPr lang="en-CA" sz="20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30384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Light bulb on yellow background with sketched light beams and cord">
            <a:extLst>
              <a:ext uri="{FF2B5EF4-FFF2-40B4-BE49-F238E27FC236}">
                <a16:creationId xmlns:a16="http://schemas.microsoft.com/office/drawing/2014/main" id="{37DCF395-2FC6-44CE-9B71-78018159CAD6}"/>
              </a:ext>
            </a:extLst>
          </p:cNvPr>
          <p:cNvPicPr>
            <a:picLocks noChangeAspect="1"/>
          </p:cNvPicPr>
          <p:nvPr/>
        </p:nvPicPr>
        <p:blipFill rotWithShape="1">
          <a:blip r:embed="rId3"/>
          <a:srcRect t="8537"/>
          <a:stretch/>
        </p:blipFill>
        <p:spPr>
          <a:xfrm>
            <a:off x="-1" y="10"/>
            <a:ext cx="12192000" cy="6857990"/>
          </a:xfrm>
          <a:prstGeom prst="rect">
            <a:avLst/>
          </a:prstGeom>
        </p:spPr>
      </p:pic>
      <p:sp>
        <p:nvSpPr>
          <p:cNvPr id="2" name="Title 1">
            <a:extLst>
              <a:ext uri="{FF2B5EF4-FFF2-40B4-BE49-F238E27FC236}">
                <a16:creationId xmlns:a16="http://schemas.microsoft.com/office/drawing/2014/main" id="{2568AC28-A0DC-44F5-8061-10399430A705}"/>
              </a:ext>
            </a:extLst>
          </p:cNvPr>
          <p:cNvSpPr>
            <a:spLocks noGrp="1"/>
          </p:cNvSpPr>
          <p:nvPr>
            <p:ph type="title"/>
          </p:nvPr>
        </p:nvSpPr>
        <p:spPr>
          <a:xfrm>
            <a:off x="709448" y="1913950"/>
            <a:ext cx="4204137" cy="1342754"/>
          </a:xfrm>
        </p:spPr>
        <p:txBody>
          <a:bodyPr>
            <a:normAutofit fontScale="90000"/>
          </a:bodyPr>
          <a:lstStyle/>
          <a:p>
            <a:pPr algn="ctr"/>
            <a:r>
              <a:rPr lang="en-CA" sz="3600" b="1"/>
              <a:t>Assisting with Clinical Reasoning Problems: 3 areas of focus</a:t>
            </a:r>
          </a:p>
        </p:txBody>
      </p:sp>
      <p:sp>
        <p:nvSpPr>
          <p:cNvPr id="20" name="Content Placeholder 2">
            <a:extLst>
              <a:ext uri="{FF2B5EF4-FFF2-40B4-BE49-F238E27FC236}">
                <a16:creationId xmlns:a16="http://schemas.microsoft.com/office/drawing/2014/main" id="{4220F20C-2857-40DC-BC38-0ACF721EE12F}"/>
              </a:ext>
            </a:extLst>
          </p:cNvPr>
          <p:cNvSpPr>
            <a:spLocks noGrp="1"/>
          </p:cNvSpPr>
          <p:nvPr>
            <p:ph idx="1"/>
          </p:nvPr>
        </p:nvSpPr>
        <p:spPr>
          <a:xfrm>
            <a:off x="525516" y="3417573"/>
            <a:ext cx="4593021" cy="2619839"/>
          </a:xfrm>
        </p:spPr>
        <p:txBody>
          <a:bodyPr anchor="ctr">
            <a:normAutofit/>
          </a:bodyPr>
          <a:lstStyle/>
          <a:p>
            <a:r>
              <a:rPr lang="en-CA" sz="2400"/>
              <a:t>Knowledge related difficulty</a:t>
            </a:r>
          </a:p>
          <a:p>
            <a:r>
              <a:rPr lang="en-CA" sz="2400"/>
              <a:t>Data gathering and interpretive difficulty</a:t>
            </a:r>
          </a:p>
          <a:p>
            <a:r>
              <a:rPr lang="en-CA" sz="2400"/>
              <a:t>Metacognitive difficulty</a:t>
            </a:r>
          </a:p>
        </p:txBody>
      </p:sp>
      <p:sp>
        <p:nvSpPr>
          <p:cNvPr id="4" name="TextBox 3">
            <a:extLst>
              <a:ext uri="{FF2B5EF4-FFF2-40B4-BE49-F238E27FC236}">
                <a16:creationId xmlns:a16="http://schemas.microsoft.com/office/drawing/2014/main" id="{DB3DB1C8-86F0-4AEE-AEF9-9A424A0006E5}"/>
              </a:ext>
            </a:extLst>
          </p:cNvPr>
          <p:cNvSpPr txBox="1"/>
          <p:nvPr/>
        </p:nvSpPr>
        <p:spPr>
          <a:xfrm>
            <a:off x="9846527" y="6069930"/>
            <a:ext cx="2754351" cy="307777"/>
          </a:xfrm>
          <a:prstGeom prst="rect">
            <a:avLst/>
          </a:prstGeom>
          <a:noFill/>
        </p:spPr>
        <p:txBody>
          <a:bodyPr wrap="square" rtlCol="0">
            <a:spAutoFit/>
          </a:bodyPr>
          <a:lstStyle/>
          <a:p>
            <a:pPr>
              <a:spcAft>
                <a:spcPts val="600"/>
              </a:spcAft>
            </a:pPr>
            <a:r>
              <a:rPr lang="en-CA" sz="1400"/>
              <a:t>(Audetat et al, 2017)</a:t>
            </a:r>
          </a:p>
        </p:txBody>
      </p:sp>
    </p:spTree>
    <p:extLst>
      <p:ext uri="{BB962C8B-B14F-4D97-AF65-F5344CB8AC3E}">
        <p14:creationId xmlns:p14="http://schemas.microsoft.com/office/powerpoint/2010/main" val="404767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Freeform: Shape 3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17C421-E3B5-4844-BE12-40B4C6968030}"/>
              </a:ext>
            </a:extLst>
          </p:cNvPr>
          <p:cNvSpPr>
            <a:spLocks noGrp="1"/>
          </p:cNvSpPr>
          <p:nvPr>
            <p:ph type="title"/>
          </p:nvPr>
        </p:nvSpPr>
        <p:spPr>
          <a:xfrm>
            <a:off x="621792" y="1161288"/>
            <a:ext cx="3602736" cy="4526280"/>
          </a:xfrm>
        </p:spPr>
        <p:txBody>
          <a:bodyPr>
            <a:normAutofit/>
          </a:bodyPr>
          <a:lstStyle/>
          <a:p>
            <a:r>
              <a:rPr lang="en-CA" sz="4000" dirty="0"/>
              <a:t>Case 2: A viral illness</a:t>
            </a:r>
          </a:p>
        </p:txBody>
      </p:sp>
      <p:sp>
        <p:nvSpPr>
          <p:cNvPr id="41" name="Rectangle 4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3DF874A-5B40-4060-9526-60643225DB59}"/>
              </a:ext>
            </a:extLst>
          </p:cNvPr>
          <p:cNvSpPr>
            <a:spLocks noGrp="1"/>
          </p:cNvSpPr>
          <p:nvPr>
            <p:ph idx="1"/>
          </p:nvPr>
        </p:nvSpPr>
        <p:spPr>
          <a:xfrm>
            <a:off x="4933950" y="259773"/>
            <a:ext cx="6896099" cy="6255327"/>
          </a:xfrm>
        </p:spPr>
        <p:txBody>
          <a:bodyPr anchor="ctr">
            <a:normAutofit lnSpcReduction="10000"/>
          </a:bodyPr>
          <a:lstStyle/>
          <a:p>
            <a:pPr>
              <a:buNone/>
            </a:pPr>
            <a:r>
              <a:rPr lang="en-US" sz="2000" b="1" dirty="0"/>
              <a:t>Patient:</a:t>
            </a:r>
            <a:r>
              <a:rPr lang="en-US" sz="2000" dirty="0"/>
              <a:t> Ms. Aisha Karim, 16-year-old, recently returned from visiting family in rural western Kenya.</a:t>
            </a:r>
          </a:p>
          <a:p>
            <a:pPr>
              <a:buNone/>
            </a:pPr>
            <a:r>
              <a:rPr lang="en-US" sz="2000" b="1" dirty="0"/>
              <a:t>Presentation to ED:</a:t>
            </a:r>
            <a:endParaRPr lang="en-US" sz="2000" dirty="0"/>
          </a:p>
          <a:p>
            <a:pPr>
              <a:buFont typeface="Arial" panose="020B0604020202020204" pitchFamily="34" charset="0"/>
              <a:buChar char="•"/>
            </a:pPr>
            <a:r>
              <a:rPr lang="en-US" sz="2000" dirty="0"/>
              <a:t>3-day history of fever (peak 39.2°C), chills, diffuse myalgias, headache, and a blanching maculopapular rash over her trunk and limbs.</a:t>
            </a:r>
          </a:p>
          <a:p>
            <a:pPr>
              <a:buFont typeface="Arial" panose="020B0604020202020204" pitchFamily="34" charset="0"/>
              <a:buChar char="•"/>
            </a:pPr>
            <a:r>
              <a:rPr lang="en-US" sz="2000" dirty="0"/>
              <a:t>Denies diarrhea, cough, or urinary symptoms.</a:t>
            </a:r>
          </a:p>
          <a:p>
            <a:pPr>
              <a:buFont typeface="Arial" panose="020B0604020202020204" pitchFamily="34" charset="0"/>
              <a:buChar char="•"/>
            </a:pPr>
            <a:r>
              <a:rPr lang="en-US" sz="2000" dirty="0"/>
              <a:t>No significant past medical history. Up to date on childhood vaccinations. She received yellow fever and typhoid vaccines prior to travel but </a:t>
            </a:r>
            <a:r>
              <a:rPr lang="en-US" sz="2000" b="1" dirty="0"/>
              <a:t>declined malaria prophylaxis</a:t>
            </a:r>
            <a:r>
              <a:rPr lang="en-US" sz="2000" dirty="0"/>
              <a:t> due parents’  side effect concerns.</a:t>
            </a:r>
          </a:p>
          <a:p>
            <a:pPr>
              <a:buNone/>
            </a:pPr>
            <a:r>
              <a:rPr lang="en-US" sz="2000" b="1" dirty="0"/>
              <a:t>Resident (Dr. M):</a:t>
            </a:r>
            <a:endParaRPr lang="en-US" sz="2000" dirty="0"/>
          </a:p>
          <a:p>
            <a:pPr>
              <a:buFont typeface="Arial" panose="020B0604020202020204" pitchFamily="34" charset="0"/>
              <a:buChar char="•"/>
            </a:pPr>
            <a:r>
              <a:rPr lang="en-US" sz="2000" dirty="0"/>
              <a:t>Quickly documents “viral syndrome” and considers “travel-related viral illness or drug reaction.”</a:t>
            </a:r>
          </a:p>
          <a:p>
            <a:pPr>
              <a:buFont typeface="Arial" panose="020B0604020202020204" pitchFamily="34" charset="0"/>
              <a:buChar char="•"/>
            </a:pPr>
            <a:r>
              <a:rPr lang="en-US" sz="2000" b="1" dirty="0"/>
              <a:t>Orders: respiratory viral panel, </a:t>
            </a:r>
            <a:r>
              <a:rPr lang="en-US" sz="2000" b="1" dirty="0" err="1"/>
              <a:t>monospot</a:t>
            </a:r>
            <a:r>
              <a:rPr lang="en-US" sz="2000" b="1" dirty="0"/>
              <a:t>, CXR, urine dip, and acetaminophen.</a:t>
            </a:r>
          </a:p>
          <a:p>
            <a:pPr>
              <a:buFont typeface="Arial" panose="020B0604020202020204" pitchFamily="34" charset="0"/>
              <a:buChar char="•"/>
            </a:pPr>
            <a:r>
              <a:rPr lang="en-US" sz="2000" dirty="0"/>
              <a:t>No further travel history details were elicited (specific location, rural vs urban, vector exposure, food/water safety, insect bites, or sick contacts).</a:t>
            </a:r>
          </a:p>
        </p:txBody>
      </p:sp>
    </p:spTree>
    <p:extLst>
      <p:ext uri="{BB962C8B-B14F-4D97-AF65-F5344CB8AC3E}">
        <p14:creationId xmlns:p14="http://schemas.microsoft.com/office/powerpoint/2010/main" val="80658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1E7EDE-CB4A-402F-B0FB-8640C3589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2BBEB8-4077-499F-80FD-AA9827A8D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608243"/>
            <a:ext cx="3380205"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A0853-200E-B890-27F4-F6411B80D63E}"/>
              </a:ext>
            </a:extLst>
          </p:cNvPr>
          <p:cNvSpPr>
            <a:spLocks noGrp="1"/>
          </p:cNvSpPr>
          <p:nvPr>
            <p:ph type="title"/>
          </p:nvPr>
        </p:nvSpPr>
        <p:spPr>
          <a:xfrm>
            <a:off x="1316791" y="1005303"/>
            <a:ext cx="2032490" cy="4427309"/>
          </a:xfrm>
        </p:spPr>
        <p:txBody>
          <a:bodyPr>
            <a:normAutofit/>
          </a:bodyPr>
          <a:lstStyle/>
          <a:p>
            <a:r>
              <a:rPr lang="en-CA" sz="2800">
                <a:solidFill>
                  <a:schemeClr val="bg1"/>
                </a:solidFill>
              </a:rPr>
              <a:t>Discussion</a:t>
            </a:r>
            <a:endParaRPr lang="en-US" sz="2800">
              <a:solidFill>
                <a:schemeClr val="bg1"/>
              </a:solidFill>
            </a:endParaRPr>
          </a:p>
        </p:txBody>
      </p:sp>
      <p:sp>
        <p:nvSpPr>
          <p:cNvPr id="4" name="Rectangle 1">
            <a:extLst>
              <a:ext uri="{FF2B5EF4-FFF2-40B4-BE49-F238E27FC236}">
                <a16:creationId xmlns:a16="http://schemas.microsoft.com/office/drawing/2014/main" id="{21DD5575-A78C-5B86-0685-054CEAFDC3C8}"/>
              </a:ext>
            </a:extLst>
          </p:cNvPr>
          <p:cNvSpPr>
            <a:spLocks noGrp="1" noChangeArrowheads="1"/>
          </p:cNvSpPr>
          <p:nvPr>
            <p:ph idx="1"/>
          </p:nvPr>
        </p:nvSpPr>
        <p:spPr bwMode="auto">
          <a:xfrm>
            <a:off x="4416136" y="1190715"/>
            <a:ext cx="6878782" cy="43814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00000"/>
              </a:lnSpc>
              <a:spcBef>
                <a:spcPts val="1200"/>
              </a:spcBef>
              <a:spcAft>
                <a:spcPts val="600"/>
              </a:spcAft>
              <a:buClrTx/>
              <a:buSzTx/>
              <a:buFontTx/>
              <a:buChar char="•"/>
              <a:tabLst/>
            </a:pPr>
            <a:r>
              <a:rPr lang="en-US" altLang="en-US" sz="2000" dirty="0">
                <a:latin typeface="Arial" panose="020B0604020202020204" pitchFamily="34" charset="0"/>
              </a:rPr>
              <a:t>What reasoning error is at play here?</a:t>
            </a: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How did the resident’s first hypothesis (viral illness) shape their data collection (or omission)?</a:t>
            </a:r>
            <a:r>
              <a:rPr lang="en-US" altLang="en-US" sz="2000" dirty="0">
                <a:latin typeface="Arial" panose="020B0604020202020204" pitchFamily="34" charset="0"/>
              </a:rPr>
              <a:t> </a:t>
            </a:r>
          </a:p>
          <a:p>
            <a:pPr marL="457200" lvl="1" indent="0" eaLnBrk="0" fontAlgn="base" hangingPunct="0">
              <a:lnSpc>
                <a:spcPct val="100000"/>
              </a:lnSpc>
              <a:spcBef>
                <a:spcPts val="1200"/>
              </a:spcBef>
              <a:spcAft>
                <a:spcPts val="600"/>
              </a:spcAft>
              <a:buFontTx/>
              <a:buChar char="•"/>
            </a:pPr>
            <a:r>
              <a:rPr lang="en-US" altLang="en-US" sz="2000" dirty="0">
                <a:latin typeface="Arial" panose="020B0604020202020204" pitchFamily="34" charset="0"/>
              </a:rPr>
              <a:t>What early illness scripts should be activated by fever + travel?</a:t>
            </a:r>
          </a:p>
          <a:p>
            <a:pPr marL="0" marR="0" lvl="0" indent="0" defTabSz="914400" rtl="0" eaLnBrk="0" fontAlgn="base" latinLnBrk="0" hangingPunct="0">
              <a:lnSpc>
                <a:spcPct val="100000"/>
              </a:lnSpc>
              <a:spcBef>
                <a:spcPts val="1200"/>
              </a:spcBef>
              <a:spcAft>
                <a:spcPts val="600"/>
              </a:spcAft>
              <a:buClrTx/>
              <a:buSzTx/>
              <a:buFontTx/>
              <a:buChar char="•"/>
              <a:tabLst/>
            </a:pPr>
            <a:r>
              <a:rPr lang="en-US" altLang="en-US" sz="2000" dirty="0">
                <a:latin typeface="Arial" panose="020B0604020202020204" pitchFamily="34" charset="0"/>
              </a:rPr>
              <a:t>How might limited or overly focused knowledge about viral infections lead to diagnostic error?</a:t>
            </a:r>
          </a:p>
          <a:p>
            <a:pPr marL="0" marR="0" lvl="0" indent="0" defTabSz="914400" rtl="0" eaLnBrk="0" fontAlgn="base" latinLnBrk="0" hangingPunct="0">
              <a:lnSpc>
                <a:spcPct val="100000"/>
              </a:lnSpc>
              <a:spcBef>
                <a:spcPts val="1200"/>
              </a:spcBef>
              <a:spcAft>
                <a:spcPts val="600"/>
              </a:spcAft>
              <a:buClrTx/>
              <a:buSzTx/>
              <a:buFontTx/>
              <a:buChar char="•"/>
              <a:tabLst/>
            </a:pP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 What are practical ways to coach better hypothesis generation in high-risk cases?</a:t>
            </a:r>
          </a:p>
        </p:txBody>
      </p:sp>
      <p:sp>
        <p:nvSpPr>
          <p:cNvPr id="13" name="Rectangle 12">
            <a:extLst>
              <a:ext uri="{FF2B5EF4-FFF2-40B4-BE49-F238E27FC236}">
                <a16:creationId xmlns:a16="http://schemas.microsoft.com/office/drawing/2014/main" id="{6F3B7728-0C26-4662-B285-85C64552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5331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C367AD-9838-470A-87EF-678609CC8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CF1642-4E76-4223-A010-6334380A2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236"/>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C28-A0DC-44F5-8061-10399430A705}"/>
              </a:ext>
              <a:ext uri="{C183D7F6-B498-43B3-948B-1728B52AA6E4}">
                <adec:decorative xmlns:adec="http://schemas.microsoft.com/office/drawing/2017/decorative" val="1"/>
              </a:ext>
            </a:extLst>
          </p:cNvPr>
          <p:cNvSpPr>
            <a:spLocks noGrp="1"/>
          </p:cNvSpPr>
          <p:nvPr>
            <p:ph type="title"/>
          </p:nvPr>
        </p:nvSpPr>
        <p:spPr>
          <a:xfrm>
            <a:off x="4712065" y="829293"/>
            <a:ext cx="7093220" cy="1286160"/>
          </a:xfrm>
        </p:spPr>
        <p:txBody>
          <a:bodyPr anchor="b">
            <a:normAutofit fontScale="90000"/>
          </a:bodyPr>
          <a:lstStyle/>
          <a:p>
            <a:r>
              <a:rPr lang="en-CA" b="1"/>
              <a:t>Challenges with Hypothesis Generation and Direction of Data Gathering</a:t>
            </a:r>
            <a:endParaRPr lang="en-CA" sz="4100"/>
          </a:p>
        </p:txBody>
      </p:sp>
      <p:sp>
        <p:nvSpPr>
          <p:cNvPr id="13" name="Content Placeholder 2">
            <a:extLst>
              <a:ext uri="{FF2B5EF4-FFF2-40B4-BE49-F238E27FC236}">
                <a16:creationId xmlns:a16="http://schemas.microsoft.com/office/drawing/2014/main" id="{4220F20C-2857-40DC-BC38-0ACF721EE12F}"/>
              </a:ext>
              <a:ext uri="{C183D7F6-B498-43B3-948B-1728B52AA6E4}">
                <adec:decorative xmlns:adec="http://schemas.microsoft.com/office/drawing/2017/decorative" val="1"/>
              </a:ext>
            </a:extLst>
          </p:cNvPr>
          <p:cNvSpPr>
            <a:spLocks noGrp="1"/>
          </p:cNvSpPr>
          <p:nvPr>
            <p:ph idx="1"/>
          </p:nvPr>
        </p:nvSpPr>
        <p:spPr>
          <a:xfrm>
            <a:off x="4965431" y="2438400"/>
            <a:ext cx="6586489" cy="3785419"/>
          </a:xfrm>
        </p:spPr>
        <p:txBody>
          <a:bodyPr>
            <a:normAutofit/>
          </a:bodyPr>
          <a:lstStyle/>
          <a:p>
            <a:pPr marL="0" indent="0">
              <a:buNone/>
            </a:pPr>
            <a:r>
              <a:rPr lang="en-CA" sz="2400" b="1" dirty="0"/>
              <a:t>The learner:</a:t>
            </a:r>
          </a:p>
          <a:p>
            <a:r>
              <a:rPr lang="en-CA" sz="2400" dirty="0"/>
              <a:t>Fails to detect or appropriately select the key features or cues that would allow them to generate a hypothesis</a:t>
            </a:r>
          </a:p>
          <a:p>
            <a:r>
              <a:rPr lang="en-CA" sz="2400" dirty="0"/>
              <a:t>Fails to generate a certain number of ‘diagnostic’ hypothesis to guide their reasoning</a:t>
            </a:r>
          </a:p>
          <a:p>
            <a:r>
              <a:rPr lang="en-CA" sz="2400" dirty="0"/>
              <a:t>Fails to direct and focus their data gathering</a:t>
            </a:r>
          </a:p>
          <a:p>
            <a:endParaRPr lang="en-CA" sz="2000" dirty="0"/>
          </a:p>
        </p:txBody>
      </p:sp>
      <p:sp>
        <p:nvSpPr>
          <p:cNvPr id="4" name="TextBox 3">
            <a:extLst>
              <a:ext uri="{FF2B5EF4-FFF2-40B4-BE49-F238E27FC236}">
                <a16:creationId xmlns:a16="http://schemas.microsoft.com/office/drawing/2014/main" id="{DB3DB1C8-86F0-4AEE-AEF9-9A424A0006E5}"/>
              </a:ext>
              <a:ext uri="{C183D7F6-B498-43B3-948B-1728B52AA6E4}">
                <adec:decorative xmlns:adec="http://schemas.microsoft.com/office/drawing/2017/decorative" val="1"/>
              </a:ext>
            </a:extLst>
          </p:cNvPr>
          <p:cNvSpPr txBox="1"/>
          <p:nvPr/>
        </p:nvSpPr>
        <p:spPr>
          <a:xfrm>
            <a:off x="9846527" y="6069930"/>
            <a:ext cx="2754351" cy="307777"/>
          </a:xfrm>
          <a:prstGeom prst="rect">
            <a:avLst/>
          </a:prstGeom>
          <a:noFill/>
        </p:spPr>
        <p:txBody>
          <a:bodyPr wrap="square" rtlCol="0">
            <a:spAutoFit/>
          </a:bodyPr>
          <a:lstStyle/>
          <a:p>
            <a:r>
              <a:rPr lang="en-CA" sz="1400"/>
              <a:t>(Audetat et al, 2017)</a:t>
            </a:r>
          </a:p>
        </p:txBody>
      </p:sp>
      <p:pic>
        <p:nvPicPr>
          <p:cNvPr id="14" name="Picture 4">
            <a:extLst>
              <a:ext uri="{FF2B5EF4-FFF2-40B4-BE49-F238E27FC236}">
                <a16:creationId xmlns:a16="http://schemas.microsoft.com/office/drawing/2014/main" id="{37DCF395-2FC6-44CE-9B71-78018159CAD6}"/>
              </a:ext>
              <a:ext uri="{C183D7F6-B498-43B3-948B-1728B52AA6E4}">
                <adec:decorative xmlns:adec="http://schemas.microsoft.com/office/drawing/2017/decorative" val="1"/>
              </a:ext>
            </a:extLst>
          </p:cNvPr>
          <p:cNvPicPr>
            <a:picLocks noChangeAspect="1"/>
          </p:cNvPicPr>
          <p:nvPr/>
        </p:nvPicPr>
        <p:blipFill rotWithShape="1">
          <a:blip r:embed="rId3"/>
          <a:srcRect l="51344" r="7086"/>
          <a:stretch/>
        </p:blipFill>
        <p:spPr>
          <a:xfrm>
            <a:off x="20" y="10"/>
            <a:ext cx="4635571" cy="6857990"/>
          </a:xfrm>
          <a:prstGeom prst="rect">
            <a:avLst/>
          </a:prstGeom>
          <a:effectLst/>
        </p:spPr>
      </p:pic>
    </p:spTree>
    <p:extLst>
      <p:ext uri="{BB962C8B-B14F-4D97-AF65-F5344CB8AC3E}">
        <p14:creationId xmlns:p14="http://schemas.microsoft.com/office/powerpoint/2010/main" val="276622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475F-4F28-415D-80D7-DFFD12BA225C}"/>
              </a:ext>
              <a:ext uri="{C183D7F6-B498-43B3-948B-1728B52AA6E4}">
                <adec:decorative xmlns:adec="http://schemas.microsoft.com/office/drawing/2017/decorative" val="1"/>
              </a:ext>
            </a:extLst>
          </p:cNvPr>
          <p:cNvSpPr>
            <a:spLocks noGrp="1"/>
          </p:cNvSpPr>
          <p:nvPr>
            <p:ph type="title"/>
          </p:nvPr>
        </p:nvSpPr>
        <p:spPr>
          <a:xfrm>
            <a:off x="4965430" y="629268"/>
            <a:ext cx="6586491" cy="1286160"/>
          </a:xfrm>
        </p:spPr>
        <p:txBody>
          <a:bodyPr anchor="b">
            <a:normAutofit/>
          </a:bodyPr>
          <a:lstStyle/>
          <a:p>
            <a:r>
              <a:rPr lang="en-CA" sz="3200" b="1"/>
              <a:t>Hypothesis generation and direction of data gathering</a:t>
            </a:r>
          </a:p>
        </p:txBody>
      </p:sp>
      <p:sp>
        <p:nvSpPr>
          <p:cNvPr id="3" name="Content Placeholder 2">
            <a:extLst>
              <a:ext uri="{FF2B5EF4-FFF2-40B4-BE49-F238E27FC236}">
                <a16:creationId xmlns:a16="http://schemas.microsoft.com/office/drawing/2014/main" id="{15DB771A-5E78-4A69-B3FF-07B044E5443D}"/>
              </a:ext>
              <a:ext uri="{C183D7F6-B498-43B3-948B-1728B52AA6E4}">
                <adec:decorative xmlns:adec="http://schemas.microsoft.com/office/drawing/2017/decorative" val="1"/>
              </a:ext>
            </a:extLst>
          </p:cNvPr>
          <p:cNvSpPr>
            <a:spLocks noGrp="1"/>
          </p:cNvSpPr>
          <p:nvPr>
            <p:ph idx="1"/>
          </p:nvPr>
        </p:nvSpPr>
        <p:spPr>
          <a:xfrm>
            <a:off x="4965432" y="2176914"/>
            <a:ext cx="6864618" cy="3785419"/>
          </a:xfrm>
        </p:spPr>
        <p:txBody>
          <a:bodyPr>
            <a:normAutofit/>
          </a:bodyPr>
          <a:lstStyle/>
          <a:p>
            <a:pPr marL="0" indent="0">
              <a:buNone/>
            </a:pPr>
            <a:r>
              <a:rPr lang="en-CA" sz="2400" b="1" dirty="0"/>
              <a:t>What could be going on:</a:t>
            </a:r>
          </a:p>
          <a:p>
            <a:r>
              <a:rPr lang="en-CA" sz="2400" dirty="0"/>
              <a:t>Lack of knowledge</a:t>
            </a:r>
          </a:p>
          <a:p>
            <a:r>
              <a:rPr lang="en-CA" sz="2400" dirty="0"/>
              <a:t>Semantic transformation problem (translating what patient says into diagnoses, illness scripts etc.)</a:t>
            </a:r>
          </a:p>
          <a:p>
            <a:r>
              <a:rPr lang="en-CA" sz="2400" dirty="0"/>
              <a:t>Inexperience/insecurity</a:t>
            </a:r>
          </a:p>
          <a:p>
            <a:r>
              <a:rPr lang="en-CA" sz="2400" dirty="0"/>
              <a:t>Unfamiliar with hypothetic-deductive model</a:t>
            </a:r>
          </a:p>
          <a:p>
            <a:r>
              <a:rPr lang="en-CA" sz="2400" dirty="0"/>
              <a:t>Cognitive biases: availability, representativeness</a:t>
            </a:r>
          </a:p>
        </p:txBody>
      </p:sp>
      <p:sp>
        <p:nvSpPr>
          <p:cNvPr id="6" name="TextBox 5">
            <a:extLst>
              <a:ext uri="{FF2B5EF4-FFF2-40B4-BE49-F238E27FC236}">
                <a16:creationId xmlns:a16="http://schemas.microsoft.com/office/drawing/2014/main" id="{AEB27C23-FC4B-47A0-979D-6E44FB4DA77A}"/>
              </a:ext>
              <a:ext uri="{C183D7F6-B498-43B3-948B-1728B52AA6E4}">
                <adec:decorative xmlns:adec="http://schemas.microsoft.com/office/drawing/2017/decorative" val="1"/>
              </a:ext>
            </a:extLst>
          </p:cNvPr>
          <p:cNvSpPr txBox="1"/>
          <p:nvPr/>
        </p:nvSpPr>
        <p:spPr>
          <a:xfrm>
            <a:off x="10013118" y="6223819"/>
            <a:ext cx="2754351" cy="307777"/>
          </a:xfrm>
          <a:prstGeom prst="rect">
            <a:avLst/>
          </a:prstGeom>
          <a:noFill/>
        </p:spPr>
        <p:txBody>
          <a:bodyPr wrap="square" rtlCol="0">
            <a:spAutoFit/>
          </a:bodyPr>
          <a:lstStyle/>
          <a:p>
            <a:r>
              <a:rPr lang="en-CA" sz="1400"/>
              <a:t>(Audetat et al, 2017)</a:t>
            </a:r>
          </a:p>
        </p:txBody>
      </p:sp>
      <p:pic>
        <p:nvPicPr>
          <p:cNvPr id="5" name="Picture 4">
            <a:extLst>
              <a:ext uri="{FF2B5EF4-FFF2-40B4-BE49-F238E27FC236}">
                <a16:creationId xmlns:a16="http://schemas.microsoft.com/office/drawing/2014/main" id="{EEF0B347-D0A5-46EB-93D9-ECB1C7207746}"/>
              </a:ext>
              <a:ext uri="{C183D7F6-B498-43B3-948B-1728B52AA6E4}">
                <adec:decorative xmlns:adec="http://schemas.microsoft.com/office/drawing/2017/decorative" val="1"/>
              </a:ext>
            </a:extLst>
          </p:cNvPr>
          <p:cNvPicPr>
            <a:picLocks noChangeAspect="1"/>
          </p:cNvPicPr>
          <p:nvPr/>
        </p:nvPicPr>
        <p:blipFill rotWithShape="1">
          <a:blip r:embed="rId3"/>
          <a:srcRect l="19505" r="35375" b="-1"/>
          <a:stretch/>
        </p:blipFill>
        <p:spPr>
          <a:xfrm>
            <a:off x="20" y="10"/>
            <a:ext cx="4635571" cy="6857990"/>
          </a:xfrm>
          <a:prstGeom prst="rect">
            <a:avLst/>
          </a:prstGeom>
          <a:effectLst/>
        </p:spPr>
      </p:pic>
    </p:spTree>
    <p:extLst>
      <p:ext uri="{BB962C8B-B14F-4D97-AF65-F5344CB8AC3E}">
        <p14:creationId xmlns:p14="http://schemas.microsoft.com/office/powerpoint/2010/main" val="1507210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475F-4F28-415D-80D7-DFFD12BA225C}"/>
              </a:ext>
              <a:ext uri="{C183D7F6-B498-43B3-948B-1728B52AA6E4}">
                <adec:decorative xmlns:adec="http://schemas.microsoft.com/office/drawing/2017/decorative" val="1"/>
              </a:ext>
            </a:extLst>
          </p:cNvPr>
          <p:cNvSpPr>
            <a:spLocks noGrp="1"/>
          </p:cNvSpPr>
          <p:nvPr>
            <p:ph type="title"/>
          </p:nvPr>
        </p:nvSpPr>
        <p:spPr>
          <a:xfrm>
            <a:off x="4965429" y="219469"/>
            <a:ext cx="6586491" cy="1286160"/>
          </a:xfrm>
        </p:spPr>
        <p:txBody>
          <a:bodyPr anchor="b">
            <a:normAutofit/>
          </a:bodyPr>
          <a:lstStyle/>
          <a:p>
            <a:r>
              <a:rPr lang="en-CA" sz="4100" b="1"/>
              <a:t>Hypothesis generation and direction of data gathering</a:t>
            </a:r>
          </a:p>
        </p:txBody>
      </p:sp>
      <p:sp>
        <p:nvSpPr>
          <p:cNvPr id="3" name="Content Placeholder 2">
            <a:extLst>
              <a:ext uri="{FF2B5EF4-FFF2-40B4-BE49-F238E27FC236}">
                <a16:creationId xmlns:a16="http://schemas.microsoft.com/office/drawing/2014/main" id="{15DB771A-5E78-4A69-B3FF-07B044E5443D}"/>
              </a:ext>
              <a:ext uri="{C183D7F6-B498-43B3-948B-1728B52AA6E4}">
                <adec:decorative xmlns:adec="http://schemas.microsoft.com/office/drawing/2017/decorative" val="1"/>
              </a:ext>
            </a:extLst>
          </p:cNvPr>
          <p:cNvSpPr>
            <a:spLocks noGrp="1"/>
          </p:cNvSpPr>
          <p:nvPr>
            <p:ph idx="1"/>
          </p:nvPr>
        </p:nvSpPr>
        <p:spPr>
          <a:xfrm>
            <a:off x="4965431" y="1640566"/>
            <a:ext cx="6586489" cy="4591422"/>
          </a:xfrm>
        </p:spPr>
        <p:txBody>
          <a:bodyPr>
            <a:noAutofit/>
          </a:bodyPr>
          <a:lstStyle/>
          <a:p>
            <a:pPr marL="0" indent="0">
              <a:buNone/>
            </a:pPr>
            <a:r>
              <a:rPr lang="en-CA" sz="2000" b="1" dirty="0"/>
              <a:t>What you can do to assist:</a:t>
            </a:r>
          </a:p>
          <a:p>
            <a:r>
              <a:rPr lang="en-CA" sz="2000" dirty="0"/>
              <a:t>Explicitly describe the process of clinical reasoning</a:t>
            </a:r>
          </a:p>
          <a:p>
            <a:r>
              <a:rPr lang="en-CA" sz="2000" dirty="0"/>
              <a:t>Verbalize and explicitly demonstrate clinical reasoning</a:t>
            </a:r>
          </a:p>
          <a:p>
            <a:pPr lvl="1"/>
            <a:r>
              <a:rPr lang="en-CA" sz="2000" dirty="0"/>
              <a:t> </a:t>
            </a:r>
            <a:r>
              <a:rPr lang="en-CA" sz="2000" b="1" dirty="0"/>
              <a:t>(reason out loud)</a:t>
            </a:r>
          </a:p>
          <a:p>
            <a:r>
              <a:rPr lang="en-CA" sz="2000" dirty="0"/>
              <a:t>Foster the systematic and early generation of hypothesis </a:t>
            </a:r>
          </a:p>
          <a:p>
            <a:pPr lvl="1"/>
            <a:r>
              <a:rPr lang="en-CA" sz="2000" b="1" dirty="0"/>
              <a:t>(ask)</a:t>
            </a:r>
          </a:p>
          <a:p>
            <a:r>
              <a:rPr lang="en-CA" sz="2000" dirty="0"/>
              <a:t>Foster the early recognition of discriminating cues	</a:t>
            </a:r>
          </a:p>
          <a:p>
            <a:pPr lvl="1"/>
            <a:r>
              <a:rPr lang="en-CA" sz="2000" dirty="0"/>
              <a:t>How is this different from last patient you saw with…?</a:t>
            </a:r>
          </a:p>
          <a:p>
            <a:pPr lvl="1"/>
            <a:r>
              <a:rPr lang="en-CA" sz="2000" dirty="0"/>
              <a:t>What important cues would tell you that this might be?</a:t>
            </a:r>
          </a:p>
          <a:p>
            <a:pPr lvl="1"/>
            <a:r>
              <a:rPr lang="en-CA" sz="2000" dirty="0"/>
              <a:t>What should you be thinking of when a patient tells you…?</a:t>
            </a:r>
          </a:p>
        </p:txBody>
      </p:sp>
      <p:pic>
        <p:nvPicPr>
          <p:cNvPr id="5" name="Picture 4">
            <a:extLst>
              <a:ext uri="{FF2B5EF4-FFF2-40B4-BE49-F238E27FC236}">
                <a16:creationId xmlns:a16="http://schemas.microsoft.com/office/drawing/2014/main" id="{EEF0B347-D0A5-46EB-93D9-ECB1C7207746}"/>
              </a:ext>
              <a:ext uri="{C183D7F6-B498-43B3-948B-1728B52AA6E4}">
                <adec:decorative xmlns:adec="http://schemas.microsoft.com/office/drawing/2017/decorative" val="1"/>
              </a:ext>
            </a:extLst>
          </p:cNvPr>
          <p:cNvPicPr>
            <a:picLocks noChangeAspect="1"/>
          </p:cNvPicPr>
          <p:nvPr/>
        </p:nvPicPr>
        <p:blipFill rotWithShape="1">
          <a:blip r:embed="rId3"/>
          <a:srcRect l="38820" r="16061" b="-1"/>
          <a:stretch/>
        </p:blipFill>
        <p:spPr>
          <a:xfrm>
            <a:off x="20" y="10"/>
            <a:ext cx="4635571" cy="6857990"/>
          </a:xfrm>
          <a:prstGeom prst="rect">
            <a:avLst/>
          </a:prstGeom>
          <a:effectLst/>
        </p:spPr>
      </p:pic>
      <p:sp>
        <p:nvSpPr>
          <p:cNvPr id="7" name="TextBox 6">
            <a:extLst>
              <a:ext uri="{FF2B5EF4-FFF2-40B4-BE49-F238E27FC236}">
                <a16:creationId xmlns:a16="http://schemas.microsoft.com/office/drawing/2014/main" id="{48AF4626-BE23-4890-98A6-A8D653C6AB93}"/>
              </a:ext>
              <a:ext uri="{C183D7F6-B498-43B3-948B-1728B52AA6E4}">
                <adec:decorative xmlns:adec="http://schemas.microsoft.com/office/drawing/2017/decorative" val="1"/>
              </a:ext>
            </a:extLst>
          </p:cNvPr>
          <p:cNvSpPr txBox="1"/>
          <p:nvPr/>
        </p:nvSpPr>
        <p:spPr>
          <a:xfrm>
            <a:off x="10174745" y="6331657"/>
            <a:ext cx="2754351" cy="307777"/>
          </a:xfrm>
          <a:prstGeom prst="rect">
            <a:avLst/>
          </a:prstGeom>
          <a:noFill/>
        </p:spPr>
        <p:txBody>
          <a:bodyPr wrap="square" rtlCol="0">
            <a:spAutoFit/>
          </a:bodyPr>
          <a:lstStyle/>
          <a:p>
            <a:r>
              <a:rPr lang="en-CA" sz="1400"/>
              <a:t>(Audetat et al, 2017)</a:t>
            </a:r>
          </a:p>
        </p:txBody>
      </p:sp>
    </p:spTree>
    <p:extLst>
      <p:ext uri="{BB962C8B-B14F-4D97-AF65-F5344CB8AC3E}">
        <p14:creationId xmlns:p14="http://schemas.microsoft.com/office/powerpoint/2010/main" val="415590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7DBC8D-84E7-8D36-2A90-266E8AD01F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DEE4D8-4558-DBB5-3E20-D0A97156C259}"/>
              </a:ext>
            </a:extLst>
          </p:cNvPr>
          <p:cNvSpPr>
            <a:spLocks noGrp="1"/>
          </p:cNvSpPr>
          <p:nvPr>
            <p:ph type="title"/>
          </p:nvPr>
        </p:nvSpPr>
        <p:spPr>
          <a:xfrm>
            <a:off x="621792" y="1161288"/>
            <a:ext cx="3602736" cy="4526280"/>
          </a:xfrm>
        </p:spPr>
        <p:txBody>
          <a:bodyPr>
            <a:normAutofit/>
          </a:bodyPr>
          <a:lstStyle/>
          <a:p>
            <a:r>
              <a:rPr lang="en-CA" sz="4000" dirty="0"/>
              <a:t>Case 3: Asthma Exacerbation?</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F2397E6-A6A8-FEA7-1F09-D96A6CFAF1B6}"/>
              </a:ext>
            </a:extLst>
          </p:cNvPr>
          <p:cNvSpPr>
            <a:spLocks noGrp="1"/>
          </p:cNvSpPr>
          <p:nvPr>
            <p:ph idx="1"/>
          </p:nvPr>
        </p:nvSpPr>
        <p:spPr>
          <a:xfrm>
            <a:off x="5143500" y="333376"/>
            <a:ext cx="6553200" cy="5838824"/>
          </a:xfrm>
        </p:spPr>
        <p:txBody>
          <a:bodyPr anchor="ctr">
            <a:normAutofit/>
          </a:bodyPr>
          <a:lstStyle/>
          <a:p>
            <a:pPr>
              <a:buNone/>
            </a:pPr>
            <a:r>
              <a:rPr lang="en-US" sz="2400" b="1" dirty="0"/>
              <a:t>Patient: Amira, 9 years old, history of Asthma</a:t>
            </a:r>
          </a:p>
          <a:p>
            <a:pPr>
              <a:buNone/>
            </a:pPr>
            <a:r>
              <a:rPr lang="en-US" sz="2400" b="1" dirty="0"/>
              <a:t>Setting: </a:t>
            </a:r>
            <a:r>
              <a:rPr lang="en-US" sz="2400" dirty="0"/>
              <a:t>Emergency department</a:t>
            </a:r>
          </a:p>
          <a:p>
            <a:pPr>
              <a:buNone/>
            </a:pPr>
            <a:r>
              <a:rPr lang="en-US" sz="2400" b="1" dirty="0"/>
              <a:t>Clinical Scenario:</a:t>
            </a:r>
          </a:p>
          <a:p>
            <a:pPr>
              <a:buNone/>
            </a:pPr>
            <a:r>
              <a:rPr lang="en-US" sz="2400" dirty="0"/>
              <a:t>Amira presents with:</a:t>
            </a:r>
          </a:p>
          <a:p>
            <a:r>
              <a:rPr lang="en-US" sz="2400" dirty="0"/>
              <a:t>2 days of cough, wheezing, no fever.</a:t>
            </a:r>
          </a:p>
          <a:p>
            <a:r>
              <a:rPr lang="en-US" sz="2400" dirty="0"/>
              <a:t>In mild resp. distress, </a:t>
            </a:r>
          </a:p>
          <a:p>
            <a:r>
              <a:rPr lang="en-US" sz="2400" dirty="0"/>
              <a:t>O2 sat – 92%</a:t>
            </a:r>
          </a:p>
          <a:p>
            <a:r>
              <a:rPr lang="en-US" sz="2400" dirty="0"/>
              <a:t>Sibling has recent upper resp. illness</a:t>
            </a:r>
          </a:p>
          <a:p>
            <a:pPr>
              <a:buNone/>
            </a:pPr>
            <a:endParaRPr lang="en-US" sz="2400" dirty="0"/>
          </a:p>
          <a:p>
            <a:pPr marL="0" indent="0">
              <a:buNone/>
            </a:pPr>
            <a:r>
              <a:rPr lang="en-US" sz="2400" dirty="0"/>
              <a:t>Resident (Dr. V) treated as asthma exacerbation, discharged with salbutamol and prednisone. </a:t>
            </a:r>
          </a:p>
          <a:p>
            <a:pPr marL="0" indent="0">
              <a:buNone/>
            </a:pPr>
            <a:endParaRPr lang="en-US" sz="1050" dirty="0"/>
          </a:p>
        </p:txBody>
      </p:sp>
    </p:spTree>
    <p:extLst>
      <p:ext uri="{BB962C8B-B14F-4D97-AF65-F5344CB8AC3E}">
        <p14:creationId xmlns:p14="http://schemas.microsoft.com/office/powerpoint/2010/main" val="108411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F8DD85-0891-B7FE-BD8E-5005C79F7A2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DE205-E66D-4981-D8A5-46FC49F88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Freeform: Shape 9">
            <a:extLst>
              <a:ext uri="{FF2B5EF4-FFF2-40B4-BE49-F238E27FC236}">
                <a16:creationId xmlns:a16="http://schemas.microsoft.com/office/drawing/2014/main" id="{D065DA65-1862-5E18-4EAE-66B2F934E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0AD5C78-41BB-5FC2-50B4-49577CF21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50301C-F3E2-0232-2C9B-B9B19D7E2C20}"/>
              </a:ext>
            </a:extLst>
          </p:cNvPr>
          <p:cNvSpPr>
            <a:spLocks noGrp="1"/>
          </p:cNvSpPr>
          <p:nvPr>
            <p:ph type="title"/>
          </p:nvPr>
        </p:nvSpPr>
        <p:spPr>
          <a:xfrm>
            <a:off x="621792" y="1161288"/>
            <a:ext cx="3602736" cy="4526280"/>
          </a:xfrm>
        </p:spPr>
        <p:txBody>
          <a:bodyPr>
            <a:normAutofit/>
          </a:bodyPr>
          <a:lstStyle/>
          <a:p>
            <a:r>
              <a:rPr lang="en-CA" sz="4000" dirty="0"/>
              <a:t>Case 3: Asthma Exacerbation?</a:t>
            </a:r>
          </a:p>
        </p:txBody>
      </p:sp>
      <p:sp>
        <p:nvSpPr>
          <p:cNvPr id="14" name="Rectangle 13">
            <a:extLst>
              <a:ext uri="{FF2B5EF4-FFF2-40B4-BE49-F238E27FC236}">
                <a16:creationId xmlns:a16="http://schemas.microsoft.com/office/drawing/2014/main" id="{BE5AD849-BCCE-1A73-8264-819190B3E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0DBE7A0-B78C-0559-5D6D-1D1C2792261B}"/>
              </a:ext>
            </a:extLst>
          </p:cNvPr>
          <p:cNvSpPr>
            <a:spLocks noGrp="1"/>
          </p:cNvSpPr>
          <p:nvPr>
            <p:ph idx="1"/>
          </p:nvPr>
        </p:nvSpPr>
        <p:spPr>
          <a:xfrm>
            <a:off x="4924425" y="361950"/>
            <a:ext cx="6819900" cy="6000750"/>
          </a:xfrm>
        </p:spPr>
        <p:txBody>
          <a:bodyPr anchor="ctr">
            <a:normAutofit/>
          </a:bodyPr>
          <a:lstStyle/>
          <a:p>
            <a:pPr>
              <a:buNone/>
            </a:pPr>
            <a:r>
              <a:rPr lang="en-US" sz="2400" dirty="0"/>
              <a:t>Amira returns with her parents 48 hours later:</a:t>
            </a:r>
          </a:p>
          <a:p>
            <a:pPr lvl="1"/>
            <a:r>
              <a:rPr lang="en-US" dirty="0"/>
              <a:t>Fever (39.2c)</a:t>
            </a:r>
          </a:p>
          <a:p>
            <a:pPr lvl="1"/>
            <a:r>
              <a:rPr lang="en-US" dirty="0"/>
              <a:t>O2 sat – 91%</a:t>
            </a:r>
          </a:p>
          <a:p>
            <a:pPr>
              <a:buNone/>
            </a:pPr>
            <a:r>
              <a:rPr lang="en-US" sz="2400" dirty="0"/>
              <a:t>Increasing distress</a:t>
            </a:r>
          </a:p>
          <a:p>
            <a:pPr>
              <a:buNone/>
            </a:pPr>
            <a:r>
              <a:rPr lang="en-US" sz="2400" dirty="0"/>
              <a:t>Labs:  </a:t>
            </a:r>
          </a:p>
          <a:p>
            <a:pPr lvl="1"/>
            <a:r>
              <a:rPr lang="en-US" dirty="0"/>
              <a:t>WBC 18,000; </a:t>
            </a:r>
          </a:p>
          <a:p>
            <a:pPr lvl="1"/>
            <a:r>
              <a:rPr lang="en-US" dirty="0"/>
              <a:t>CRP elevated, </a:t>
            </a:r>
          </a:p>
          <a:p>
            <a:pPr lvl="1"/>
            <a:r>
              <a:rPr lang="en-US" dirty="0"/>
              <a:t>Covid-19 positive</a:t>
            </a:r>
          </a:p>
          <a:p>
            <a:pPr>
              <a:buNone/>
            </a:pPr>
            <a:endParaRPr lang="en-US" sz="1050" dirty="0"/>
          </a:p>
        </p:txBody>
      </p:sp>
    </p:spTree>
    <p:extLst>
      <p:ext uri="{BB962C8B-B14F-4D97-AF65-F5344CB8AC3E}">
        <p14:creationId xmlns:p14="http://schemas.microsoft.com/office/powerpoint/2010/main" val="311961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F9B56474-B7D3-4A6F-B553-66AE894874F4}"/>
              </a:ext>
              <a:ext uri="{C183D7F6-B498-43B3-948B-1728B52AA6E4}">
                <adec:decorative xmlns:adec="http://schemas.microsoft.com/office/drawing/2017/decorative" val="1"/>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8528" r="525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3150B5E4-BAE8-E349-86D4-3A72746915F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pc="-120" baseline="0">
                <a:solidFill>
                  <a:srgbClr val="FFFFFF"/>
                </a:solidFill>
              </a:rPr>
              <a:t>No conflicts of interest to declare</a:t>
            </a:r>
          </a:p>
        </p:txBody>
      </p:sp>
      <p:sp>
        <p:nvSpPr>
          <p:cNvPr id="16" name="TextBox 15">
            <a:extLst>
              <a:ext uri="{FF2B5EF4-FFF2-40B4-BE49-F238E27FC236}">
                <a16:creationId xmlns:a16="http://schemas.microsoft.com/office/drawing/2014/main" id="{2D26F437-63D2-46C8-8258-05583DA9EA3D}"/>
              </a:ext>
            </a:extLst>
          </p:cNvPr>
          <p:cNvSpPr txBox="1"/>
          <p:nvPr/>
        </p:nvSpPr>
        <p:spPr>
          <a:xfrm>
            <a:off x="9870531" y="6657945"/>
            <a:ext cx="2321469"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BY-SA</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31155223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B795B9-A95A-C366-B1D8-438F22F4B7E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B95B30-940C-E96D-6749-64E7D4FD4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DF33D20E-F0C6-1372-C400-50ABF3DCB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608243"/>
            <a:ext cx="3380205"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31A9DCA-DEC3-70B3-9796-0EF56CB1EB14}"/>
              </a:ext>
            </a:extLst>
          </p:cNvPr>
          <p:cNvSpPr>
            <a:spLocks noGrp="1"/>
          </p:cNvSpPr>
          <p:nvPr>
            <p:ph type="title"/>
          </p:nvPr>
        </p:nvSpPr>
        <p:spPr>
          <a:xfrm>
            <a:off x="1316791" y="1005303"/>
            <a:ext cx="2032490" cy="4427309"/>
          </a:xfrm>
        </p:spPr>
        <p:txBody>
          <a:bodyPr>
            <a:normAutofit/>
          </a:bodyPr>
          <a:lstStyle/>
          <a:p>
            <a:r>
              <a:rPr lang="en-CA" sz="2800">
                <a:solidFill>
                  <a:schemeClr val="bg1"/>
                </a:solidFill>
              </a:rPr>
              <a:t>Discussion</a:t>
            </a:r>
            <a:endParaRPr lang="en-US" sz="2800">
              <a:solidFill>
                <a:schemeClr val="bg1"/>
              </a:solidFill>
            </a:endParaRPr>
          </a:p>
        </p:txBody>
      </p:sp>
      <p:sp>
        <p:nvSpPr>
          <p:cNvPr id="4" name="Rectangle 1">
            <a:extLst>
              <a:ext uri="{FF2B5EF4-FFF2-40B4-BE49-F238E27FC236}">
                <a16:creationId xmlns:a16="http://schemas.microsoft.com/office/drawing/2014/main" id="{02757351-6B48-9756-73D2-E26ADB5D14C1}"/>
              </a:ext>
            </a:extLst>
          </p:cNvPr>
          <p:cNvSpPr>
            <a:spLocks noGrp="1" noChangeArrowheads="1"/>
          </p:cNvSpPr>
          <p:nvPr>
            <p:ph idx="1"/>
          </p:nvPr>
        </p:nvSpPr>
        <p:spPr bwMode="auto">
          <a:xfrm>
            <a:off x="4888822" y="1190715"/>
            <a:ext cx="6197107" cy="42801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What reasoning error is at play here?</a:t>
            </a: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What does this reveal about the resident’s illness script for a respiratory illnesses</a:t>
            </a: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How do we teach learners to collect data with intention?</a:t>
            </a: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How can you create low-stakes moments to teach re-evaluation and hypothesis testing?</a:t>
            </a:r>
          </a:p>
        </p:txBody>
      </p:sp>
      <p:sp>
        <p:nvSpPr>
          <p:cNvPr id="13" name="Rectangle 12">
            <a:extLst>
              <a:ext uri="{FF2B5EF4-FFF2-40B4-BE49-F238E27FC236}">
                <a16:creationId xmlns:a16="http://schemas.microsoft.com/office/drawing/2014/main" id="{86EA6B7A-25E1-F3E5-A41B-06F43128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5331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A3E6A686-2086-E67F-0B0C-D9E9D5D0D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7C01C05-7DC0-F172-5CB6-4834629CC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236"/>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2776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6E16-A2CD-4606-801B-490BDE500E14}"/>
              </a:ext>
              <a:ext uri="{C183D7F6-B498-43B3-948B-1728B52AA6E4}">
                <adec:decorative xmlns:adec="http://schemas.microsoft.com/office/drawing/2017/decorative" val="1"/>
              </a:ext>
            </a:extLst>
          </p:cNvPr>
          <p:cNvSpPr>
            <a:spLocks noGrp="1"/>
          </p:cNvSpPr>
          <p:nvPr>
            <p:ph type="title"/>
          </p:nvPr>
        </p:nvSpPr>
        <p:spPr>
          <a:xfrm>
            <a:off x="4965430" y="629268"/>
            <a:ext cx="6969395" cy="1286160"/>
          </a:xfrm>
        </p:spPr>
        <p:txBody>
          <a:bodyPr anchor="b">
            <a:normAutofit fontScale="90000"/>
          </a:bodyPr>
          <a:lstStyle/>
          <a:p>
            <a:r>
              <a:rPr lang="en-CA" sz="4000" b="1"/>
              <a:t>Challenge with Refinement of Hypothesis and Hypothesis Testing</a:t>
            </a:r>
            <a:br>
              <a:rPr lang="en-CA" sz="2400" b="1"/>
            </a:br>
            <a:endParaRPr lang="en-CA" sz="2400" b="1"/>
          </a:p>
        </p:txBody>
      </p:sp>
      <p:sp>
        <p:nvSpPr>
          <p:cNvPr id="3" name="Content Placeholder 2">
            <a:extLst>
              <a:ext uri="{FF2B5EF4-FFF2-40B4-BE49-F238E27FC236}">
                <a16:creationId xmlns:a16="http://schemas.microsoft.com/office/drawing/2014/main" id="{B506F544-E80F-4752-94C5-86FADF6EC8A6}"/>
              </a:ext>
              <a:ext uri="{C183D7F6-B498-43B3-948B-1728B52AA6E4}">
                <adec:decorative xmlns:adec="http://schemas.microsoft.com/office/drawing/2017/decorative" val="1"/>
              </a:ext>
            </a:extLst>
          </p:cNvPr>
          <p:cNvSpPr>
            <a:spLocks noGrp="1"/>
          </p:cNvSpPr>
          <p:nvPr>
            <p:ph idx="1"/>
          </p:nvPr>
        </p:nvSpPr>
        <p:spPr>
          <a:xfrm>
            <a:off x="4965431" y="2438400"/>
            <a:ext cx="6586489" cy="3785419"/>
          </a:xfrm>
        </p:spPr>
        <p:txBody>
          <a:bodyPr>
            <a:normAutofit/>
          </a:bodyPr>
          <a:lstStyle/>
          <a:p>
            <a:pPr marL="0" indent="0">
              <a:buNone/>
            </a:pPr>
            <a:r>
              <a:rPr lang="en-CA" sz="2000" b="1"/>
              <a:t>The learner:</a:t>
            </a:r>
          </a:p>
          <a:p>
            <a:pPr lvl="1"/>
            <a:r>
              <a:rPr lang="en-CA" sz="2000"/>
              <a:t>Seeks only information to confirm/ignores other cues</a:t>
            </a:r>
          </a:p>
          <a:p>
            <a:pPr lvl="1"/>
            <a:r>
              <a:rPr lang="en-CA" sz="2000"/>
              <a:t>Has difficulty prioritising patient problems and focusing interview</a:t>
            </a:r>
          </a:p>
          <a:p>
            <a:pPr lvl="1"/>
            <a:r>
              <a:rPr lang="en-CA" sz="2000"/>
              <a:t>Spends too much time on minor/irrelevant information</a:t>
            </a:r>
          </a:p>
        </p:txBody>
      </p:sp>
      <p:pic>
        <p:nvPicPr>
          <p:cNvPr id="17" name="Picture 4">
            <a:extLst>
              <a:ext uri="{FF2B5EF4-FFF2-40B4-BE49-F238E27FC236}">
                <a16:creationId xmlns:a16="http://schemas.microsoft.com/office/drawing/2014/main" id="{DD6D1AE2-2CBE-4010-9E6D-37639C655C52}"/>
              </a:ext>
              <a:ext uri="{C183D7F6-B498-43B3-948B-1728B52AA6E4}">
                <adec:decorative xmlns:adec="http://schemas.microsoft.com/office/drawing/2017/decorative" val="1"/>
              </a:ext>
            </a:extLst>
          </p:cNvPr>
          <p:cNvPicPr>
            <a:picLocks noChangeAspect="1"/>
          </p:cNvPicPr>
          <p:nvPr/>
        </p:nvPicPr>
        <p:blipFill rotWithShape="1">
          <a:blip r:embed="rId3"/>
          <a:srcRect l="51641" r="6789"/>
          <a:stretch/>
        </p:blipFill>
        <p:spPr>
          <a:xfrm>
            <a:off x="20" y="10"/>
            <a:ext cx="4635571" cy="6857990"/>
          </a:xfrm>
          <a:prstGeom prst="rect">
            <a:avLst/>
          </a:prstGeom>
          <a:effectLst/>
        </p:spPr>
      </p:pic>
      <p:sp>
        <p:nvSpPr>
          <p:cNvPr id="15" name="TextBox 14">
            <a:extLst>
              <a:ext uri="{FF2B5EF4-FFF2-40B4-BE49-F238E27FC236}">
                <a16:creationId xmlns:a16="http://schemas.microsoft.com/office/drawing/2014/main" id="{F9188C70-86D8-44C6-896F-C1D12C5D07EB}"/>
              </a:ext>
              <a:ext uri="{C183D7F6-B498-43B3-948B-1728B52AA6E4}">
                <adec:decorative xmlns:adec="http://schemas.microsoft.com/office/drawing/2017/decorative" val="1"/>
              </a:ext>
            </a:extLst>
          </p:cNvPr>
          <p:cNvSpPr txBox="1"/>
          <p:nvPr/>
        </p:nvSpPr>
        <p:spPr>
          <a:xfrm>
            <a:off x="10013118" y="6223819"/>
            <a:ext cx="2754351" cy="307777"/>
          </a:xfrm>
          <a:prstGeom prst="rect">
            <a:avLst/>
          </a:prstGeom>
          <a:noFill/>
        </p:spPr>
        <p:txBody>
          <a:bodyPr wrap="square" rtlCol="0">
            <a:spAutoFit/>
          </a:bodyPr>
          <a:lstStyle/>
          <a:p>
            <a:r>
              <a:rPr lang="en-CA" sz="1400"/>
              <a:t>(Audetat et al, 2017)</a:t>
            </a:r>
          </a:p>
        </p:txBody>
      </p:sp>
    </p:spTree>
    <p:extLst>
      <p:ext uri="{BB962C8B-B14F-4D97-AF65-F5344CB8AC3E}">
        <p14:creationId xmlns:p14="http://schemas.microsoft.com/office/powerpoint/2010/main" val="3449541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5AAB-8465-42AF-9237-ECFF731DBA6F}"/>
              </a:ext>
              <a:ext uri="{C183D7F6-B498-43B3-948B-1728B52AA6E4}">
                <adec:decorative xmlns:adec="http://schemas.microsoft.com/office/drawing/2017/decorative" val="1"/>
              </a:ext>
            </a:extLst>
          </p:cNvPr>
          <p:cNvSpPr>
            <a:spLocks noGrp="1"/>
          </p:cNvSpPr>
          <p:nvPr>
            <p:ph type="title"/>
          </p:nvPr>
        </p:nvSpPr>
        <p:spPr>
          <a:xfrm>
            <a:off x="4965430" y="629268"/>
            <a:ext cx="6586491" cy="1286160"/>
          </a:xfrm>
        </p:spPr>
        <p:txBody>
          <a:bodyPr anchor="b">
            <a:normAutofit/>
          </a:bodyPr>
          <a:lstStyle/>
          <a:p>
            <a:r>
              <a:rPr lang="en-CA" sz="4100" b="1"/>
              <a:t>Refinement of hypothesis and hypothesis testing</a:t>
            </a:r>
            <a:endParaRPr lang="en-CA" sz="4100"/>
          </a:p>
        </p:txBody>
      </p:sp>
      <p:sp>
        <p:nvSpPr>
          <p:cNvPr id="3" name="Content Placeholder 2">
            <a:extLst>
              <a:ext uri="{FF2B5EF4-FFF2-40B4-BE49-F238E27FC236}">
                <a16:creationId xmlns:a16="http://schemas.microsoft.com/office/drawing/2014/main" id="{A5E5B272-F101-4D80-8EE4-C3A931BEEE6F}"/>
              </a:ext>
              <a:ext uri="{C183D7F6-B498-43B3-948B-1728B52AA6E4}">
                <adec:decorative xmlns:adec="http://schemas.microsoft.com/office/drawing/2017/decorative" val="1"/>
              </a:ext>
            </a:extLst>
          </p:cNvPr>
          <p:cNvSpPr>
            <a:spLocks noGrp="1"/>
          </p:cNvSpPr>
          <p:nvPr>
            <p:ph idx="1"/>
          </p:nvPr>
        </p:nvSpPr>
        <p:spPr>
          <a:xfrm>
            <a:off x="4965431" y="2438400"/>
            <a:ext cx="6586489" cy="3785419"/>
          </a:xfrm>
        </p:spPr>
        <p:txBody>
          <a:bodyPr>
            <a:normAutofit/>
          </a:bodyPr>
          <a:lstStyle/>
          <a:p>
            <a:r>
              <a:rPr lang="en-CA" sz="2000" b="1"/>
              <a:t>What could be going on:</a:t>
            </a:r>
          </a:p>
          <a:p>
            <a:pPr lvl="1"/>
            <a:r>
              <a:rPr lang="en-CA" sz="2000"/>
              <a:t>Influencing factors from context: time, space</a:t>
            </a:r>
          </a:p>
          <a:p>
            <a:pPr lvl="1"/>
            <a:r>
              <a:rPr lang="en-CA" sz="2000"/>
              <a:t>Influencing factors from learner: values, counter-transference, experience, knowledge, competencies still developing…</a:t>
            </a:r>
          </a:p>
          <a:p>
            <a:pPr lvl="1"/>
            <a:r>
              <a:rPr lang="en-CA" sz="2000"/>
              <a:t>Influencing factors from patients: psychosocial issues, personality</a:t>
            </a:r>
          </a:p>
          <a:p>
            <a:pPr lvl="1"/>
            <a:r>
              <a:rPr lang="en-CA" sz="2000"/>
              <a:t>Cognitive biases: confirmation, anchoring, overconfidence, representativeness</a:t>
            </a:r>
          </a:p>
        </p:txBody>
      </p:sp>
      <p:pic>
        <p:nvPicPr>
          <p:cNvPr id="5" name="Picture 4">
            <a:extLst>
              <a:ext uri="{FF2B5EF4-FFF2-40B4-BE49-F238E27FC236}">
                <a16:creationId xmlns:a16="http://schemas.microsoft.com/office/drawing/2014/main" id="{82812F54-2EBA-4BC7-BB9C-F67F44E95CE4}"/>
              </a:ext>
              <a:ext uri="{C183D7F6-B498-43B3-948B-1728B52AA6E4}">
                <adec:decorative xmlns:adec="http://schemas.microsoft.com/office/drawing/2017/decorative" val="1"/>
              </a:ext>
            </a:extLst>
          </p:cNvPr>
          <p:cNvPicPr>
            <a:picLocks noChangeAspect="1"/>
          </p:cNvPicPr>
          <p:nvPr/>
        </p:nvPicPr>
        <p:blipFill rotWithShape="1">
          <a:blip r:embed="rId3"/>
          <a:srcRect l="38820" r="16061" b="-1"/>
          <a:stretch/>
        </p:blipFill>
        <p:spPr>
          <a:xfrm>
            <a:off x="20" y="10"/>
            <a:ext cx="4635571" cy="6857990"/>
          </a:xfrm>
          <a:prstGeom prst="rect">
            <a:avLst/>
          </a:prstGeom>
          <a:effectLst/>
        </p:spPr>
      </p:pic>
      <p:sp>
        <p:nvSpPr>
          <p:cNvPr id="7" name="TextBox 6">
            <a:extLst>
              <a:ext uri="{FF2B5EF4-FFF2-40B4-BE49-F238E27FC236}">
                <a16:creationId xmlns:a16="http://schemas.microsoft.com/office/drawing/2014/main" id="{BA981FF4-FEB0-49C4-BECD-96AE4FF52262}"/>
              </a:ext>
              <a:ext uri="{C183D7F6-B498-43B3-948B-1728B52AA6E4}">
                <adec:decorative xmlns:adec="http://schemas.microsoft.com/office/drawing/2017/decorative" val="1"/>
              </a:ext>
            </a:extLst>
          </p:cNvPr>
          <p:cNvSpPr txBox="1"/>
          <p:nvPr/>
        </p:nvSpPr>
        <p:spPr>
          <a:xfrm>
            <a:off x="10013118" y="6196612"/>
            <a:ext cx="2754351" cy="307777"/>
          </a:xfrm>
          <a:prstGeom prst="rect">
            <a:avLst/>
          </a:prstGeom>
          <a:noFill/>
        </p:spPr>
        <p:txBody>
          <a:bodyPr wrap="square" rtlCol="0">
            <a:spAutoFit/>
          </a:bodyPr>
          <a:lstStyle/>
          <a:p>
            <a:r>
              <a:rPr lang="en-CA" sz="1400"/>
              <a:t>(Audetat et al, 2017)</a:t>
            </a:r>
          </a:p>
        </p:txBody>
      </p:sp>
    </p:spTree>
    <p:extLst>
      <p:ext uri="{BB962C8B-B14F-4D97-AF65-F5344CB8AC3E}">
        <p14:creationId xmlns:p14="http://schemas.microsoft.com/office/powerpoint/2010/main" val="540843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475F-4F28-415D-80D7-DFFD12BA225C}"/>
              </a:ext>
              <a:ext uri="{C183D7F6-B498-43B3-948B-1728B52AA6E4}">
                <adec:decorative xmlns:adec="http://schemas.microsoft.com/office/drawing/2017/decorative" val="1"/>
              </a:ext>
            </a:extLst>
          </p:cNvPr>
          <p:cNvSpPr>
            <a:spLocks noGrp="1"/>
          </p:cNvSpPr>
          <p:nvPr>
            <p:ph type="title"/>
          </p:nvPr>
        </p:nvSpPr>
        <p:spPr>
          <a:xfrm>
            <a:off x="4965430" y="629268"/>
            <a:ext cx="6586491" cy="1286160"/>
          </a:xfrm>
        </p:spPr>
        <p:txBody>
          <a:bodyPr anchor="b">
            <a:normAutofit/>
          </a:bodyPr>
          <a:lstStyle/>
          <a:p>
            <a:r>
              <a:rPr lang="en-CA" sz="4100" b="1"/>
              <a:t>Refinement of hypothesis and hypothesis testing</a:t>
            </a:r>
          </a:p>
        </p:txBody>
      </p:sp>
      <p:sp>
        <p:nvSpPr>
          <p:cNvPr id="3" name="Content Placeholder 2">
            <a:extLst>
              <a:ext uri="{FF2B5EF4-FFF2-40B4-BE49-F238E27FC236}">
                <a16:creationId xmlns:a16="http://schemas.microsoft.com/office/drawing/2014/main" id="{15DB771A-5E78-4A69-B3FF-07B044E5443D}"/>
              </a:ext>
              <a:ext uri="{C183D7F6-B498-43B3-948B-1728B52AA6E4}">
                <adec:decorative xmlns:adec="http://schemas.microsoft.com/office/drawing/2017/decorative" val="1"/>
              </a:ext>
            </a:extLst>
          </p:cNvPr>
          <p:cNvSpPr>
            <a:spLocks noGrp="1"/>
          </p:cNvSpPr>
          <p:nvPr>
            <p:ph idx="1"/>
          </p:nvPr>
        </p:nvSpPr>
        <p:spPr>
          <a:xfrm>
            <a:off x="4965431" y="2005445"/>
            <a:ext cx="6916329" cy="4488873"/>
          </a:xfrm>
        </p:spPr>
        <p:txBody>
          <a:bodyPr>
            <a:normAutofit lnSpcReduction="10000"/>
          </a:bodyPr>
          <a:lstStyle/>
          <a:p>
            <a:pPr marL="0" indent="0">
              <a:lnSpc>
                <a:spcPct val="110000"/>
              </a:lnSpc>
              <a:spcBef>
                <a:spcPts val="0"/>
              </a:spcBef>
              <a:spcAft>
                <a:spcPts val="600"/>
              </a:spcAft>
              <a:buNone/>
            </a:pPr>
            <a:r>
              <a:rPr lang="en-CA" sz="1800" b="1" dirty="0"/>
              <a:t>What you can do to assist:</a:t>
            </a:r>
          </a:p>
          <a:p>
            <a:pPr lvl="1">
              <a:lnSpc>
                <a:spcPct val="110000"/>
              </a:lnSpc>
              <a:spcBef>
                <a:spcPts val="0"/>
              </a:spcBef>
              <a:spcAft>
                <a:spcPts val="600"/>
              </a:spcAft>
            </a:pPr>
            <a:r>
              <a:rPr lang="en-CA" sz="1800" dirty="0"/>
              <a:t>Foster generation of a differential diagnosis</a:t>
            </a:r>
          </a:p>
          <a:p>
            <a:pPr lvl="2">
              <a:lnSpc>
                <a:spcPct val="110000"/>
              </a:lnSpc>
              <a:spcBef>
                <a:spcPts val="0"/>
              </a:spcBef>
              <a:spcAft>
                <a:spcPts val="600"/>
              </a:spcAft>
            </a:pPr>
            <a:r>
              <a:rPr lang="en-CA" sz="1800" dirty="0"/>
              <a:t>Ask learner to summarize case and suggest alternatives</a:t>
            </a:r>
          </a:p>
          <a:p>
            <a:pPr lvl="2">
              <a:lnSpc>
                <a:spcPct val="110000"/>
              </a:lnSpc>
              <a:spcBef>
                <a:spcPts val="0"/>
              </a:spcBef>
              <a:spcAft>
                <a:spcPts val="600"/>
              </a:spcAft>
            </a:pPr>
            <a:r>
              <a:rPr lang="en-CA" sz="1800" dirty="0"/>
              <a:t>Ask learner to justify and prioritize diagnoses</a:t>
            </a:r>
          </a:p>
          <a:p>
            <a:pPr lvl="1">
              <a:lnSpc>
                <a:spcPct val="110000"/>
              </a:lnSpc>
              <a:spcBef>
                <a:spcPts val="0"/>
              </a:spcBef>
              <a:spcAft>
                <a:spcPts val="600"/>
              </a:spcAft>
            </a:pPr>
            <a:r>
              <a:rPr lang="en-CA" sz="1800" dirty="0"/>
              <a:t>Encourage learner to proceed </a:t>
            </a:r>
          </a:p>
          <a:p>
            <a:pPr lvl="2">
              <a:lnSpc>
                <a:spcPct val="110000"/>
              </a:lnSpc>
              <a:spcBef>
                <a:spcPts val="0"/>
              </a:spcBef>
              <a:spcAft>
                <a:spcPts val="600"/>
              </a:spcAft>
            </a:pPr>
            <a:r>
              <a:rPr lang="en-CA" sz="1800" dirty="0"/>
              <a:t>Ask learner to justify most likely diagnosis </a:t>
            </a:r>
            <a:r>
              <a:rPr lang="en-CA" sz="1800" b="1" dirty="0"/>
              <a:t>and</a:t>
            </a:r>
            <a:r>
              <a:rPr lang="en-CA" sz="1800" dirty="0"/>
              <a:t> less likely but potentially serious one</a:t>
            </a:r>
          </a:p>
          <a:p>
            <a:pPr lvl="1">
              <a:lnSpc>
                <a:spcPct val="110000"/>
              </a:lnSpc>
              <a:spcBef>
                <a:spcPts val="0"/>
              </a:spcBef>
              <a:spcAft>
                <a:spcPts val="600"/>
              </a:spcAft>
            </a:pPr>
            <a:r>
              <a:rPr lang="en-CA" sz="1800" dirty="0"/>
              <a:t>Encourage learner to reflect on why they failed to retain other hypotheses</a:t>
            </a:r>
          </a:p>
          <a:p>
            <a:pPr lvl="1">
              <a:lnSpc>
                <a:spcPct val="110000"/>
              </a:lnSpc>
              <a:spcBef>
                <a:spcPts val="0"/>
              </a:spcBef>
              <a:spcAft>
                <a:spcPts val="600"/>
              </a:spcAft>
            </a:pPr>
            <a:r>
              <a:rPr lang="en-CA" sz="1800" dirty="0"/>
              <a:t>Ask learner to read up on several diseases/conditions and compare and contrast</a:t>
            </a:r>
          </a:p>
          <a:p>
            <a:pPr lvl="2">
              <a:lnSpc>
                <a:spcPct val="110000"/>
              </a:lnSpc>
              <a:spcBef>
                <a:spcPts val="0"/>
              </a:spcBef>
              <a:spcAft>
                <a:spcPts val="600"/>
              </a:spcAft>
            </a:pPr>
            <a:r>
              <a:rPr lang="en-CA" sz="1800" dirty="0"/>
              <a:t>Work on their integration of data (illness scripts) by reviewing together</a:t>
            </a:r>
          </a:p>
        </p:txBody>
      </p:sp>
      <p:pic>
        <p:nvPicPr>
          <p:cNvPr id="5" name="Picture 4">
            <a:extLst>
              <a:ext uri="{FF2B5EF4-FFF2-40B4-BE49-F238E27FC236}">
                <a16:creationId xmlns:a16="http://schemas.microsoft.com/office/drawing/2014/main" id="{EEF0B347-D0A5-46EB-93D9-ECB1C7207746}"/>
              </a:ext>
              <a:ext uri="{C183D7F6-B498-43B3-948B-1728B52AA6E4}">
                <adec:decorative xmlns:adec="http://schemas.microsoft.com/office/drawing/2017/decorative" val="1"/>
              </a:ext>
            </a:extLst>
          </p:cNvPr>
          <p:cNvPicPr>
            <a:picLocks noChangeAspect="1"/>
          </p:cNvPicPr>
          <p:nvPr/>
        </p:nvPicPr>
        <p:blipFill rotWithShape="1">
          <a:blip r:embed="rId3"/>
          <a:srcRect l="38820" r="16061" b="-1"/>
          <a:stretch/>
        </p:blipFill>
        <p:spPr>
          <a:xfrm>
            <a:off x="20" y="10"/>
            <a:ext cx="4635571" cy="6857990"/>
          </a:xfrm>
          <a:prstGeom prst="rect">
            <a:avLst/>
          </a:prstGeom>
          <a:effectLst/>
        </p:spPr>
      </p:pic>
      <p:sp>
        <p:nvSpPr>
          <p:cNvPr id="7" name="TextBox 6">
            <a:extLst>
              <a:ext uri="{FF2B5EF4-FFF2-40B4-BE49-F238E27FC236}">
                <a16:creationId xmlns:a16="http://schemas.microsoft.com/office/drawing/2014/main" id="{E50B976F-5330-4E98-97F3-06139F850816}"/>
              </a:ext>
              <a:ext uri="{C183D7F6-B498-43B3-948B-1728B52AA6E4}">
                <adec:decorative xmlns:adec="http://schemas.microsoft.com/office/drawing/2017/decorative" val="1"/>
              </a:ext>
            </a:extLst>
          </p:cNvPr>
          <p:cNvSpPr txBox="1"/>
          <p:nvPr/>
        </p:nvSpPr>
        <p:spPr>
          <a:xfrm>
            <a:off x="10013118" y="6269373"/>
            <a:ext cx="2754351" cy="307777"/>
          </a:xfrm>
          <a:prstGeom prst="rect">
            <a:avLst/>
          </a:prstGeom>
          <a:noFill/>
        </p:spPr>
        <p:txBody>
          <a:bodyPr wrap="square" rtlCol="0">
            <a:spAutoFit/>
          </a:bodyPr>
          <a:lstStyle/>
          <a:p>
            <a:r>
              <a:rPr lang="en-CA" sz="1400"/>
              <a:t>(Audetat et al, 2017)</a:t>
            </a:r>
          </a:p>
        </p:txBody>
      </p:sp>
    </p:spTree>
    <p:extLst>
      <p:ext uri="{BB962C8B-B14F-4D97-AF65-F5344CB8AC3E}">
        <p14:creationId xmlns:p14="http://schemas.microsoft.com/office/powerpoint/2010/main" val="508905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B17C421-E3B5-4844-BE12-40B4C6968030}"/>
              </a:ext>
            </a:extLst>
          </p:cNvPr>
          <p:cNvSpPr>
            <a:spLocks noGrp="1"/>
          </p:cNvSpPr>
          <p:nvPr>
            <p:ph type="title"/>
          </p:nvPr>
        </p:nvSpPr>
        <p:spPr>
          <a:xfrm>
            <a:off x="838200" y="365125"/>
            <a:ext cx="5387502" cy="1325563"/>
          </a:xfrm>
        </p:spPr>
        <p:txBody>
          <a:bodyPr>
            <a:normAutofit/>
          </a:bodyPr>
          <a:lstStyle/>
          <a:p>
            <a:r>
              <a:rPr lang="en-CA"/>
              <a:t>Case 4: It got stuck…</a:t>
            </a:r>
          </a:p>
        </p:txBody>
      </p:sp>
      <p:sp>
        <p:nvSpPr>
          <p:cNvPr id="3" name="Content Placeholder 2">
            <a:extLst>
              <a:ext uri="{FF2B5EF4-FFF2-40B4-BE49-F238E27FC236}">
                <a16:creationId xmlns:a16="http://schemas.microsoft.com/office/drawing/2014/main" id="{B3DF874A-5B40-4060-9526-60643225DB59}"/>
              </a:ext>
            </a:extLst>
          </p:cNvPr>
          <p:cNvSpPr>
            <a:spLocks noGrp="1"/>
          </p:cNvSpPr>
          <p:nvPr>
            <p:ph idx="1"/>
          </p:nvPr>
        </p:nvSpPr>
        <p:spPr>
          <a:xfrm>
            <a:off x="838200" y="1825625"/>
            <a:ext cx="5387502" cy="4351338"/>
          </a:xfrm>
        </p:spPr>
        <p:txBody>
          <a:bodyPr>
            <a:normAutofit/>
          </a:bodyPr>
          <a:lstStyle/>
          <a:p>
            <a:pPr>
              <a:buNone/>
            </a:pPr>
            <a:r>
              <a:rPr lang="en-US" sz="2000" b="1" dirty="0"/>
              <a:t>Patient:</a:t>
            </a:r>
            <a:r>
              <a:rPr lang="en-US" sz="2000" dirty="0"/>
              <a:t> Mr. Leonard C., 74-year-old man with </a:t>
            </a:r>
            <a:r>
              <a:rPr lang="en-US" sz="2000" b="1" dirty="0"/>
              <a:t>Parkinson’s disease and advanced COPD</a:t>
            </a:r>
            <a:r>
              <a:rPr lang="en-US" sz="2000" dirty="0"/>
              <a:t>, admitted from a long-term care home for fever, dyspnea, and altered mental status.</a:t>
            </a:r>
          </a:p>
          <a:p>
            <a:pPr>
              <a:buNone/>
            </a:pPr>
            <a:r>
              <a:rPr lang="en-US" sz="2000" b="1" dirty="0"/>
              <a:t>Initial Admission Diagnosis (by ED):</a:t>
            </a:r>
            <a:r>
              <a:rPr lang="en-US" sz="2000" dirty="0"/>
              <a:t> </a:t>
            </a:r>
            <a:r>
              <a:rPr lang="en-US" sz="2000" b="1" dirty="0"/>
              <a:t>“Pneumonia and delirium”</a:t>
            </a:r>
            <a:endParaRPr lang="en-US" sz="2000" dirty="0"/>
          </a:p>
          <a:p>
            <a:pPr>
              <a:buFont typeface="Arial" panose="020B0604020202020204" pitchFamily="34" charset="0"/>
              <a:buChar char="•"/>
            </a:pPr>
            <a:r>
              <a:rPr lang="en-US" sz="2000" dirty="0"/>
              <a:t>T 38.3°C, HR 95, RR 22, O2 sat 90% on 2L</a:t>
            </a:r>
          </a:p>
          <a:p>
            <a:pPr>
              <a:buFont typeface="Arial" panose="020B0604020202020204" pitchFamily="34" charset="0"/>
              <a:buChar char="•"/>
            </a:pPr>
            <a:r>
              <a:rPr lang="en-US" sz="2000" dirty="0"/>
              <a:t>Chest X-ray: Right lower lobe consolidation</a:t>
            </a:r>
          </a:p>
          <a:p>
            <a:pPr>
              <a:buFont typeface="Arial" panose="020B0604020202020204" pitchFamily="34" charset="0"/>
              <a:buChar char="•"/>
            </a:pPr>
            <a:r>
              <a:rPr lang="en-US" sz="2000" dirty="0"/>
              <a:t>WBC 15.2, lactate 2.0</a:t>
            </a:r>
          </a:p>
          <a:p>
            <a:pPr>
              <a:buFont typeface="Arial" panose="020B0604020202020204" pitchFamily="34" charset="0"/>
              <a:buChar char="•"/>
            </a:pPr>
            <a:r>
              <a:rPr lang="en-US" sz="2000" dirty="0"/>
              <a:t>Started empirically on </a:t>
            </a:r>
            <a:r>
              <a:rPr lang="en-US" sz="2000" b="1" dirty="0"/>
              <a:t>ceftriaxone and azithromycin</a:t>
            </a:r>
            <a:endParaRPr lang="en-US" sz="2000" dirty="0"/>
          </a:p>
          <a:p>
            <a:pPr>
              <a:buFont typeface="Arial" panose="020B0604020202020204" pitchFamily="34" charset="0"/>
              <a:buChar char="•"/>
            </a:pPr>
            <a:r>
              <a:rPr lang="en-US" sz="2000" dirty="0"/>
              <a:t>Admitted under General Internal Medicine</a:t>
            </a:r>
          </a:p>
        </p:txBody>
      </p:sp>
      <p:pic>
        <p:nvPicPr>
          <p:cNvPr id="5" name="Picture 4" descr="A chalkboard with the word diabnosis on it next to a pair of books and a pair of glasses">
            <a:extLst>
              <a:ext uri="{FF2B5EF4-FFF2-40B4-BE49-F238E27FC236}">
                <a16:creationId xmlns:a16="http://schemas.microsoft.com/office/drawing/2014/main" id="{46B5BF86-5067-4534-8D23-E7D788EF0380}"/>
              </a:ext>
            </a:extLst>
          </p:cNvPr>
          <p:cNvPicPr>
            <a:picLocks noChangeAspect="1"/>
          </p:cNvPicPr>
          <p:nvPr/>
        </p:nvPicPr>
        <p:blipFill>
          <a:blip r:embed="rId3">
            <a:extLst>
              <a:ext uri="{837473B0-CC2E-450A-ABE3-18F120FF3D39}">
                <a1611:picAttrSrcUrl xmlns:a1611="http://schemas.microsoft.com/office/drawing/2016/11/main" r:id="rId4"/>
              </a:ext>
            </a:extLst>
          </a:blip>
          <a:srcRect l="17607" r="15547" b="2"/>
          <a:stretch>
            <a:fillRect/>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5"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26E2627-D34C-7056-DDE8-04AB6384B97F}"/>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icpedia.org/chalkboard/d/diagnosi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88722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8E371D-B7F1-EB34-62F8-04DD008B5A2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71CC4-F9BD-38A6-902D-972A4E62A8C5}"/>
              </a:ext>
            </a:extLst>
          </p:cNvPr>
          <p:cNvSpPr>
            <a:spLocks noGrp="1"/>
          </p:cNvSpPr>
          <p:nvPr>
            <p:ph type="title"/>
          </p:nvPr>
        </p:nvSpPr>
        <p:spPr>
          <a:xfrm>
            <a:off x="572493" y="238539"/>
            <a:ext cx="11018520" cy="1434415"/>
          </a:xfrm>
        </p:spPr>
        <p:txBody>
          <a:bodyPr anchor="b">
            <a:normAutofit/>
          </a:bodyPr>
          <a:lstStyle/>
          <a:p>
            <a:r>
              <a:rPr lang="en-CA" sz="5400" dirty="0"/>
              <a:t>Case 4: It got stuck…</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D5F502-5E11-B20B-8510-C56E6A0BF6EC}"/>
              </a:ext>
            </a:extLst>
          </p:cNvPr>
          <p:cNvSpPr>
            <a:spLocks noGrp="1"/>
          </p:cNvSpPr>
          <p:nvPr>
            <p:ph idx="1"/>
          </p:nvPr>
        </p:nvSpPr>
        <p:spPr>
          <a:xfrm>
            <a:off x="572493" y="1802296"/>
            <a:ext cx="6713552" cy="4628188"/>
          </a:xfrm>
        </p:spPr>
        <p:txBody>
          <a:bodyPr anchor="t">
            <a:normAutofit/>
          </a:bodyPr>
          <a:lstStyle/>
          <a:p>
            <a:pPr>
              <a:buNone/>
            </a:pPr>
            <a:r>
              <a:rPr lang="en-US" sz="2000" dirty="0"/>
              <a:t>By </a:t>
            </a:r>
            <a:r>
              <a:rPr lang="en-US" sz="2000" b="1" dirty="0"/>
              <a:t>Day 4</a:t>
            </a:r>
            <a:r>
              <a:rPr lang="en-US" sz="2000" dirty="0"/>
              <a:t>, his fever persists.</a:t>
            </a:r>
          </a:p>
          <a:p>
            <a:pPr>
              <a:buFont typeface="Arial" panose="020B0604020202020204" pitchFamily="34" charset="0"/>
              <a:buChar char="•"/>
            </a:pPr>
            <a:r>
              <a:rPr lang="en-US" sz="2000" dirty="0"/>
              <a:t>Blood cultures x2 are </a:t>
            </a:r>
            <a:r>
              <a:rPr lang="en-US" sz="2000" b="1" dirty="0"/>
              <a:t>negative</a:t>
            </a:r>
            <a:endParaRPr lang="en-US" sz="2000" dirty="0"/>
          </a:p>
          <a:p>
            <a:pPr>
              <a:buFont typeface="Arial" panose="020B0604020202020204" pitchFamily="34" charset="0"/>
              <a:buChar char="•"/>
            </a:pPr>
            <a:r>
              <a:rPr lang="en-US" sz="2000" dirty="0"/>
              <a:t>Sputum cultures: Normal flora</a:t>
            </a:r>
          </a:p>
          <a:p>
            <a:pPr>
              <a:buFont typeface="Arial" panose="020B0604020202020204" pitchFamily="34" charset="0"/>
              <a:buChar char="•"/>
            </a:pPr>
            <a:r>
              <a:rPr lang="en-US" sz="2000" dirty="0"/>
              <a:t>WBC is now 12.5, but CRP has increased</a:t>
            </a:r>
          </a:p>
          <a:p>
            <a:pPr>
              <a:buFont typeface="Arial" panose="020B0604020202020204" pitchFamily="34" charset="0"/>
              <a:buChar char="•"/>
            </a:pPr>
            <a:r>
              <a:rPr lang="en-US" sz="2000" dirty="0"/>
              <a:t>Delirium worsens. Foley catheter remains in place since admission.</a:t>
            </a:r>
          </a:p>
          <a:p>
            <a:pPr>
              <a:buNone/>
            </a:pPr>
            <a:r>
              <a:rPr lang="en-US" sz="2000" dirty="0"/>
              <a:t>An ID consult is requested for </a:t>
            </a:r>
            <a:r>
              <a:rPr lang="en-US" sz="2000" b="1" dirty="0"/>
              <a:t>“persistent pneumonia.”</a:t>
            </a:r>
            <a:endParaRPr lang="en-US" sz="2000" dirty="0"/>
          </a:p>
          <a:p>
            <a:pPr>
              <a:buNone/>
            </a:pPr>
            <a:r>
              <a:rPr lang="en-US" sz="2000" b="1" dirty="0"/>
              <a:t>Resident (Dr. T):</a:t>
            </a:r>
            <a:r>
              <a:rPr lang="en-US" sz="2000" dirty="0"/>
              <a:t> Repeats CXR (still shows RLL opacity) and suggests escalating to piperacillin-tazobactam for “healthcare-associated pneumonia.”</a:t>
            </a:r>
          </a:p>
          <a:p>
            <a:r>
              <a:rPr lang="en-US" sz="2000" dirty="0"/>
              <a:t>They do not reassess the full case or consider </a:t>
            </a:r>
            <a:r>
              <a:rPr lang="en-US" sz="2000" b="1" dirty="0"/>
              <a:t>non-pulmonary sources of infection</a:t>
            </a:r>
            <a:r>
              <a:rPr lang="en-US" sz="2000" dirty="0"/>
              <a:t>.</a:t>
            </a:r>
          </a:p>
          <a:p>
            <a:pPr>
              <a:buFont typeface="Arial" panose="020B0604020202020204" pitchFamily="34" charset="0"/>
              <a:buChar char="•"/>
            </a:pPr>
            <a:endParaRPr lang="en-US" sz="1900" dirty="0"/>
          </a:p>
        </p:txBody>
      </p:sp>
      <p:pic>
        <p:nvPicPr>
          <p:cNvPr id="4" name="Picture 3" descr="A bicycle stuck in the snow">
            <a:extLst>
              <a:ext uri="{FF2B5EF4-FFF2-40B4-BE49-F238E27FC236}">
                <a16:creationId xmlns:a16="http://schemas.microsoft.com/office/drawing/2014/main" id="{1433CC40-BE3D-DBE5-EF7A-932F45542DDF}"/>
              </a:ext>
            </a:extLst>
          </p:cNvPr>
          <p:cNvPicPr>
            <a:picLocks noChangeAspect="1"/>
          </p:cNvPicPr>
          <p:nvPr/>
        </p:nvPicPr>
        <p:blipFill>
          <a:blip r:embed="rId3">
            <a:extLst>
              <a:ext uri="{837473B0-CC2E-450A-ABE3-18F120FF3D39}">
                <a1611:picAttrSrcUrl xmlns:a1611="http://schemas.microsoft.com/office/drawing/2016/11/main" r:id="rId4"/>
              </a:ext>
            </a:extLst>
          </a:blip>
          <a:srcRect l="17979" r="17979"/>
          <a:stretch/>
        </p:blipFill>
        <p:spPr>
          <a:xfrm>
            <a:off x="7675658" y="2093976"/>
            <a:ext cx="3941064" cy="4096512"/>
          </a:xfrm>
          <a:prstGeom prst="rect">
            <a:avLst/>
          </a:prstGeom>
        </p:spPr>
      </p:pic>
    </p:spTree>
    <p:extLst>
      <p:ext uri="{BB962C8B-B14F-4D97-AF65-F5344CB8AC3E}">
        <p14:creationId xmlns:p14="http://schemas.microsoft.com/office/powerpoint/2010/main" val="3187450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E7EFB-B436-5302-5503-107F56821B2A}"/>
              </a:ext>
            </a:extLst>
          </p:cNvPr>
          <p:cNvSpPr>
            <a:spLocks noGrp="1"/>
          </p:cNvSpPr>
          <p:nvPr>
            <p:ph type="title"/>
          </p:nvPr>
        </p:nvSpPr>
        <p:spPr>
          <a:xfrm>
            <a:off x="841248" y="548640"/>
            <a:ext cx="3600860" cy="5431536"/>
          </a:xfrm>
        </p:spPr>
        <p:txBody>
          <a:bodyPr>
            <a:normAutofit/>
          </a:bodyPr>
          <a:lstStyle/>
          <a:p>
            <a:r>
              <a:rPr lang="en-CA" sz="5400"/>
              <a:t>Discussion</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79168B-3B69-1713-5BA5-D42CBA5E0EEC}"/>
              </a:ext>
            </a:extLst>
          </p:cNvPr>
          <p:cNvSpPr>
            <a:spLocks noGrp="1"/>
          </p:cNvSpPr>
          <p:nvPr>
            <p:ph idx="1"/>
          </p:nvPr>
        </p:nvSpPr>
        <p:spPr>
          <a:xfrm>
            <a:off x="5126418" y="552091"/>
            <a:ext cx="6224335" cy="5431536"/>
          </a:xfrm>
        </p:spPr>
        <p:txBody>
          <a:bodyPr anchor="ctr">
            <a:normAutofit/>
          </a:bodyPr>
          <a:lstStyle/>
          <a:p>
            <a:r>
              <a:rPr lang="en-CA" sz="2200" dirty="0"/>
              <a:t>What reasoning error is a play here?</a:t>
            </a:r>
          </a:p>
          <a:p>
            <a:r>
              <a:rPr lang="en-CA" sz="2200" dirty="0"/>
              <a:t>How do we encourage learners to “reset’ the diagnostic frame when cases don’t evolve as expected?</a:t>
            </a:r>
          </a:p>
          <a:p>
            <a:pPr marL="0" indent="0">
              <a:buNone/>
            </a:pPr>
            <a:endParaRPr lang="en-CA" sz="2200" dirty="0"/>
          </a:p>
          <a:p>
            <a:r>
              <a:rPr lang="en-US" sz="2200" dirty="0"/>
              <a:t>What language or teaching strategies help a learner pause and re-evaluate the story rather than escalate treatment reflexively</a:t>
            </a:r>
          </a:p>
          <a:p>
            <a:r>
              <a:rPr lang="en-US" sz="2200" dirty="0"/>
              <a:t>Can a teaching script or cognitive forcing tool (“What else could this be?”) help break momentum?</a:t>
            </a:r>
          </a:p>
        </p:txBody>
      </p:sp>
    </p:spTree>
    <p:extLst>
      <p:ext uri="{BB962C8B-B14F-4D97-AF65-F5344CB8AC3E}">
        <p14:creationId xmlns:p14="http://schemas.microsoft.com/office/powerpoint/2010/main" val="1509052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D8F-41CD-4B45-8CC7-2E61BBDC9001}"/>
              </a:ext>
              <a:ext uri="{C183D7F6-B498-43B3-948B-1728B52AA6E4}">
                <adec:decorative xmlns:adec="http://schemas.microsoft.com/office/drawing/2017/decorative" val="1"/>
              </a:ext>
            </a:extLst>
          </p:cNvPr>
          <p:cNvSpPr>
            <a:spLocks noGrp="1"/>
          </p:cNvSpPr>
          <p:nvPr>
            <p:ph type="title"/>
          </p:nvPr>
        </p:nvSpPr>
        <p:spPr>
          <a:xfrm>
            <a:off x="4635591" y="488428"/>
            <a:ext cx="7423575" cy="1286160"/>
          </a:xfrm>
        </p:spPr>
        <p:txBody>
          <a:bodyPr anchor="b">
            <a:noAutofit/>
          </a:bodyPr>
          <a:lstStyle/>
          <a:p>
            <a:r>
              <a:rPr lang="en-CA" sz="4000" b="1"/>
              <a:t>Diagnosis and development of a management plan</a:t>
            </a:r>
          </a:p>
        </p:txBody>
      </p:sp>
      <p:sp>
        <p:nvSpPr>
          <p:cNvPr id="3" name="Content Placeholder 2">
            <a:extLst>
              <a:ext uri="{FF2B5EF4-FFF2-40B4-BE49-F238E27FC236}">
                <a16:creationId xmlns:a16="http://schemas.microsoft.com/office/drawing/2014/main" id="{548C31B9-77EC-4004-9501-3428257C15EA}"/>
              </a:ext>
              <a:ext uri="{C183D7F6-B498-43B3-948B-1728B52AA6E4}">
                <adec:decorative xmlns:adec="http://schemas.microsoft.com/office/drawing/2017/decorative" val="1"/>
              </a:ext>
            </a:extLst>
          </p:cNvPr>
          <p:cNvSpPr>
            <a:spLocks noGrp="1"/>
          </p:cNvSpPr>
          <p:nvPr>
            <p:ph idx="1"/>
          </p:nvPr>
        </p:nvSpPr>
        <p:spPr>
          <a:xfrm>
            <a:off x="4965431" y="2438400"/>
            <a:ext cx="6586489" cy="3785419"/>
          </a:xfrm>
        </p:spPr>
        <p:txBody>
          <a:bodyPr>
            <a:normAutofit lnSpcReduction="10000"/>
          </a:bodyPr>
          <a:lstStyle/>
          <a:p>
            <a:pPr marL="0" indent="0">
              <a:buNone/>
            </a:pPr>
            <a:r>
              <a:rPr lang="en-CA" sz="2400" b="1"/>
              <a:t>The learner:</a:t>
            </a:r>
          </a:p>
          <a:p>
            <a:r>
              <a:rPr lang="en-CA" sz="2400"/>
              <a:t>Fails to make connections between different pieces of information</a:t>
            </a:r>
          </a:p>
          <a:p>
            <a:r>
              <a:rPr lang="en-CA" sz="2400"/>
              <a:t>Applies guidelines in an unduly rigid manner</a:t>
            </a:r>
          </a:p>
          <a:p>
            <a:r>
              <a:rPr lang="en-CA" sz="2400"/>
              <a:t>Addresses each issue and its management in isolation</a:t>
            </a:r>
          </a:p>
          <a:p>
            <a:r>
              <a:rPr lang="en-CA" sz="2400"/>
              <a:t>Fails to develop a reasonable or realistic management plan</a:t>
            </a:r>
          </a:p>
          <a:p>
            <a:r>
              <a:rPr lang="en-CA" sz="2400"/>
              <a:t>Fails to discuss management plan with patient, or incorporate patients views</a:t>
            </a:r>
          </a:p>
          <a:p>
            <a:pPr marL="0" indent="0">
              <a:buNone/>
            </a:pPr>
            <a:endParaRPr lang="en-CA" sz="2000"/>
          </a:p>
          <a:p>
            <a:pPr marL="0" indent="0">
              <a:buNone/>
            </a:pPr>
            <a:endParaRPr lang="en-CA" sz="2000"/>
          </a:p>
        </p:txBody>
      </p:sp>
      <p:pic>
        <p:nvPicPr>
          <p:cNvPr id="5" name="Picture 4">
            <a:extLst>
              <a:ext uri="{FF2B5EF4-FFF2-40B4-BE49-F238E27FC236}">
                <a16:creationId xmlns:a16="http://schemas.microsoft.com/office/drawing/2014/main" id="{4FF5DC1E-B41F-4B37-AFA0-FEFE747CC9E2}"/>
              </a:ext>
              <a:ext uri="{C183D7F6-B498-43B3-948B-1728B52AA6E4}">
                <adec:decorative xmlns:adec="http://schemas.microsoft.com/office/drawing/2017/decorative" val="1"/>
              </a:ext>
            </a:extLst>
          </p:cNvPr>
          <p:cNvPicPr>
            <a:picLocks noChangeAspect="1"/>
          </p:cNvPicPr>
          <p:nvPr/>
        </p:nvPicPr>
        <p:blipFill rotWithShape="1">
          <a:blip r:embed="rId3"/>
          <a:srcRect l="51344" r="7086"/>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FEF1538D-FE6B-4409-A707-782FE9127D5D}"/>
              </a:ext>
              <a:ext uri="{C183D7F6-B498-43B3-948B-1728B52AA6E4}">
                <adec:decorative xmlns:adec="http://schemas.microsoft.com/office/drawing/2017/decorative" val="1"/>
              </a:ext>
            </a:extLst>
          </p:cNvPr>
          <p:cNvSpPr txBox="1"/>
          <p:nvPr/>
        </p:nvSpPr>
        <p:spPr>
          <a:xfrm>
            <a:off x="10013118" y="6269373"/>
            <a:ext cx="2754351" cy="307777"/>
          </a:xfrm>
          <a:prstGeom prst="rect">
            <a:avLst/>
          </a:prstGeom>
          <a:noFill/>
        </p:spPr>
        <p:txBody>
          <a:bodyPr wrap="square" rtlCol="0">
            <a:spAutoFit/>
          </a:bodyPr>
          <a:lstStyle/>
          <a:p>
            <a:r>
              <a:rPr lang="en-CA" sz="1400"/>
              <a:t>(Audetat et al, 2017)</a:t>
            </a:r>
          </a:p>
        </p:txBody>
      </p:sp>
    </p:spTree>
    <p:extLst>
      <p:ext uri="{BB962C8B-B14F-4D97-AF65-F5344CB8AC3E}">
        <p14:creationId xmlns:p14="http://schemas.microsoft.com/office/powerpoint/2010/main" val="111829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5AAB-8465-42AF-9237-ECFF731DBA6F}"/>
              </a:ext>
              <a:ext uri="{C183D7F6-B498-43B3-948B-1728B52AA6E4}">
                <adec:decorative xmlns:adec="http://schemas.microsoft.com/office/drawing/2017/decorative" val="0"/>
              </a:ext>
            </a:extLst>
          </p:cNvPr>
          <p:cNvSpPr>
            <a:spLocks noGrp="1"/>
          </p:cNvSpPr>
          <p:nvPr>
            <p:ph type="title"/>
          </p:nvPr>
        </p:nvSpPr>
        <p:spPr>
          <a:xfrm>
            <a:off x="4965430" y="629268"/>
            <a:ext cx="6586491" cy="1286160"/>
          </a:xfrm>
        </p:spPr>
        <p:txBody>
          <a:bodyPr anchor="b">
            <a:normAutofit fontScale="90000"/>
          </a:bodyPr>
          <a:lstStyle/>
          <a:p>
            <a:r>
              <a:rPr lang="en-CA" sz="4000" b="1"/>
              <a:t>Diagnosis and development of a management plan</a:t>
            </a:r>
            <a:br>
              <a:rPr lang="en-CA" sz="2800" b="1"/>
            </a:br>
            <a:endParaRPr lang="en-CA" sz="2800" b="1"/>
          </a:p>
        </p:txBody>
      </p:sp>
      <p:sp>
        <p:nvSpPr>
          <p:cNvPr id="3" name="Content Placeholder 2">
            <a:extLst>
              <a:ext uri="{FF2B5EF4-FFF2-40B4-BE49-F238E27FC236}">
                <a16:creationId xmlns:a16="http://schemas.microsoft.com/office/drawing/2014/main" id="{A5E5B272-F101-4D80-8EE4-C3A931BEEE6F}"/>
              </a:ext>
              <a:ext uri="{C183D7F6-B498-43B3-948B-1728B52AA6E4}">
                <adec:decorative xmlns:adec="http://schemas.microsoft.com/office/drawing/2017/decorative" val="0"/>
              </a:ext>
            </a:extLst>
          </p:cNvPr>
          <p:cNvSpPr>
            <a:spLocks noGrp="1"/>
          </p:cNvSpPr>
          <p:nvPr>
            <p:ph idx="1"/>
          </p:nvPr>
        </p:nvSpPr>
        <p:spPr>
          <a:xfrm>
            <a:off x="4965431" y="2438400"/>
            <a:ext cx="6586489" cy="3785419"/>
          </a:xfrm>
        </p:spPr>
        <p:txBody>
          <a:bodyPr>
            <a:normAutofit/>
          </a:bodyPr>
          <a:lstStyle/>
          <a:p>
            <a:pPr marL="0" indent="0">
              <a:buNone/>
            </a:pPr>
            <a:r>
              <a:rPr lang="en-CA" sz="2000" b="1"/>
              <a:t>What could be going on:</a:t>
            </a:r>
          </a:p>
          <a:p>
            <a:r>
              <a:rPr lang="en-CA" sz="2000"/>
              <a:t>Lack of clinical experience</a:t>
            </a:r>
          </a:p>
          <a:p>
            <a:r>
              <a:rPr lang="en-CA" sz="2000"/>
              <a:t>Difficulty integrating new information</a:t>
            </a:r>
          </a:p>
          <a:p>
            <a:r>
              <a:rPr lang="en-CA" sz="2000"/>
              <a:t>Lack of appreciation of psychosocial factors</a:t>
            </a:r>
          </a:p>
          <a:p>
            <a:r>
              <a:rPr lang="en-CA" sz="2000"/>
              <a:t>Difficulty with uncertainty</a:t>
            </a:r>
          </a:p>
          <a:p>
            <a:r>
              <a:rPr lang="en-CA" sz="2000"/>
              <a:t>Poor grasp of patient centred care</a:t>
            </a:r>
          </a:p>
          <a:p>
            <a:r>
              <a:rPr lang="en-CA" sz="2000"/>
              <a:t>Difficulty with longitudinal aspects of care</a:t>
            </a:r>
          </a:p>
        </p:txBody>
      </p:sp>
      <p:pic>
        <p:nvPicPr>
          <p:cNvPr id="5" name="Picture 4" descr="White bulbs with a yellow one standing out">
            <a:extLst>
              <a:ext uri="{FF2B5EF4-FFF2-40B4-BE49-F238E27FC236}">
                <a16:creationId xmlns:a16="http://schemas.microsoft.com/office/drawing/2014/main" id="{82812F54-2EBA-4BC7-BB9C-F67F44E95CE4}"/>
              </a:ext>
              <a:ext uri="{C183D7F6-B498-43B3-948B-1728B52AA6E4}">
                <adec:decorative xmlns:adec="http://schemas.microsoft.com/office/drawing/2017/decorative" val="0"/>
              </a:ext>
            </a:extLst>
          </p:cNvPr>
          <p:cNvPicPr>
            <a:picLocks noChangeAspect="1"/>
          </p:cNvPicPr>
          <p:nvPr/>
        </p:nvPicPr>
        <p:blipFill rotWithShape="1">
          <a:blip r:embed="rId3"/>
          <a:srcRect l="38820" r="16061" b="-1"/>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BC800A14-AA9B-4665-8EDE-078FD5774A4F}"/>
              </a:ext>
              <a:ext uri="{C183D7F6-B498-43B3-948B-1728B52AA6E4}">
                <adec:decorative xmlns:adec="http://schemas.microsoft.com/office/drawing/2017/decorative" val="0"/>
              </a:ext>
            </a:extLst>
          </p:cNvPr>
          <p:cNvSpPr txBox="1"/>
          <p:nvPr/>
        </p:nvSpPr>
        <p:spPr>
          <a:xfrm>
            <a:off x="10013118" y="6269373"/>
            <a:ext cx="2754351" cy="307777"/>
          </a:xfrm>
          <a:prstGeom prst="rect">
            <a:avLst/>
          </a:prstGeom>
          <a:noFill/>
        </p:spPr>
        <p:txBody>
          <a:bodyPr wrap="square" rtlCol="0">
            <a:spAutoFit/>
          </a:bodyPr>
          <a:lstStyle/>
          <a:p>
            <a:r>
              <a:rPr lang="en-CA" sz="1400"/>
              <a:t>(Audetat et al, 2017)</a:t>
            </a:r>
          </a:p>
        </p:txBody>
      </p:sp>
    </p:spTree>
    <p:extLst>
      <p:ext uri="{BB962C8B-B14F-4D97-AF65-F5344CB8AC3E}">
        <p14:creationId xmlns:p14="http://schemas.microsoft.com/office/powerpoint/2010/main" val="1438194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5AAB-8465-42AF-9237-ECFF731DBA6F}"/>
              </a:ext>
            </a:extLst>
          </p:cNvPr>
          <p:cNvSpPr>
            <a:spLocks noGrp="1"/>
          </p:cNvSpPr>
          <p:nvPr>
            <p:ph type="title"/>
          </p:nvPr>
        </p:nvSpPr>
        <p:spPr>
          <a:xfrm>
            <a:off x="4965430" y="629268"/>
            <a:ext cx="6586491" cy="1286160"/>
          </a:xfrm>
        </p:spPr>
        <p:txBody>
          <a:bodyPr anchor="b">
            <a:normAutofit fontScale="90000"/>
          </a:bodyPr>
          <a:lstStyle/>
          <a:p>
            <a:r>
              <a:rPr lang="en-CA" sz="4000" b="1"/>
              <a:t>Diagnosis and development of a management plan</a:t>
            </a:r>
            <a:br>
              <a:rPr lang="en-CA" sz="2800" b="1"/>
            </a:br>
            <a:endParaRPr lang="en-CA" sz="2800" b="1"/>
          </a:p>
        </p:txBody>
      </p:sp>
      <p:sp>
        <p:nvSpPr>
          <p:cNvPr id="3" name="Content Placeholder 2">
            <a:extLst>
              <a:ext uri="{FF2B5EF4-FFF2-40B4-BE49-F238E27FC236}">
                <a16:creationId xmlns:a16="http://schemas.microsoft.com/office/drawing/2014/main" id="{A5E5B272-F101-4D80-8EE4-C3A931BEEE6F}"/>
              </a:ext>
            </a:extLst>
          </p:cNvPr>
          <p:cNvSpPr>
            <a:spLocks noGrp="1"/>
          </p:cNvSpPr>
          <p:nvPr>
            <p:ph idx="1"/>
          </p:nvPr>
        </p:nvSpPr>
        <p:spPr>
          <a:xfrm>
            <a:off x="4848225" y="1743075"/>
            <a:ext cx="6703695" cy="4480745"/>
          </a:xfrm>
        </p:spPr>
        <p:txBody>
          <a:bodyPr>
            <a:noAutofit/>
          </a:bodyPr>
          <a:lstStyle/>
          <a:p>
            <a:pPr>
              <a:spcBef>
                <a:spcPts val="0"/>
              </a:spcBef>
              <a:spcAft>
                <a:spcPts val="600"/>
              </a:spcAft>
            </a:pPr>
            <a:r>
              <a:rPr lang="en-CA" sz="2000" b="1"/>
              <a:t>What you can do to assist:</a:t>
            </a:r>
          </a:p>
          <a:p>
            <a:pPr lvl="1">
              <a:spcBef>
                <a:spcPts val="0"/>
              </a:spcBef>
              <a:spcAft>
                <a:spcPts val="600"/>
              </a:spcAft>
            </a:pPr>
            <a:r>
              <a:rPr lang="en-CA" sz="2000"/>
              <a:t>Demonstrate proper clinical reasoning</a:t>
            </a:r>
          </a:p>
          <a:p>
            <a:pPr lvl="1">
              <a:spcBef>
                <a:spcPts val="0"/>
              </a:spcBef>
              <a:spcAft>
                <a:spcPts val="600"/>
              </a:spcAft>
            </a:pPr>
            <a:r>
              <a:rPr lang="en-CA" sz="2000"/>
              <a:t>Prompt learner to conclude and settle on a plan</a:t>
            </a:r>
          </a:p>
          <a:p>
            <a:pPr lvl="2">
              <a:spcBef>
                <a:spcPts val="0"/>
              </a:spcBef>
              <a:spcAft>
                <a:spcPts val="600"/>
              </a:spcAft>
            </a:pPr>
            <a:r>
              <a:rPr lang="en-CA"/>
              <a:t>Nudges/hints</a:t>
            </a:r>
          </a:p>
          <a:p>
            <a:pPr lvl="1">
              <a:spcBef>
                <a:spcPts val="0"/>
              </a:spcBef>
              <a:spcAft>
                <a:spcPts val="600"/>
              </a:spcAft>
            </a:pPr>
            <a:r>
              <a:rPr lang="en-CA" sz="2000"/>
              <a:t>Ask learner to read up on different investigative and management options – compare and contrast their pros/cons</a:t>
            </a:r>
          </a:p>
          <a:p>
            <a:pPr lvl="1">
              <a:spcBef>
                <a:spcPts val="0"/>
              </a:spcBef>
              <a:spcAft>
                <a:spcPts val="600"/>
              </a:spcAft>
            </a:pPr>
            <a:r>
              <a:rPr lang="en-CA" sz="2000"/>
              <a:t>Encourage the learner to think about the patient holistically/longitudinally</a:t>
            </a:r>
          </a:p>
          <a:p>
            <a:pPr lvl="1">
              <a:spcBef>
                <a:spcPts val="0"/>
              </a:spcBef>
              <a:spcAft>
                <a:spcPts val="600"/>
              </a:spcAft>
            </a:pPr>
            <a:r>
              <a:rPr lang="en-CA" sz="2000"/>
              <a:t>Ask learner to draw concept map of clinical situation and discuss</a:t>
            </a:r>
          </a:p>
          <a:p>
            <a:pPr lvl="1">
              <a:spcBef>
                <a:spcPts val="0"/>
              </a:spcBef>
              <a:spcAft>
                <a:spcPts val="600"/>
              </a:spcAft>
            </a:pPr>
            <a:r>
              <a:rPr lang="en-CA" sz="2000"/>
              <a:t>Prompt learner to think about connections between different aspects of case</a:t>
            </a:r>
          </a:p>
          <a:p>
            <a:pPr lvl="2">
              <a:spcBef>
                <a:spcPts val="0"/>
              </a:spcBef>
              <a:spcAft>
                <a:spcPts val="600"/>
              </a:spcAft>
            </a:pPr>
            <a:r>
              <a:rPr lang="en-CA"/>
              <a:t>Personality, context, values, determinants of health…</a:t>
            </a:r>
          </a:p>
        </p:txBody>
      </p:sp>
      <p:pic>
        <p:nvPicPr>
          <p:cNvPr id="5" name="Picture 4" descr="White bulbs with a yellow one standing out">
            <a:extLst>
              <a:ext uri="{FF2B5EF4-FFF2-40B4-BE49-F238E27FC236}">
                <a16:creationId xmlns:a16="http://schemas.microsoft.com/office/drawing/2014/main" id="{82812F54-2EBA-4BC7-BB9C-F67F44E95CE4}"/>
              </a:ext>
            </a:extLst>
          </p:cNvPr>
          <p:cNvPicPr>
            <a:picLocks noChangeAspect="1"/>
          </p:cNvPicPr>
          <p:nvPr/>
        </p:nvPicPr>
        <p:blipFill rotWithShape="1">
          <a:blip r:embed="rId3"/>
          <a:srcRect l="38820" r="16061" b="-1"/>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BCB40B34-05D9-4072-A6F1-D1D031B02115}"/>
              </a:ext>
            </a:extLst>
          </p:cNvPr>
          <p:cNvSpPr txBox="1"/>
          <p:nvPr/>
        </p:nvSpPr>
        <p:spPr>
          <a:xfrm>
            <a:off x="10013118" y="6269373"/>
            <a:ext cx="2754351" cy="307777"/>
          </a:xfrm>
          <a:prstGeom prst="rect">
            <a:avLst/>
          </a:prstGeom>
          <a:noFill/>
        </p:spPr>
        <p:txBody>
          <a:bodyPr wrap="square" rtlCol="0">
            <a:spAutoFit/>
          </a:bodyPr>
          <a:lstStyle/>
          <a:p>
            <a:r>
              <a:rPr lang="en-CA" sz="1400"/>
              <a:t>(Audetat et al, 2017)</a:t>
            </a:r>
          </a:p>
        </p:txBody>
      </p:sp>
    </p:spTree>
    <p:extLst>
      <p:ext uri="{BB962C8B-B14F-4D97-AF65-F5344CB8AC3E}">
        <p14:creationId xmlns:p14="http://schemas.microsoft.com/office/powerpoint/2010/main" val="330316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1588" y="662399"/>
            <a:ext cx="4460543" cy="1494000"/>
          </a:xfrm>
        </p:spPr>
        <p:txBody>
          <a:bodyPr anchor="t">
            <a:normAutofit/>
          </a:bodyPr>
          <a:lstStyle/>
          <a:p>
            <a:r>
              <a:rPr lang="en-US"/>
              <a:t>Learning Objectives</a:t>
            </a:r>
          </a:p>
        </p:txBody>
      </p:sp>
      <p:sp>
        <p:nvSpPr>
          <p:cNvPr id="3" name="Content Placeholder 2"/>
          <p:cNvSpPr>
            <a:spLocks noGrp="1"/>
          </p:cNvSpPr>
          <p:nvPr>
            <p:ph idx="1"/>
          </p:nvPr>
        </p:nvSpPr>
        <p:spPr>
          <a:xfrm>
            <a:off x="739614" y="2328674"/>
            <a:ext cx="4844321" cy="3844800"/>
          </a:xfrm>
        </p:spPr>
        <p:txBody>
          <a:bodyPr>
            <a:normAutofit/>
          </a:bodyPr>
          <a:lstStyle/>
          <a:p>
            <a:r>
              <a:rPr lang="en-US" sz="2000">
                <a:solidFill>
                  <a:schemeClr val="tx1">
                    <a:alpha val="60000"/>
                  </a:schemeClr>
                </a:solidFill>
              </a:rPr>
              <a:t>Apply clinical reasoning frameworks to your teaching environment</a:t>
            </a:r>
          </a:p>
          <a:p>
            <a:r>
              <a:rPr lang="en-US" sz="2000">
                <a:solidFill>
                  <a:schemeClr val="tx1">
                    <a:alpha val="60000"/>
                  </a:schemeClr>
                </a:solidFill>
              </a:rPr>
              <a:t>Assess learners’ development of clinical reasoning</a:t>
            </a:r>
          </a:p>
          <a:p>
            <a:r>
              <a:rPr lang="en-US" sz="2000">
                <a:solidFill>
                  <a:schemeClr val="tx1">
                    <a:alpha val="60000"/>
                  </a:schemeClr>
                </a:solidFill>
              </a:rPr>
              <a:t>Develop educational strategies for individual learners who are struggling</a:t>
            </a:r>
          </a:p>
        </p:txBody>
      </p:sp>
      <p:pic>
        <p:nvPicPr>
          <p:cNvPr id="5" name="Picture 4" descr="White bulbs with a yellow one standing out">
            <a:extLst>
              <a:ext uri="{FF2B5EF4-FFF2-40B4-BE49-F238E27FC236}">
                <a16:creationId xmlns:a16="http://schemas.microsoft.com/office/drawing/2014/main" id="{0BA806CA-17C7-48EB-9D1B-B287E55781F6}"/>
              </a:ext>
            </a:extLst>
          </p:cNvPr>
          <p:cNvPicPr>
            <a:picLocks noChangeAspect="1"/>
          </p:cNvPicPr>
          <p:nvPr/>
        </p:nvPicPr>
        <p:blipFill rotWithShape="1">
          <a:blip r:embed="rId3"/>
          <a:srcRect l="12409" r="28278" b="-1"/>
          <a:stretch/>
        </p:blipFill>
        <p:spPr>
          <a:xfrm>
            <a:off x="6098192" y="10"/>
            <a:ext cx="6093808" cy="6857990"/>
          </a:xfrm>
          <a:prstGeom prst="rect">
            <a:avLst/>
          </a:prstGeom>
        </p:spPr>
      </p:pic>
    </p:spTree>
    <p:extLst>
      <p:ext uri="{BB962C8B-B14F-4D97-AF65-F5344CB8AC3E}">
        <p14:creationId xmlns:p14="http://schemas.microsoft.com/office/powerpoint/2010/main" val="2409160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C64F8-A3CC-35AF-033D-10C1DB198643}"/>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Shape 3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4A6042-F9B4-ADF4-379E-75D6E04B3CDF}"/>
              </a:ext>
            </a:extLst>
          </p:cNvPr>
          <p:cNvSpPr>
            <a:spLocks noGrp="1"/>
          </p:cNvSpPr>
          <p:nvPr>
            <p:ph type="title"/>
          </p:nvPr>
        </p:nvSpPr>
        <p:spPr>
          <a:xfrm>
            <a:off x="621792" y="1161288"/>
            <a:ext cx="3602736" cy="4526280"/>
          </a:xfrm>
        </p:spPr>
        <p:txBody>
          <a:bodyPr>
            <a:normAutofit/>
          </a:bodyPr>
          <a:lstStyle/>
          <a:p>
            <a:r>
              <a:rPr lang="en-CA" sz="4000"/>
              <a:t>Case 4: Now what?</a:t>
            </a:r>
          </a:p>
        </p:txBody>
      </p:sp>
      <p:sp>
        <p:nvSpPr>
          <p:cNvPr id="41" name="Rectangle 4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A1428B-D44A-FDA3-616C-0A89BABD6136}"/>
              </a:ext>
            </a:extLst>
          </p:cNvPr>
          <p:cNvSpPr>
            <a:spLocks noGrp="1"/>
          </p:cNvSpPr>
          <p:nvPr>
            <p:ph idx="1"/>
          </p:nvPr>
        </p:nvSpPr>
        <p:spPr>
          <a:xfrm>
            <a:off x="5048251" y="209551"/>
            <a:ext cx="6696074" cy="6629399"/>
          </a:xfrm>
        </p:spPr>
        <p:txBody>
          <a:bodyPr anchor="ctr">
            <a:normAutofit/>
          </a:bodyPr>
          <a:lstStyle/>
          <a:p>
            <a:pPr>
              <a:spcBef>
                <a:spcPts val="600"/>
              </a:spcBef>
              <a:buNone/>
            </a:pPr>
            <a:r>
              <a:rPr lang="en-US" sz="2000" b="1" dirty="0"/>
              <a:t>Patient:</a:t>
            </a:r>
            <a:r>
              <a:rPr lang="en-US" sz="2000" dirty="0"/>
              <a:t> Ms. Cheryl Lang, 16 y-o high school student</a:t>
            </a:r>
          </a:p>
          <a:p>
            <a:pPr>
              <a:spcBef>
                <a:spcPts val="600"/>
              </a:spcBef>
              <a:buNone/>
            </a:pPr>
            <a:r>
              <a:rPr lang="en-US" sz="2000" b="1" dirty="0"/>
              <a:t>Presents with:</a:t>
            </a:r>
            <a:r>
              <a:rPr lang="en-US" sz="2000" dirty="0"/>
              <a:t> 5 days of worsening fatigue, sore throat, and difficulty swallowing. No cough or rhinorrhea.</a:t>
            </a:r>
          </a:p>
          <a:p>
            <a:pPr>
              <a:spcBef>
                <a:spcPts val="600"/>
              </a:spcBef>
              <a:buNone/>
            </a:pPr>
            <a:r>
              <a:rPr lang="en-US" sz="2000" b="1" dirty="0"/>
              <a:t>Exam:</a:t>
            </a:r>
            <a:endParaRPr lang="en-US" sz="2000" dirty="0"/>
          </a:p>
          <a:p>
            <a:pPr>
              <a:spcBef>
                <a:spcPts val="600"/>
              </a:spcBef>
              <a:buFont typeface="Arial" panose="020B0604020202020204" pitchFamily="34" charset="0"/>
              <a:buChar char="•"/>
            </a:pPr>
            <a:r>
              <a:rPr lang="en-US" sz="2000" dirty="0"/>
              <a:t>T 39.0°C, mild hepatosplenomegaly</a:t>
            </a:r>
          </a:p>
          <a:p>
            <a:pPr>
              <a:spcBef>
                <a:spcPts val="600"/>
              </a:spcBef>
              <a:buFont typeface="Arial" panose="020B0604020202020204" pitchFamily="34" charset="0"/>
              <a:buChar char="•"/>
            </a:pPr>
            <a:r>
              <a:rPr lang="en-US" sz="2000" dirty="0"/>
              <a:t>Posterior cervical lymphadenopathy, tonsillar exudates, no respiratory findings</a:t>
            </a:r>
          </a:p>
          <a:p>
            <a:pPr>
              <a:spcBef>
                <a:spcPts val="600"/>
              </a:spcBef>
              <a:buFont typeface="Arial" panose="020B0604020202020204" pitchFamily="34" charset="0"/>
              <a:buChar char="•"/>
            </a:pPr>
            <a:r>
              <a:rPr lang="en-US" sz="2000" dirty="0"/>
              <a:t>No rashes or neurological signs</a:t>
            </a:r>
          </a:p>
          <a:p>
            <a:pPr>
              <a:spcBef>
                <a:spcPts val="600"/>
              </a:spcBef>
              <a:buNone/>
            </a:pPr>
            <a:r>
              <a:rPr lang="en-US" sz="2000" b="1" dirty="0"/>
              <a:t>Labs:</a:t>
            </a:r>
            <a:endParaRPr lang="en-US" sz="2000" dirty="0"/>
          </a:p>
          <a:p>
            <a:pPr>
              <a:spcBef>
                <a:spcPts val="600"/>
              </a:spcBef>
              <a:buFont typeface="Arial" panose="020B0604020202020204" pitchFamily="34" charset="0"/>
              <a:buChar char="•"/>
            </a:pPr>
            <a:r>
              <a:rPr lang="en-US" sz="2000" dirty="0"/>
              <a:t>WBC 13.4 with 25% atypical lymphocytes</a:t>
            </a:r>
          </a:p>
          <a:p>
            <a:pPr>
              <a:spcBef>
                <a:spcPts val="600"/>
              </a:spcBef>
            </a:pPr>
            <a:r>
              <a:rPr lang="en-US" sz="2000" dirty="0" err="1"/>
              <a:t>Monospot</a:t>
            </a:r>
            <a:r>
              <a:rPr lang="en-US" sz="2000" dirty="0"/>
              <a:t> test: Positive, Rapid strep test: Negative</a:t>
            </a:r>
          </a:p>
          <a:p>
            <a:pPr>
              <a:spcBef>
                <a:spcPts val="600"/>
              </a:spcBef>
              <a:buFont typeface="Arial" panose="020B0604020202020204" pitchFamily="34" charset="0"/>
              <a:buChar char="•"/>
            </a:pPr>
            <a:r>
              <a:rPr lang="en-US" sz="2000" dirty="0"/>
              <a:t>Mildly elevated transaminases</a:t>
            </a:r>
          </a:p>
          <a:p>
            <a:pPr>
              <a:spcBef>
                <a:spcPts val="600"/>
              </a:spcBef>
              <a:buNone/>
            </a:pPr>
            <a:r>
              <a:rPr lang="en-US" sz="2000" b="1" dirty="0"/>
              <a:t>Resident (Dr. R):</a:t>
            </a:r>
            <a:endParaRPr lang="en-US" sz="2000" dirty="0"/>
          </a:p>
          <a:p>
            <a:pPr>
              <a:spcBef>
                <a:spcPts val="600"/>
              </a:spcBef>
              <a:buFont typeface="Arial" panose="020B0604020202020204" pitchFamily="34" charset="0"/>
              <a:buChar char="•"/>
            </a:pPr>
            <a:r>
              <a:rPr lang="en-US" sz="2000" dirty="0"/>
              <a:t>Correctly identifies </a:t>
            </a:r>
            <a:r>
              <a:rPr lang="en-US" sz="2000" b="1" dirty="0"/>
              <a:t>EBV mononucleosis</a:t>
            </a:r>
            <a:r>
              <a:rPr lang="en-US" sz="2000" dirty="0"/>
              <a:t>.</a:t>
            </a:r>
          </a:p>
          <a:p>
            <a:pPr>
              <a:spcBef>
                <a:spcPts val="600"/>
              </a:spcBef>
              <a:buFont typeface="Arial" panose="020B0604020202020204" pitchFamily="34" charset="0"/>
              <a:buChar char="•"/>
            </a:pPr>
            <a:r>
              <a:rPr lang="en-US" sz="2000" dirty="0"/>
              <a:t>Plans to start </a:t>
            </a:r>
            <a:r>
              <a:rPr lang="en-US" sz="2000" b="1" dirty="0"/>
              <a:t>amoxicillin "just in case"</a:t>
            </a:r>
            <a:r>
              <a:rPr lang="en-US" sz="2000" dirty="0"/>
              <a:t> and orders blood cultures </a:t>
            </a:r>
            <a:r>
              <a:rPr lang="en-US" sz="2000" b="1" dirty="0"/>
              <a:t>“to be safe.”</a:t>
            </a:r>
          </a:p>
          <a:p>
            <a:pPr>
              <a:spcBef>
                <a:spcPts val="600"/>
              </a:spcBef>
              <a:buFont typeface="Arial" panose="020B0604020202020204" pitchFamily="34" charset="0"/>
              <a:buChar char="•"/>
            </a:pPr>
            <a:r>
              <a:rPr lang="en-US" sz="2000" dirty="0"/>
              <a:t>Uncertain about advising rest only, concerned about "missing something more serious.”</a:t>
            </a:r>
          </a:p>
        </p:txBody>
      </p:sp>
    </p:spTree>
    <p:extLst>
      <p:ext uri="{BB962C8B-B14F-4D97-AF65-F5344CB8AC3E}">
        <p14:creationId xmlns:p14="http://schemas.microsoft.com/office/powerpoint/2010/main" val="3514754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7FFFE3-480B-842A-CC38-F02129EB3E4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6B7107-63FA-455E-0F84-651F358D1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13A3C9B9-62B1-BC24-ADC0-69C00AC3A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608243"/>
            <a:ext cx="3380205"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5A04E9D-40D8-0254-1A88-AA81B8E247F8}"/>
              </a:ext>
            </a:extLst>
          </p:cNvPr>
          <p:cNvSpPr>
            <a:spLocks noGrp="1"/>
          </p:cNvSpPr>
          <p:nvPr>
            <p:ph type="title"/>
          </p:nvPr>
        </p:nvSpPr>
        <p:spPr>
          <a:xfrm>
            <a:off x="1316791" y="1005303"/>
            <a:ext cx="2032490" cy="4427309"/>
          </a:xfrm>
        </p:spPr>
        <p:txBody>
          <a:bodyPr>
            <a:normAutofit/>
          </a:bodyPr>
          <a:lstStyle/>
          <a:p>
            <a:r>
              <a:rPr lang="en-CA" sz="2800">
                <a:solidFill>
                  <a:schemeClr val="bg1"/>
                </a:solidFill>
              </a:rPr>
              <a:t>Discussion</a:t>
            </a:r>
            <a:endParaRPr lang="en-US" sz="2800">
              <a:solidFill>
                <a:schemeClr val="bg1"/>
              </a:solidFill>
            </a:endParaRPr>
          </a:p>
        </p:txBody>
      </p:sp>
      <p:sp>
        <p:nvSpPr>
          <p:cNvPr id="4" name="Rectangle 1">
            <a:extLst>
              <a:ext uri="{FF2B5EF4-FFF2-40B4-BE49-F238E27FC236}">
                <a16:creationId xmlns:a16="http://schemas.microsoft.com/office/drawing/2014/main" id="{40A0E4E8-FF38-D289-69AB-6629AA732135}"/>
              </a:ext>
            </a:extLst>
          </p:cNvPr>
          <p:cNvSpPr>
            <a:spLocks noGrp="1" noChangeArrowheads="1"/>
          </p:cNvSpPr>
          <p:nvPr>
            <p:ph idx="1"/>
          </p:nvPr>
        </p:nvSpPr>
        <p:spPr bwMode="auto">
          <a:xfrm>
            <a:off x="4888822" y="1190715"/>
            <a:ext cx="6197107" cy="42801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a:ln>
                  <a:noFill/>
                </a:ln>
                <a:effectLst/>
                <a:latin typeface="Arial" panose="020B0604020202020204" pitchFamily="34" charset="0"/>
              </a:rPr>
              <a:t>What reasoning error is at play here?</a:t>
            </a: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a:ln>
                  <a:noFill/>
                </a:ln>
                <a:effectLst/>
                <a:latin typeface="Arial" panose="020B0604020202020204" pitchFamily="34" charset="0"/>
              </a:rPr>
              <a:t>Why is committing to a diagnostic closure difficult for residents, even when evidence is strong?</a:t>
            </a: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a:ln>
                  <a:noFill/>
                </a:ln>
                <a:effectLst/>
                <a:latin typeface="Arial" panose="020B0604020202020204" pitchFamily="34" charset="0"/>
              </a:rPr>
              <a:t>How do we support clinical confidence and stewardship in benign viral syndromes?</a:t>
            </a:r>
          </a:p>
          <a:p>
            <a:pPr marL="0" marR="0" lvl="0" indent="0" defTabSz="914400" rtl="0" eaLnBrk="0" fontAlgn="base" latinLnBrk="0" hangingPunct="0">
              <a:lnSpc>
                <a:spcPct val="100000"/>
              </a:lnSpc>
              <a:spcBef>
                <a:spcPts val="1200"/>
              </a:spcBef>
              <a:spcAft>
                <a:spcPts val="600"/>
              </a:spcAft>
              <a:buClrTx/>
              <a:buSzTx/>
              <a:buFontTx/>
              <a:buChar char="•"/>
              <a:tabLst/>
            </a:pPr>
            <a:r>
              <a:rPr kumimoji="0" lang="en-US" altLang="en-US" sz="2000" b="0" i="0" u="none" strike="noStrike" cap="none" normalizeH="0" baseline="0">
                <a:ln>
                  <a:noFill/>
                </a:ln>
                <a:effectLst/>
                <a:latin typeface="Arial" panose="020B0604020202020204" pitchFamily="34" charset="0"/>
              </a:rPr>
              <a:t>What approaches (e.g., shared decision-making, evidence-based reassurance) help reinforce good reasoning?</a:t>
            </a:r>
          </a:p>
        </p:txBody>
      </p:sp>
      <p:sp>
        <p:nvSpPr>
          <p:cNvPr id="13" name="Rectangle 12">
            <a:extLst>
              <a:ext uri="{FF2B5EF4-FFF2-40B4-BE49-F238E27FC236}">
                <a16:creationId xmlns:a16="http://schemas.microsoft.com/office/drawing/2014/main" id="{3B93C42E-8E23-32AC-3296-65C37D23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5331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85AE9AA-99A1-E2AB-92D3-D488AF2E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0B21BC3-230D-0E9F-CA23-B8F83E4F5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236"/>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1751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C421-E3B5-4844-BE12-40B4C6968030}"/>
              </a:ext>
            </a:extLst>
          </p:cNvPr>
          <p:cNvSpPr>
            <a:spLocks noGrp="1"/>
          </p:cNvSpPr>
          <p:nvPr>
            <p:ph type="title"/>
          </p:nvPr>
        </p:nvSpPr>
        <p:spPr>
          <a:xfrm>
            <a:off x="640080" y="325369"/>
            <a:ext cx="4368602" cy="1956841"/>
          </a:xfrm>
        </p:spPr>
        <p:txBody>
          <a:bodyPr anchor="b">
            <a:normAutofit/>
          </a:bodyPr>
          <a:lstStyle/>
          <a:p>
            <a:r>
              <a:rPr lang="en-CA" sz="5400"/>
              <a:t>Summary</a:t>
            </a:r>
          </a:p>
        </p:txBody>
      </p:sp>
      <p:sp>
        <p:nvSpPr>
          <p:cNvPr id="3" name="Content Placeholder 2">
            <a:extLst>
              <a:ext uri="{FF2B5EF4-FFF2-40B4-BE49-F238E27FC236}">
                <a16:creationId xmlns:a16="http://schemas.microsoft.com/office/drawing/2014/main" id="{B3DF874A-5B40-4060-9526-60643225DB59}"/>
              </a:ext>
            </a:extLst>
          </p:cNvPr>
          <p:cNvSpPr>
            <a:spLocks noGrp="1"/>
          </p:cNvSpPr>
          <p:nvPr>
            <p:ph idx="1"/>
          </p:nvPr>
        </p:nvSpPr>
        <p:spPr>
          <a:xfrm>
            <a:off x="316230" y="2486008"/>
            <a:ext cx="5896981" cy="4179566"/>
          </a:xfrm>
        </p:spPr>
        <p:txBody>
          <a:bodyPr>
            <a:normAutofit/>
          </a:bodyPr>
          <a:lstStyle/>
          <a:p>
            <a:r>
              <a:rPr lang="en-CA" sz="2400"/>
              <a:t>Clinical reasoning problems are common</a:t>
            </a:r>
          </a:p>
          <a:p>
            <a:pPr lvl="1"/>
            <a:r>
              <a:rPr lang="en-CA"/>
              <a:t>Part of knowledge acquisition process</a:t>
            </a:r>
          </a:p>
          <a:p>
            <a:pPr lvl="1"/>
            <a:r>
              <a:rPr lang="en-CA"/>
              <a:t>Tied into learning from experience</a:t>
            </a:r>
          </a:p>
          <a:p>
            <a:pPr lvl="1"/>
            <a:r>
              <a:rPr lang="en-CA"/>
              <a:t>Influenced context and emotions</a:t>
            </a:r>
          </a:p>
          <a:p>
            <a:r>
              <a:rPr lang="en-CA" sz="2400"/>
              <a:t>We need to assess an assist our learners</a:t>
            </a:r>
          </a:p>
          <a:p>
            <a:pPr lvl="1"/>
            <a:r>
              <a:rPr lang="en-CA"/>
              <a:t>To develop CR skills</a:t>
            </a:r>
          </a:p>
          <a:p>
            <a:pPr lvl="1"/>
            <a:r>
              <a:rPr lang="en-CA"/>
              <a:t>To mitigate against cognitive biases</a:t>
            </a:r>
          </a:p>
          <a:p>
            <a:pPr lvl="1"/>
            <a:r>
              <a:rPr lang="en-CA"/>
              <a:t>To develop reflective practice</a:t>
            </a:r>
          </a:p>
          <a:p>
            <a:endParaRPr lang="en-CA" sz="1700" b="1">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Many question marks on black background">
            <a:extLst>
              <a:ext uri="{FF2B5EF4-FFF2-40B4-BE49-F238E27FC236}">
                <a16:creationId xmlns:a16="http://schemas.microsoft.com/office/drawing/2014/main" id="{46B5BF86-5067-4534-8D23-E7D788EF0380}"/>
              </a:ext>
            </a:extLst>
          </p:cNvPr>
          <p:cNvPicPr>
            <a:picLocks noChangeAspect="1"/>
          </p:cNvPicPr>
          <p:nvPr/>
        </p:nvPicPr>
        <p:blipFill rotWithShape="1">
          <a:blip r:embed="rId3"/>
          <a:srcRect l="38814" r="2" b="2"/>
          <a:stretch/>
        </p:blipFill>
        <p:spPr>
          <a:xfrm>
            <a:off x="6538586" y="10"/>
            <a:ext cx="565189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34375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a:t>References	</a:t>
            </a:r>
            <a:endParaRPr lang="en-CA" sz="5400" b="1"/>
          </a:p>
        </p:txBody>
      </p:sp>
      <p:sp>
        <p:nvSpPr>
          <p:cNvPr id="3" name="Content Placeholder 2"/>
          <p:cNvSpPr>
            <a:spLocks noGrp="1"/>
          </p:cNvSpPr>
          <p:nvPr>
            <p:ph idx="1"/>
          </p:nvPr>
        </p:nvSpPr>
        <p:spPr>
          <a:xfrm>
            <a:off x="838200" y="1745552"/>
            <a:ext cx="10515600" cy="4862042"/>
          </a:xfrm>
        </p:spPr>
        <p:txBody>
          <a:bodyPr>
            <a:normAutofit/>
          </a:bodyPr>
          <a:lstStyle/>
          <a:p>
            <a:pPr marL="0" indent="0">
              <a:spcBef>
                <a:spcPts val="600"/>
              </a:spcBef>
              <a:spcAft>
                <a:spcPts val="600"/>
              </a:spcAft>
              <a:buNone/>
            </a:pPr>
            <a:r>
              <a:rPr lang="en-CA" sz="1400" err="1"/>
              <a:t>Audetat</a:t>
            </a:r>
            <a:r>
              <a:rPr lang="en-CA" sz="1400"/>
              <a:t>, M.C., </a:t>
            </a:r>
            <a:r>
              <a:rPr lang="en-CA" sz="1400" err="1"/>
              <a:t>Beique</a:t>
            </a:r>
            <a:r>
              <a:rPr lang="en-CA" sz="1400"/>
              <a:t>, C., </a:t>
            </a:r>
            <a:r>
              <a:rPr lang="en-CA" sz="1400" err="1"/>
              <a:t>Fon</a:t>
            </a:r>
            <a:r>
              <a:rPr lang="en-CA" sz="1400"/>
              <a:t>, N.C., Laurin, S., </a:t>
            </a:r>
            <a:r>
              <a:rPr lang="en-CA" sz="1400" err="1"/>
              <a:t>Sanche</a:t>
            </a:r>
            <a:r>
              <a:rPr lang="en-CA" sz="1400"/>
              <a:t>, G. (</a:t>
            </a:r>
            <a:r>
              <a:rPr lang="en-CA" sz="1400" err="1"/>
              <a:t>nd</a:t>
            </a:r>
            <a:r>
              <a:rPr lang="en-CA" sz="1400"/>
              <a:t>). Clinical Reasoning Difficulties: A Guide to Educational Diagnosis and Remediation. University of Montreal. Retrieved from </a:t>
            </a:r>
            <a:r>
              <a:rPr lang="en-CA" sz="1400">
                <a:hlinkClick r:id="rId3"/>
              </a:rPr>
              <a:t>https://www.cordem.org/globalassets/files/remediation/audetat--guide--clinical-reasoning-difficulties.pdf</a:t>
            </a:r>
            <a:endParaRPr lang="en-CA" sz="1400"/>
          </a:p>
          <a:p>
            <a:pPr marL="0" indent="0">
              <a:spcBef>
                <a:spcPts val="600"/>
              </a:spcBef>
              <a:spcAft>
                <a:spcPts val="600"/>
              </a:spcAft>
              <a:buNone/>
            </a:pPr>
            <a:r>
              <a:rPr lang="en-CA" sz="1400" b="0" i="0" err="1">
                <a:effectLst/>
                <a:latin typeface="Roboto"/>
              </a:rPr>
              <a:t>Audétat</a:t>
            </a:r>
            <a:r>
              <a:rPr lang="en-CA" sz="1400" b="0" i="0">
                <a:effectLst/>
                <a:latin typeface="Roboto"/>
              </a:rPr>
              <a:t> M-C., Laurin S., Dory V., </a:t>
            </a:r>
            <a:r>
              <a:rPr lang="en-CA" sz="1400" b="0" i="0" err="1">
                <a:effectLst/>
                <a:latin typeface="Roboto"/>
              </a:rPr>
              <a:t>Charlin</a:t>
            </a:r>
            <a:r>
              <a:rPr lang="en-CA" sz="1400" b="0" i="0">
                <a:effectLst/>
                <a:latin typeface="Roboto"/>
              </a:rPr>
              <a:t> B., </a:t>
            </a:r>
            <a:r>
              <a:rPr lang="en-CA" sz="1400" b="0" i="0" err="1">
                <a:effectLst/>
                <a:latin typeface="Roboto"/>
              </a:rPr>
              <a:t>Nendaz</a:t>
            </a:r>
            <a:r>
              <a:rPr lang="en-CA" sz="1400" b="0" i="0">
                <a:effectLst/>
                <a:latin typeface="Roboto"/>
              </a:rPr>
              <a:t>, M. (2017) </a:t>
            </a:r>
            <a:r>
              <a:rPr lang="en-CA" sz="1400" b="0" i="1">
                <a:effectLst/>
                <a:latin typeface="Roboto"/>
              </a:rPr>
              <a:t>Diagnosis and management of clinical reasoning difficulties: </a:t>
            </a:r>
            <a:r>
              <a:rPr lang="en-CA" sz="1400" b="0" i="0">
                <a:effectLst/>
                <a:latin typeface="Roboto"/>
              </a:rPr>
              <a:t>AMEE GUIDE 117, Dundee, UK: Association for Medical Education in Europe (AMEE),; 2017., </a:t>
            </a:r>
          </a:p>
          <a:p>
            <a:pPr marL="0" indent="0">
              <a:spcBef>
                <a:spcPts val="600"/>
              </a:spcBef>
              <a:spcAft>
                <a:spcPts val="600"/>
              </a:spcAft>
              <a:buNone/>
            </a:pPr>
            <a:r>
              <a:rPr lang="en-CA" sz="1400"/>
              <a:t>Bordage, G. (1994). Elaborated Knowledge: a key to successful diagnostic thinking. </a:t>
            </a:r>
            <a:r>
              <a:rPr lang="en-CA" sz="1400" i="1"/>
              <a:t>Academic Medicine</a:t>
            </a:r>
            <a:r>
              <a:rPr lang="en-CA" sz="1400"/>
              <a:t>, 883-885.</a:t>
            </a:r>
          </a:p>
          <a:p>
            <a:pPr marL="0" indent="0">
              <a:spcBef>
                <a:spcPts val="600"/>
              </a:spcBef>
              <a:spcAft>
                <a:spcPts val="600"/>
              </a:spcAft>
              <a:buNone/>
            </a:pPr>
            <a:r>
              <a:rPr lang="en-CA" sz="1400"/>
              <a:t>Bowen, J. (2006). Educational Strategies to Promote Clinical Reasoning. </a:t>
            </a:r>
            <a:r>
              <a:rPr lang="en-CA" sz="1400" i="1"/>
              <a:t>New England Journal of Medicine</a:t>
            </a:r>
            <a:r>
              <a:rPr lang="en-CA" sz="1400"/>
              <a:t>, 2217-2225. </a:t>
            </a:r>
          </a:p>
          <a:p>
            <a:pPr marL="0" indent="0">
              <a:spcBef>
                <a:spcPts val="600"/>
              </a:spcBef>
              <a:spcAft>
                <a:spcPts val="600"/>
              </a:spcAft>
              <a:buNone/>
            </a:pPr>
            <a:r>
              <a:rPr lang="en-CA" sz="1400"/>
              <a:t>Chang, R., Bordage, G., &amp; Connell, K. (1998). The Importance of Early Problem Representation during Case Presentations. </a:t>
            </a:r>
            <a:r>
              <a:rPr lang="en-CA" sz="1400" i="1"/>
              <a:t>Academic Medicine</a:t>
            </a:r>
            <a:r>
              <a:rPr lang="en-CA" sz="1400"/>
              <a:t> , S109-S111.</a:t>
            </a:r>
          </a:p>
          <a:p>
            <a:pPr marL="0" indent="0">
              <a:spcBef>
                <a:spcPts val="600"/>
              </a:spcBef>
              <a:spcAft>
                <a:spcPts val="600"/>
              </a:spcAft>
              <a:buNone/>
            </a:pPr>
            <a:r>
              <a:rPr lang="en-CA" sz="1400"/>
              <a:t>Croskerry, P. (2009). A Universal Model of Diagnostic Reasoning, </a:t>
            </a:r>
            <a:r>
              <a:rPr lang="en-CA" sz="1400" i="1"/>
              <a:t>Academic Medicine, 84: 1022-1028.</a:t>
            </a:r>
            <a:endParaRPr lang="en-CA" sz="1400"/>
          </a:p>
          <a:p>
            <a:pPr marL="0" indent="0">
              <a:spcBef>
                <a:spcPts val="600"/>
              </a:spcBef>
              <a:spcAft>
                <a:spcPts val="600"/>
              </a:spcAft>
              <a:buNone/>
            </a:pPr>
            <a:r>
              <a:rPr lang="en-CA" sz="1400"/>
              <a:t>Kassirer, J. (2010). Teaching Clinical Reasoning: Case-based and Coached. </a:t>
            </a:r>
            <a:r>
              <a:rPr lang="en-CA" sz="1400" i="1"/>
              <a:t>Academic Medicine</a:t>
            </a:r>
            <a:r>
              <a:rPr lang="en-CA" sz="1400"/>
              <a:t>, 1118-1124.</a:t>
            </a:r>
          </a:p>
          <a:p>
            <a:pPr marL="0" indent="0">
              <a:spcBef>
                <a:spcPts val="600"/>
              </a:spcBef>
              <a:spcAft>
                <a:spcPts val="600"/>
              </a:spcAft>
              <a:buNone/>
            </a:pPr>
            <a:r>
              <a:rPr lang="en-CA" sz="1400"/>
              <a:t>LeBlanc, V.; McConnell, M.; Monteiro, S.; Predictable Chaos: a review of the effects of emotions on attention, memory and decision making. Advances in Health Sciences Education, June 2014 </a:t>
            </a:r>
            <a:r>
              <a:rPr lang="is-IS" sz="1400"/>
              <a:t>DOI 10.1007/s10459-014-9516-6</a:t>
            </a:r>
            <a:endParaRPr lang="en-CA" sz="1400"/>
          </a:p>
          <a:p>
            <a:pPr marL="0" indent="0">
              <a:spcBef>
                <a:spcPts val="600"/>
              </a:spcBef>
              <a:spcAft>
                <a:spcPts val="600"/>
              </a:spcAft>
              <a:buNone/>
            </a:pPr>
            <a:r>
              <a:rPr lang="en-CA" sz="1400"/>
              <a:t>Norman, G. (2005). Research in clinical reasoning: past history and current trends. </a:t>
            </a:r>
            <a:r>
              <a:rPr lang="en-CA" sz="1400" i="1"/>
              <a:t>Medical Education</a:t>
            </a:r>
            <a:r>
              <a:rPr lang="en-CA" sz="1400"/>
              <a:t>, 418-427.</a:t>
            </a:r>
          </a:p>
          <a:p>
            <a:pPr marL="0" indent="0">
              <a:spcBef>
                <a:spcPts val="600"/>
              </a:spcBef>
              <a:spcAft>
                <a:spcPts val="600"/>
              </a:spcAft>
              <a:buNone/>
            </a:pPr>
            <a:r>
              <a:rPr lang="en-CA" sz="1400"/>
              <a:t>Rencic, J. (2011).  Twelve tips for teaching expertise in clinical reasoning. Medical Teacher, 33: 887-892.</a:t>
            </a:r>
            <a:endParaRPr lang="en-CA" sz="1200"/>
          </a:p>
          <a:p>
            <a:endParaRPr lang="en-CA" sz="1200"/>
          </a:p>
          <a:p>
            <a:endParaRPr lang="en-CA" sz="1200"/>
          </a:p>
        </p:txBody>
      </p:sp>
    </p:spTree>
    <p:extLst>
      <p:ext uri="{BB962C8B-B14F-4D97-AF65-F5344CB8AC3E}">
        <p14:creationId xmlns:p14="http://schemas.microsoft.com/office/powerpoint/2010/main" val="325830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8FE6-F239-424A-B164-837E739ABC4F}"/>
              </a:ext>
            </a:extLst>
          </p:cNvPr>
          <p:cNvSpPr>
            <a:spLocks noGrp="1"/>
          </p:cNvSpPr>
          <p:nvPr>
            <p:ph type="title"/>
          </p:nvPr>
        </p:nvSpPr>
        <p:spPr/>
        <p:txBody>
          <a:bodyPr>
            <a:normAutofit/>
          </a:bodyPr>
          <a:lstStyle/>
          <a:p>
            <a:r>
              <a:rPr lang="en-US" sz="5400" b="1">
                <a:latin typeface="HelveticaNeue-Bold"/>
              </a:rPr>
              <a:t>Cognitive biases</a:t>
            </a:r>
            <a:endParaRPr lang="en-CA" sz="5400"/>
          </a:p>
        </p:txBody>
      </p:sp>
      <p:sp>
        <p:nvSpPr>
          <p:cNvPr id="3" name="Content Placeholder 2">
            <a:extLst>
              <a:ext uri="{FF2B5EF4-FFF2-40B4-BE49-F238E27FC236}">
                <a16:creationId xmlns:a16="http://schemas.microsoft.com/office/drawing/2014/main" id="{43821D6B-1183-4AFF-9EAC-706E1284A022}"/>
              </a:ext>
            </a:extLst>
          </p:cNvPr>
          <p:cNvSpPr>
            <a:spLocks noGrp="1"/>
          </p:cNvSpPr>
          <p:nvPr>
            <p:ph idx="1"/>
          </p:nvPr>
        </p:nvSpPr>
        <p:spPr>
          <a:xfrm>
            <a:off x="838200" y="1929383"/>
            <a:ext cx="10515600" cy="4563491"/>
          </a:xfrm>
        </p:spPr>
        <p:txBody>
          <a:bodyPr>
            <a:normAutofit/>
          </a:bodyPr>
          <a:lstStyle/>
          <a:p>
            <a:pPr>
              <a:spcBef>
                <a:spcPts val="600"/>
              </a:spcBef>
              <a:spcAft>
                <a:spcPts val="600"/>
              </a:spcAft>
            </a:pPr>
            <a:r>
              <a:rPr lang="en-US" sz="1800" b="1" i="0" u="none" strike="noStrike" baseline="0">
                <a:latin typeface="HelveticaNeue-Medium"/>
              </a:rPr>
              <a:t>Availability: </a:t>
            </a:r>
            <a:r>
              <a:rPr lang="en-US" sz="1800" b="0" i="0" u="none" strike="noStrike" baseline="0">
                <a:latin typeface="HelveticaNeue-Light"/>
              </a:rPr>
              <a:t>Tendency to be influenced by a recent diagnosis or by a particular diagnostic experience leading to one assigning high priority to that diagnosis in hypotheses generation. </a:t>
            </a:r>
          </a:p>
          <a:p>
            <a:pPr>
              <a:spcBef>
                <a:spcPts val="600"/>
              </a:spcBef>
              <a:spcAft>
                <a:spcPts val="600"/>
              </a:spcAft>
            </a:pPr>
            <a:r>
              <a:rPr lang="en-US" sz="1800" b="1" i="0" u="none" strike="noStrike" baseline="0">
                <a:latin typeface="HelveticaNeue-Medium"/>
              </a:rPr>
              <a:t>Representativeness: </a:t>
            </a:r>
            <a:r>
              <a:rPr lang="en-US" sz="1800" b="0" i="0" u="none" strike="noStrike" baseline="0">
                <a:latin typeface="HelveticaNeue-Light"/>
              </a:rPr>
              <a:t>Tendency to focus on the prototypical presentation of a disease: data similar to this category are overemphasized and atypical variants may be overlooked or missed.</a:t>
            </a:r>
          </a:p>
          <a:p>
            <a:pPr>
              <a:spcBef>
                <a:spcPts val="600"/>
              </a:spcBef>
              <a:spcAft>
                <a:spcPts val="600"/>
              </a:spcAft>
            </a:pPr>
            <a:r>
              <a:rPr lang="en-US" sz="1800" b="1" i="0" u="none" strike="noStrike" baseline="0">
                <a:latin typeface="HelveticaNeue-Medium"/>
              </a:rPr>
              <a:t>Outcome</a:t>
            </a:r>
            <a:r>
              <a:rPr lang="en-US" sz="1800" b="0" i="0" u="none" strike="noStrike" baseline="0">
                <a:latin typeface="HelveticaNeue-Medium"/>
              </a:rPr>
              <a:t>: </a:t>
            </a:r>
            <a:r>
              <a:rPr lang="en-US" sz="1800" b="0" i="0" u="none" strike="noStrike" baseline="0">
                <a:latin typeface="HelveticaNeue-Light"/>
              </a:rPr>
              <a:t>Tendency to favor a diagnosis associated with effective treatment options or a favorable outcome. The doctor subconsciously seeks to avoid the gloom or sadness associated with a diagnosis that has a less favorable outcome.</a:t>
            </a:r>
          </a:p>
          <a:p>
            <a:pPr>
              <a:spcBef>
                <a:spcPts val="600"/>
              </a:spcBef>
              <a:spcAft>
                <a:spcPts val="600"/>
              </a:spcAft>
            </a:pPr>
            <a:r>
              <a:rPr lang="en-US" sz="1800" b="1" i="0" u="none" strike="noStrike" baseline="0">
                <a:latin typeface="HelveticaNeue-Medium"/>
              </a:rPr>
              <a:t>Confirmation: </a:t>
            </a:r>
            <a:r>
              <a:rPr lang="en-US" sz="1800" b="0" i="0" u="none" strike="noStrike" baseline="0">
                <a:latin typeface="HelveticaNeue-Light"/>
              </a:rPr>
              <a:t>Tendency to look only for those cues that confirm a diagnosis rather than those that disconfirm it, even if the </a:t>
            </a:r>
            <a:r>
              <a:rPr lang="en-CA" sz="1800" b="0" i="0" u="none" strike="noStrike" baseline="0">
                <a:latin typeface="HelveticaNeue-Light"/>
              </a:rPr>
              <a:t>latter are more compelling.</a:t>
            </a:r>
          </a:p>
          <a:p>
            <a:pPr>
              <a:spcBef>
                <a:spcPts val="600"/>
              </a:spcBef>
              <a:spcAft>
                <a:spcPts val="600"/>
              </a:spcAft>
            </a:pPr>
            <a:r>
              <a:rPr lang="en-US" sz="1800" b="1" i="0" u="none" strike="noStrike" baseline="0">
                <a:latin typeface="HelveticaNeue-Medium"/>
              </a:rPr>
              <a:t>Anchoring: </a:t>
            </a:r>
            <a:r>
              <a:rPr lang="en-US" sz="1800" b="0" i="0" u="none" strike="noStrike" baseline="0">
                <a:latin typeface="HelveticaNeue-Light"/>
              </a:rPr>
              <a:t>Tendency to fixate the reasoning process on features of the clinical presentation that were identified early. The initial </a:t>
            </a:r>
            <a:r>
              <a:rPr lang="en-CA" sz="1800" b="0" i="0" u="none" strike="noStrike" baseline="0">
                <a:latin typeface="HelveticaNeue-Light"/>
              </a:rPr>
              <a:t>clinical presentation remains unaltered by subsequent information.</a:t>
            </a:r>
          </a:p>
          <a:p>
            <a:pPr>
              <a:spcBef>
                <a:spcPts val="600"/>
              </a:spcBef>
              <a:spcAft>
                <a:spcPts val="600"/>
              </a:spcAft>
            </a:pPr>
            <a:r>
              <a:rPr lang="en-US" sz="1800" b="1" i="0" u="none" strike="noStrike" baseline="0">
                <a:latin typeface="HelveticaNeue-Medium"/>
              </a:rPr>
              <a:t>Overconfidence</a:t>
            </a:r>
            <a:r>
              <a:rPr lang="en-US" sz="1800" b="0" i="0" u="none" strike="noStrike" baseline="0">
                <a:latin typeface="HelveticaNeue-Medium"/>
              </a:rPr>
              <a:t>: </a:t>
            </a:r>
            <a:r>
              <a:rPr lang="en-US" sz="1800" b="0" i="0" u="none" strike="noStrike" baseline="0">
                <a:latin typeface="HelveticaNeue-Light"/>
              </a:rPr>
              <a:t>Tendency to overestimate one’s competence. Decisions are based more on opinion than on carefully collected evidence. Incites the person to act on incomplete information, intuitions or hunches.</a:t>
            </a:r>
            <a:endParaRPr lang="en-CA" sz="1800"/>
          </a:p>
        </p:txBody>
      </p:sp>
      <p:sp>
        <p:nvSpPr>
          <p:cNvPr id="7" name="TextBox 6">
            <a:extLst>
              <a:ext uri="{FF2B5EF4-FFF2-40B4-BE49-F238E27FC236}">
                <a16:creationId xmlns:a16="http://schemas.microsoft.com/office/drawing/2014/main" id="{D07A64E9-D116-A644-A083-9542BD009B40}"/>
              </a:ext>
            </a:extLst>
          </p:cNvPr>
          <p:cNvSpPr txBox="1"/>
          <p:nvPr/>
        </p:nvSpPr>
        <p:spPr>
          <a:xfrm>
            <a:off x="9846527" y="6069930"/>
            <a:ext cx="2754351" cy="307777"/>
          </a:xfrm>
          <a:prstGeom prst="rect">
            <a:avLst/>
          </a:prstGeom>
          <a:noFill/>
        </p:spPr>
        <p:txBody>
          <a:bodyPr wrap="square" rtlCol="0">
            <a:spAutoFit/>
          </a:bodyPr>
          <a:lstStyle/>
          <a:p>
            <a:pPr>
              <a:spcAft>
                <a:spcPts val="600"/>
              </a:spcAft>
            </a:pPr>
            <a:r>
              <a:rPr lang="en-CA" sz="1400"/>
              <a:t>(Audetat et al, 2017)</a:t>
            </a:r>
          </a:p>
        </p:txBody>
      </p:sp>
    </p:spTree>
    <p:extLst>
      <p:ext uri="{BB962C8B-B14F-4D97-AF65-F5344CB8AC3E}">
        <p14:creationId xmlns:p14="http://schemas.microsoft.com/office/powerpoint/2010/main" val="766546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Problems in CR by Stage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sz="2400" b="1" i="1" dirty="0"/>
              <a:t>Novice</a:t>
            </a:r>
          </a:p>
          <a:p>
            <a:r>
              <a:rPr lang="en-US" sz="2400" dirty="0"/>
              <a:t>Failure to identify relevant clinical information</a:t>
            </a:r>
          </a:p>
          <a:p>
            <a:r>
              <a:rPr lang="en-US" sz="2400" dirty="0"/>
              <a:t>Failure to interpret clinical information obtained</a:t>
            </a:r>
          </a:p>
          <a:p>
            <a:r>
              <a:rPr lang="en-US" sz="2400" dirty="0"/>
              <a:t>Failure to generate appropriate hypothesis(es)</a:t>
            </a:r>
          </a:p>
          <a:p>
            <a:pPr marL="0" indent="0">
              <a:buNone/>
            </a:pPr>
            <a:r>
              <a:rPr lang="en-US" sz="2400" b="1" i="1" dirty="0"/>
              <a:t>Experienced:</a:t>
            </a:r>
          </a:p>
          <a:p>
            <a:r>
              <a:rPr lang="en-US" sz="2400" dirty="0"/>
              <a:t>Failure to consider all relevant information</a:t>
            </a:r>
          </a:p>
          <a:p>
            <a:r>
              <a:rPr lang="en-US" sz="2400" dirty="0"/>
              <a:t>Overuse of pattern recognition</a:t>
            </a:r>
          </a:p>
          <a:p>
            <a:r>
              <a:rPr lang="en-US" sz="2400" dirty="0"/>
              <a:t>Increased error with increasing difficulty of the clinical case</a:t>
            </a:r>
          </a:p>
        </p:txBody>
      </p:sp>
    </p:spTree>
    <p:extLst>
      <p:ext uri="{BB962C8B-B14F-4D97-AF65-F5344CB8AC3E}">
        <p14:creationId xmlns:p14="http://schemas.microsoft.com/office/powerpoint/2010/main" val="215102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y 3D art">
            <a:extLst>
              <a:ext uri="{FF2B5EF4-FFF2-40B4-BE49-F238E27FC236}">
                <a16:creationId xmlns:a16="http://schemas.microsoft.com/office/drawing/2014/main" id="{43E60568-EA9B-C068-1919-3C519A745AA6}"/>
              </a:ext>
            </a:extLst>
          </p:cNvPr>
          <p:cNvPicPr>
            <a:picLocks noChangeAspect="1"/>
          </p:cNvPicPr>
          <p:nvPr/>
        </p:nvPicPr>
        <p:blipFill>
          <a:blip r:embed="rId3"/>
          <a:srcRect b="14773"/>
          <a:stretch/>
        </p:blipFill>
        <p:spPr>
          <a:xfrm>
            <a:off x="20" y="10"/>
            <a:ext cx="12191980" cy="6857990"/>
          </a:xfrm>
          <a:prstGeom prst="rect">
            <a:avLst/>
          </a:prstGeom>
        </p:spPr>
      </p:pic>
      <p:sp useBgFill="1">
        <p:nvSpPr>
          <p:cNvPr id="9" name="Rectangle 8">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90528" y="2299176"/>
            <a:ext cx="4131368" cy="1571164"/>
          </a:xfrm>
        </p:spPr>
        <p:txBody>
          <a:bodyPr vert="horz" lIns="91440" tIns="45720" rIns="91440" bIns="45720" rtlCol="0" anchor="t">
            <a:noAutofit/>
          </a:bodyPr>
          <a:lstStyle/>
          <a:p>
            <a:r>
              <a:rPr lang="en-US" sz="2400">
                <a:solidFill>
                  <a:schemeClr val="tx1"/>
                </a:solidFill>
              </a:rPr>
              <a:t>Built on the work of R </a:t>
            </a:r>
            <a:r>
              <a:rPr lang="en-US" sz="2400" err="1">
                <a:solidFill>
                  <a:schemeClr val="tx1"/>
                </a:solidFill>
              </a:rPr>
              <a:t>Suss</a:t>
            </a:r>
            <a:r>
              <a:rPr lang="en-US" sz="2400">
                <a:solidFill>
                  <a:schemeClr val="tx1"/>
                </a:solidFill>
              </a:rPr>
              <a:t> (2016) and the work of MacDiarmid, Hamilton &amp; Cavett (2013) </a:t>
            </a:r>
          </a:p>
        </p:txBody>
      </p:sp>
      <p:sp>
        <p:nvSpPr>
          <p:cNvPr id="3" name="Content Placeholder 2"/>
          <p:cNvSpPr>
            <a:spLocks noGrp="1"/>
          </p:cNvSpPr>
          <p:nvPr>
            <p:ph type="body" idx="1"/>
          </p:nvPr>
        </p:nvSpPr>
        <p:spPr>
          <a:xfrm>
            <a:off x="2090529" y="4199213"/>
            <a:ext cx="4191938" cy="598548"/>
          </a:xfrm>
        </p:spPr>
        <p:txBody>
          <a:bodyPr vert="horz" lIns="91440" tIns="45720" rIns="91440" bIns="45720" rtlCol="0" anchor="ctr">
            <a:normAutofit/>
          </a:bodyPr>
          <a:lstStyle/>
          <a:p>
            <a:r>
              <a:rPr lang="en-US" sz="1500">
                <a:solidFill>
                  <a:schemeClr val="tx1"/>
                </a:solidFill>
              </a:rPr>
              <a:t>Acknowledgements</a:t>
            </a:r>
          </a:p>
        </p:txBody>
      </p:sp>
      <p:cxnSp>
        <p:nvCxnSpPr>
          <p:cNvPr id="11" name="Straight Connector 10">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8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US">
                <a:solidFill>
                  <a:srgbClr val="FFFFFF"/>
                </a:solidFill>
              </a:rPr>
              <a:t>Introductions</a:t>
            </a:r>
          </a:p>
        </p:txBody>
      </p:sp>
      <p:sp>
        <p:nvSpPr>
          <p:cNvPr id="44" name="Arc 4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E12732-2859-182D-D26E-3BF3A6D2DDD9}"/>
              </a:ext>
            </a:extLst>
          </p:cNvPr>
          <p:cNvSpPr>
            <a:spLocks noGrp="1"/>
          </p:cNvSpPr>
          <p:nvPr>
            <p:ph idx="1"/>
          </p:nvPr>
        </p:nvSpPr>
        <p:spPr>
          <a:xfrm>
            <a:off x="5370153" y="1526033"/>
            <a:ext cx="5536397" cy="3935281"/>
          </a:xfrm>
        </p:spPr>
        <p:txBody>
          <a:bodyPr>
            <a:normAutofit/>
          </a:bodyPr>
          <a:lstStyle/>
          <a:p>
            <a:pPr lvl="0"/>
            <a:r>
              <a:rPr lang="en-US"/>
              <a:t>Name, role, where you teach</a:t>
            </a:r>
          </a:p>
          <a:p>
            <a:pPr lvl="0"/>
            <a:r>
              <a:rPr lang="en-US"/>
              <a:t>What are your challenges with learner’s clinical reasoning</a:t>
            </a:r>
          </a:p>
          <a:p>
            <a:pPr lvl="0"/>
            <a:endParaRPr lang="en-US"/>
          </a:p>
          <a:p>
            <a:pPr lvl="0"/>
            <a:endParaRPr lang="en-US"/>
          </a:p>
          <a:p>
            <a:pPr lvl="0"/>
            <a:r>
              <a:rPr lang="en-US"/>
              <a:t>Start thinking about a clinical learner for whom reasoning was a problem….</a:t>
            </a:r>
          </a:p>
        </p:txBody>
      </p:sp>
    </p:spTree>
    <p:extLst>
      <p:ext uri="{BB962C8B-B14F-4D97-AF65-F5344CB8AC3E}">
        <p14:creationId xmlns:p14="http://schemas.microsoft.com/office/powerpoint/2010/main" val="20769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CA" sz="5400"/>
              <a:t>Definition of Clinical Reasoning</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pPr marL="0" indent="0">
              <a:buNone/>
            </a:pPr>
            <a:r>
              <a:rPr lang="en-CA"/>
              <a:t>The ability to integrate and apply different types of knowledge, to weigh evidence, critically think about arguments, and to reflect upon the processes used to arrive at a diagnosis/decision (Anderson, 2006)</a:t>
            </a:r>
          </a:p>
        </p:txBody>
      </p:sp>
    </p:spTree>
    <p:extLst>
      <p:ext uri="{BB962C8B-B14F-4D97-AF65-F5344CB8AC3E}">
        <p14:creationId xmlns:p14="http://schemas.microsoft.com/office/powerpoint/2010/main" val="233616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a:t>Related Terms</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CA" sz="2200"/>
              <a:t>Diagnostic reasoning,</a:t>
            </a:r>
          </a:p>
          <a:p>
            <a:r>
              <a:rPr lang="en-CA" sz="2200"/>
              <a:t> Clinical decision-making, </a:t>
            </a:r>
          </a:p>
          <a:p>
            <a:r>
              <a:rPr lang="en-CA" sz="2200"/>
              <a:t>Critical reasoning, </a:t>
            </a:r>
          </a:p>
          <a:p>
            <a:r>
              <a:rPr lang="en-CA" sz="2200"/>
              <a:t>Critical thinking, </a:t>
            </a:r>
          </a:p>
          <a:p>
            <a:r>
              <a:rPr lang="en-CA" sz="2200"/>
              <a:t>Medical problem-solving, </a:t>
            </a:r>
          </a:p>
          <a:p>
            <a:r>
              <a:rPr lang="en-CA" sz="2200"/>
              <a:t>Judgement, </a:t>
            </a:r>
          </a:p>
          <a:p>
            <a:r>
              <a:rPr lang="en-CA" sz="2200"/>
              <a:t>Clinical cognition</a:t>
            </a:r>
          </a:p>
          <a:p>
            <a:pPr marL="0" indent="0">
              <a:buNone/>
            </a:pPr>
            <a:endParaRPr lang="en-CA" sz="2200"/>
          </a:p>
          <a:p>
            <a:pPr marL="0" indent="0">
              <a:buNone/>
            </a:pPr>
            <a:r>
              <a:rPr lang="en-CA" sz="2200"/>
              <a:t>How to you label this in your discipline?</a:t>
            </a:r>
            <a:endParaRPr lang="en-US" sz="2200"/>
          </a:p>
        </p:txBody>
      </p:sp>
    </p:spTree>
    <p:extLst>
      <p:ext uri="{BB962C8B-B14F-4D97-AF65-F5344CB8AC3E}">
        <p14:creationId xmlns:p14="http://schemas.microsoft.com/office/powerpoint/2010/main" val="36428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CA">
                <a:solidFill>
                  <a:srgbClr val="FFFFFF"/>
                </a:solidFill>
              </a:rPr>
              <a:t>How do learners process information?</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2"/>
          <p:cNvSpPr>
            <a:spLocks noGrp="1"/>
          </p:cNvSpPr>
          <p:nvPr>
            <p:ph idx="1"/>
          </p:nvPr>
        </p:nvSpPr>
        <p:spPr>
          <a:xfrm>
            <a:off x="4447308" y="591344"/>
            <a:ext cx="6906491" cy="5585619"/>
          </a:xfrm>
        </p:spPr>
        <p:txBody>
          <a:bodyPr anchor="ctr">
            <a:normAutofit/>
          </a:bodyPr>
          <a:lstStyle/>
          <a:p>
            <a:r>
              <a:rPr lang="en-CA" b="1"/>
              <a:t>How we learn something affects how we retrieve it</a:t>
            </a:r>
          </a:p>
          <a:p>
            <a:r>
              <a:rPr lang="en-CA" b="1"/>
              <a:t>Medical education: </a:t>
            </a:r>
          </a:p>
          <a:p>
            <a:pPr lvl="1"/>
            <a:r>
              <a:rPr lang="en-CA"/>
              <a:t>System based</a:t>
            </a:r>
          </a:p>
          <a:p>
            <a:pPr lvl="1"/>
            <a:r>
              <a:rPr lang="en-CA"/>
              <a:t>Pathophysiology based</a:t>
            </a:r>
          </a:p>
          <a:p>
            <a:pPr lvl="1"/>
            <a:r>
              <a:rPr lang="en-CA"/>
              <a:t>Case based/Problem-based</a:t>
            </a:r>
          </a:p>
          <a:p>
            <a:pPr lvl="1"/>
            <a:r>
              <a:rPr lang="en-CA"/>
              <a:t>Department/Program Based</a:t>
            </a:r>
          </a:p>
          <a:p>
            <a:pPr lvl="1"/>
            <a:r>
              <a:rPr lang="en-CA"/>
              <a:t>EPA based/CBD</a:t>
            </a:r>
          </a:p>
          <a:p>
            <a:pPr lvl="1"/>
            <a:r>
              <a:rPr lang="en-CA"/>
              <a:t>Experiential </a:t>
            </a:r>
          </a:p>
        </p:txBody>
      </p:sp>
    </p:spTree>
    <p:extLst>
      <p:ext uri="{BB962C8B-B14F-4D97-AF65-F5344CB8AC3E}">
        <p14:creationId xmlns:p14="http://schemas.microsoft.com/office/powerpoint/2010/main" val="3540709903"/>
      </p:ext>
    </p:extLst>
  </p:cSld>
  <p:clrMapOvr>
    <a:masterClrMapping/>
  </p:clrMapOvr>
</p:sld>
</file>

<file path=ppt/theme/theme1.xml><?xml version="1.0" encoding="utf-8"?>
<a:theme xmlns:a="http://schemas.openxmlformats.org/drawingml/2006/main" name="UofM_PowerPoint_Template_2012-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3.xml><?xml version="1.0" encoding="utf-8"?>
<a:theme xmlns:a="http://schemas.openxmlformats.org/drawingml/2006/main" name="2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4.xml><?xml version="1.0" encoding="utf-8"?>
<a:theme xmlns:a="http://schemas.openxmlformats.org/drawingml/2006/main" name="Office 2013 - 2022 Theme">
  <a:themeElements>
    <a:clrScheme name="Custom 10">
      <a:dk1>
        <a:srgbClr val="192A2E"/>
      </a:dk1>
      <a:lt1>
        <a:srgbClr val="FFFFFF"/>
      </a:lt1>
      <a:dk2>
        <a:srgbClr val="936959"/>
      </a:dk2>
      <a:lt2>
        <a:srgbClr val="576466"/>
      </a:lt2>
      <a:accent1>
        <a:srgbClr val="3A3A3A"/>
      </a:accent1>
      <a:accent2>
        <a:srgbClr val="41536D"/>
      </a:accent2>
      <a:accent3>
        <a:srgbClr val="7F3A33"/>
      </a:accent3>
      <a:accent4>
        <a:srgbClr val="B2714B"/>
      </a:accent4>
      <a:accent5>
        <a:srgbClr val="D5C9BD"/>
      </a:accent5>
      <a:accent6>
        <a:srgbClr val="8D9C95"/>
      </a:accent6>
      <a:hlink>
        <a:srgbClr val="EAEAEA"/>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37597</TotalTime>
  <Words>5562</Words>
  <Application>Microsoft Office PowerPoint</Application>
  <PresentationFormat>Widescreen</PresentationFormat>
  <Paragraphs>517</Paragraphs>
  <Slides>45</Slides>
  <Notes>45</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UofM_PowerPoint_Template_2012-1</vt:lpstr>
      <vt:lpstr>Office Theme</vt:lpstr>
      <vt:lpstr>2_Office Theme</vt:lpstr>
      <vt:lpstr>Office 2013 - 2022 Theme</vt:lpstr>
      <vt:lpstr>Helping Learners with Challenges in Clinical Reasoning</vt:lpstr>
      <vt:lpstr>Land acknowledgement</vt:lpstr>
      <vt:lpstr>No conflicts of interest to declare</vt:lpstr>
      <vt:lpstr>Learning Objectives</vt:lpstr>
      <vt:lpstr>Built on the work of R Suss (2016) and the work of MacDiarmid, Hamilton &amp; Cavett (2013) </vt:lpstr>
      <vt:lpstr>Introductions</vt:lpstr>
      <vt:lpstr>Definition of Clinical Reasoning</vt:lpstr>
      <vt:lpstr>Related Terms</vt:lpstr>
      <vt:lpstr>How do learners process information?</vt:lpstr>
      <vt:lpstr>When clinical reasoning…</vt:lpstr>
      <vt:lpstr>Diagnosing Clinical Reasoning: An Illness Script!</vt:lpstr>
      <vt:lpstr>Use of Illness Scripts</vt:lpstr>
      <vt:lpstr>How they describe the problem:  Sematic Qualifiers</vt:lpstr>
      <vt:lpstr> Organization of the Presentation:  Discourse Organization Patterns</vt:lpstr>
      <vt:lpstr>Processing Information: Two Ways We Think</vt:lpstr>
      <vt:lpstr>Analytical vs. Non-analytical processing</vt:lpstr>
      <vt:lpstr>Cognitive bias affects reasoning</vt:lpstr>
      <vt:lpstr>Effect of Emotion?</vt:lpstr>
      <vt:lpstr>Questions thus far?</vt:lpstr>
      <vt:lpstr>Case 1</vt:lpstr>
      <vt:lpstr>Case 1 (cont’)</vt:lpstr>
      <vt:lpstr>Assisting with Clinical Reasoning Problems: 3 areas of focus</vt:lpstr>
      <vt:lpstr>Case 2: A viral illness</vt:lpstr>
      <vt:lpstr>Discussion</vt:lpstr>
      <vt:lpstr>Challenges with Hypothesis Generation and Direction of Data Gathering</vt:lpstr>
      <vt:lpstr>Hypothesis generation and direction of data gathering</vt:lpstr>
      <vt:lpstr>Hypothesis generation and direction of data gathering</vt:lpstr>
      <vt:lpstr>Case 3: Asthma Exacerbation?</vt:lpstr>
      <vt:lpstr>Case 3: Asthma Exacerbation?</vt:lpstr>
      <vt:lpstr>Discussion</vt:lpstr>
      <vt:lpstr>Challenge with Refinement of Hypothesis and Hypothesis Testing </vt:lpstr>
      <vt:lpstr>Refinement of hypothesis and hypothesis testing</vt:lpstr>
      <vt:lpstr>Refinement of hypothesis and hypothesis testing</vt:lpstr>
      <vt:lpstr>Case 4: It got stuck…</vt:lpstr>
      <vt:lpstr>Case 4: It got stuck…</vt:lpstr>
      <vt:lpstr>Discussion</vt:lpstr>
      <vt:lpstr>Diagnosis and development of a management plan</vt:lpstr>
      <vt:lpstr>Diagnosis and development of a management plan </vt:lpstr>
      <vt:lpstr>Diagnosis and development of a management plan </vt:lpstr>
      <vt:lpstr>Case 4: Now what?</vt:lpstr>
      <vt:lpstr>Discussion</vt:lpstr>
      <vt:lpstr>Summary</vt:lpstr>
      <vt:lpstr>References </vt:lpstr>
      <vt:lpstr>Cognitive biases</vt:lpstr>
      <vt:lpstr>Common Problems in CR by Stage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teaching Clinical Reasoning</dc:title>
  <dc:creator>joanne hamilton</dc:creator>
  <cp:lastModifiedBy>Joanne Hamilton</cp:lastModifiedBy>
  <cp:revision>4</cp:revision>
  <cp:lastPrinted>2025-05-16T16:02:28Z</cp:lastPrinted>
  <dcterms:created xsi:type="dcterms:W3CDTF">2021-02-08T18:33:05Z</dcterms:created>
  <dcterms:modified xsi:type="dcterms:W3CDTF">2025-12-03T15:10:59Z</dcterms:modified>
</cp:coreProperties>
</file>