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02" r:id="rId2"/>
    <p:sldId id="272" r:id="rId3"/>
    <p:sldId id="1808" r:id="rId4"/>
    <p:sldId id="274" r:id="rId5"/>
    <p:sldId id="282" r:id="rId6"/>
    <p:sldId id="1810" r:id="rId7"/>
    <p:sldId id="1806" r:id="rId8"/>
    <p:sldId id="1827" r:id="rId9"/>
    <p:sldId id="1828" r:id="rId10"/>
    <p:sldId id="1817" r:id="rId11"/>
    <p:sldId id="1811" r:id="rId12"/>
    <p:sldId id="537" r:id="rId13"/>
    <p:sldId id="1819" r:id="rId14"/>
    <p:sldId id="1820" r:id="rId15"/>
    <p:sldId id="1823" r:id="rId16"/>
    <p:sldId id="1824" r:id="rId17"/>
    <p:sldId id="1825" r:id="rId18"/>
    <p:sldId id="1821" r:id="rId19"/>
    <p:sldId id="1822" r:id="rId20"/>
    <p:sldId id="1826" r:id="rId21"/>
    <p:sldId id="285" r:id="rId22"/>
    <p:sldId id="1805" r:id="rId23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6258"/>
    <a:srgbClr val="705862"/>
    <a:srgbClr val="009999"/>
    <a:srgbClr val="FF6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8" autoAdjust="0"/>
    <p:restoredTop sz="84686" autoAdjust="0"/>
  </p:normalViewPr>
  <p:slideViewPr>
    <p:cSldViewPr snapToGrid="0">
      <p:cViewPr varScale="1">
        <p:scale>
          <a:sx n="66" d="100"/>
          <a:sy n="66" d="100"/>
        </p:scale>
        <p:origin x="173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79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79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2171903B-6DE6-4667-9E2D-5F777631D81E}" type="datetimeFigureOut">
              <a:rPr lang="en-CA" smtClean="0"/>
              <a:t>2024-09-17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59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2" tIns="46966" rIns="93932" bIns="46966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79"/>
            <a:ext cx="5661660" cy="3686711"/>
          </a:xfrm>
          <a:prstGeom prst="rect">
            <a:avLst/>
          </a:prstGeom>
        </p:spPr>
        <p:txBody>
          <a:bodyPr vert="horz" lIns="93932" tIns="46966" rIns="93932" bIns="4696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8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8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D0F12464-0897-4E50-818B-B3D609545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281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12464-0897-4E50-818B-B3D609545CE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1947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12464-0897-4E50-818B-B3D609545CE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8651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706258"/>
              </a:solidFill>
              <a:latin typeface="Minion Pro" panose="02040503050306020203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12464-0897-4E50-818B-B3D609545CE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0108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12464-0897-4E50-818B-B3D609545CE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698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02F1-651C-44B4-8A45-F1A3F3A046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60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02F1-651C-44B4-8A45-F1A3F3A046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1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02F1-651C-44B4-8A45-F1A3F3A046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70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12464-0897-4E50-818B-B3D609545CE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1442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12464-0897-4E50-818B-B3D609545CE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9550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02F1-651C-44B4-8A45-F1A3F3A046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3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02F1-651C-44B4-8A45-F1A3F3A046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01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12464-0897-4E50-818B-B3D609545CE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9869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02F1-651C-44B4-8A45-F1A3F3A046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47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12464-0897-4E50-818B-B3D609545CE7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55202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12464-0897-4E50-818B-B3D609545CE7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0000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12464-0897-4E50-818B-B3D609545CE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2338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12464-0897-4E50-818B-B3D609545CE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0372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12464-0897-4E50-818B-B3D609545CE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7581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12464-0897-4E50-818B-B3D609545CE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8651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7062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12464-0897-4E50-818B-B3D609545CE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2959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706258"/>
              </a:solidFill>
              <a:latin typeface="Minion Pro" panose="02040503050306020203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12464-0897-4E50-818B-B3D609545CE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4939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62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12464-0897-4E50-818B-B3D609545CE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715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A2AE-F2AD-479C-AF40-1D0C05DEB73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82A8-F4C4-480E-A831-96391C6B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4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A2AE-F2AD-479C-AF40-1D0C05DEB73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82A8-F4C4-480E-A831-96391C6B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5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A2AE-F2AD-479C-AF40-1D0C05DEB73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82A8-F4C4-480E-A831-96391C6B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3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A2AE-F2AD-479C-AF40-1D0C05DEB73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82A8-F4C4-480E-A831-96391C6B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2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A2AE-F2AD-479C-AF40-1D0C05DEB73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82A8-F4C4-480E-A831-96391C6B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2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9" y="961892"/>
            <a:ext cx="804642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A2AE-F2AD-479C-AF40-1D0C05DEB73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82A8-F4C4-480E-A831-96391C6B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A2AE-F2AD-479C-AF40-1D0C05DEB73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82A8-F4C4-480E-A831-96391C6B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6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A2AE-F2AD-479C-AF40-1D0C05DEB73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82A8-F4C4-480E-A831-96391C6B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2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A2AE-F2AD-479C-AF40-1D0C05DEB73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82A8-F4C4-480E-A831-96391C6B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0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A2AE-F2AD-479C-AF40-1D0C05DEB73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82A8-F4C4-480E-A831-96391C6B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8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A2AE-F2AD-479C-AF40-1D0C05DEB73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82A8-F4C4-480E-A831-96391C6B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5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464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80464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BA2AE-F2AD-479C-AF40-1D0C05DEB73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B82A8-F4C4-480E-A831-96391C6B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1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Minion Pro" panose="020405030503060202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nion Pro" panose="020405030503060202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nion Pro" panose="020405030503060202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nion Pro" panose="020405030503060202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nion Pro" panose="020405030503060202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nion Pro" panose="020405030503060202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eIkQa0q82uTckxVl69A35o0nAvsBxCTWDgnWybauWNE/edit?usp=shar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eIkQa0q82uTckxVl69A35o0nAvsBxCTWDgnWybauWNE/edit?usp=shar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9924" y="683073"/>
            <a:ext cx="7830356" cy="2163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sz="3400" b="1" dirty="0">
                <a:solidFill>
                  <a:srgbClr val="706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FROM YEAR 1 FINANCIAL SUCCESSES AND AREAS FOR IMPROVEMENT:  WHAT TO EXPECT IN YEARS 2 AND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804" y="3925231"/>
            <a:ext cx="7817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62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Wendy Schultz, PhD, CPA, CA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A1ACBB-89AE-4ACA-9689-ADBCC73DECA0}"/>
              </a:ext>
            </a:extLst>
          </p:cNvPr>
          <p:cNvSpPr txBox="1"/>
          <p:nvPr/>
        </p:nvSpPr>
        <p:spPr>
          <a:xfrm>
            <a:off x="392804" y="3209528"/>
            <a:ext cx="7817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6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16, 2024</a:t>
            </a:r>
          </a:p>
        </p:txBody>
      </p:sp>
    </p:spTree>
    <p:extLst>
      <p:ext uri="{BB962C8B-B14F-4D97-AF65-F5344CB8AC3E}">
        <p14:creationId xmlns:p14="http://schemas.microsoft.com/office/powerpoint/2010/main" val="533106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4706"/>
            <a:ext cx="7697204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6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NEW!!! SIX-STEP PLAN FOR FINANCIAL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697204" cy="39591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>
              <a:solidFill>
                <a:srgbClr val="706258"/>
              </a:solidFill>
              <a:latin typeface="Minion Pro" panose="02040503050306020203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Minion Pro" panose="02040503050306020203"/>
                <a:cs typeface="Times New Roman" panose="02020603050405020304" pitchFamily="18" charset="0"/>
              </a:rPr>
              <a:t>Maximize scholarships/grants/awards, government student loans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Minion Pro" panose="02040503050306020203"/>
                <a:cs typeface="Times New Roman" panose="02020603050405020304" pitchFamily="18" charset="0"/>
              </a:rPr>
              <a:t>Bank LOC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Minion Pro" panose="02040503050306020203"/>
                <a:cs typeface="Times New Roman" panose="02020603050405020304" pitchFamily="18" charset="0"/>
              </a:rPr>
              <a:t>Disability insurance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Minion Pro" panose="02040503050306020203"/>
                <a:cs typeface="Times New Roman" panose="02020603050405020304" pitchFamily="18" charset="0"/>
              </a:rPr>
              <a:t>Revisit budget from year 1; plan expenses and sources of cash for years 2-4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706258"/>
                </a:solidFill>
                <a:latin typeface="Minion Pro" panose="02040503050306020203"/>
                <a:cs typeface="Times New Roman" panose="02020603050405020304" pitchFamily="18" charset="0"/>
              </a:rPr>
              <a:t>	</a:t>
            </a:r>
            <a:r>
              <a:rPr lang="en-US" sz="2000" dirty="0">
                <a:solidFill>
                  <a:srgbClr val="706258"/>
                </a:solidFill>
                <a:latin typeface="Minion Pro" panose="02040503050306020203"/>
                <a:cs typeface="Times New Roman" panose="02020603050405020304" pitchFamily="18" charset="0"/>
                <a:hlinkClick r:id="rId3"/>
              </a:rPr>
              <a:t> My Med School Budget</a:t>
            </a:r>
            <a:endParaRPr lang="en-US" sz="2000" dirty="0">
              <a:solidFill>
                <a:srgbClr val="706258"/>
              </a:solidFill>
              <a:latin typeface="Minion Pro" panose="02040503050306020203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706258"/>
                </a:solidFill>
                <a:latin typeface="Minion Pro" panose="02040503050306020203"/>
                <a:cs typeface="Times New Roman" panose="02020603050405020304" pitchFamily="18" charset="0"/>
              </a:rPr>
              <a:t>Estimate total debt at the end of year 4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706258"/>
                </a:solidFill>
                <a:latin typeface="Minion Pro" panose="02040503050306020203"/>
                <a:cs typeface="Times New Roman" panose="02020603050405020304" pitchFamily="18" charset="0"/>
              </a:rPr>
              <a:t>Start to think about your debt repayment plan by the end of year 2</a:t>
            </a:r>
          </a:p>
          <a:p>
            <a:pPr marL="0" indent="0">
              <a:buNone/>
            </a:pPr>
            <a:endParaRPr lang="en-US" sz="1600" dirty="0">
              <a:solidFill>
                <a:srgbClr val="706258"/>
              </a:solidFill>
              <a:latin typeface="Minion Pro" panose="0204050305030602020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4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0435"/>
            <a:ext cx="7697204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6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UPDATE - BORROWING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4646"/>
            <a:ext cx="7697204" cy="3959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06258"/>
                </a:solidFill>
                <a:latin typeface="Minion Pro" panose="02040503050306020203"/>
                <a:cs typeface="Times New Roman" panose="02020603050405020304" pitchFamily="18" charset="0"/>
              </a:rPr>
              <a:t>The prime lending rate is currently 6.45% (last year – 7.2%).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6258"/>
                </a:solidFill>
                <a:latin typeface="Minion Pro" panose="02040503050306020203"/>
                <a:cs typeface="Times New Roman" panose="02020603050405020304" pitchFamily="18" charset="0"/>
              </a:rPr>
              <a:t>Student LOC interest rate 6.2% (prime – 0.25%)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6258"/>
                </a:solidFill>
                <a:latin typeface="Minion Pro" panose="02040503050306020203"/>
                <a:cs typeface="Times New Roman" panose="02020603050405020304" pitchFamily="18" charset="0"/>
              </a:rPr>
              <a:t>At 6.2%, interest on $100,000 = $6,200/year.</a:t>
            </a:r>
          </a:p>
          <a:p>
            <a:pPr marL="0" indent="0">
              <a:buNone/>
            </a:pPr>
            <a:endParaRPr lang="en-US" sz="2400" dirty="0">
              <a:solidFill>
                <a:srgbClr val="706258"/>
              </a:solidFill>
              <a:latin typeface="Minion Pro" panose="02040503050306020203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06258"/>
                </a:solidFill>
                <a:latin typeface="Minion Pro" panose="02040503050306020203"/>
                <a:cs typeface="Times New Roman" panose="02020603050405020304" pitchFamily="18" charset="0"/>
              </a:rPr>
              <a:t>Rate on other borrowing also affected: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6258"/>
                </a:solidFill>
                <a:latin typeface="Minion Pro" panose="02040503050306020203"/>
                <a:cs typeface="Times New Roman" panose="02020603050405020304" pitchFamily="18" charset="0"/>
              </a:rPr>
              <a:t>Car loan (new)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6258"/>
                </a:solidFill>
                <a:latin typeface="Minion Pro" panose="02040503050306020203"/>
                <a:cs typeface="Times New Roman" panose="02020603050405020304" pitchFamily="18" charset="0"/>
              </a:rPr>
              <a:t>Mortgage (new/renewal/current variable rate)</a:t>
            </a:r>
          </a:p>
        </p:txBody>
      </p:sp>
    </p:spTree>
    <p:extLst>
      <p:ext uri="{BB962C8B-B14F-4D97-AF65-F5344CB8AC3E}">
        <p14:creationId xmlns:p14="http://schemas.microsoft.com/office/powerpoint/2010/main" val="315088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0062"/>
            <a:ext cx="7697204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6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UPDATE - BORROWING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697204" cy="3959158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CA" sz="2400" dirty="0">
                <a:solidFill>
                  <a:srgbClr val="706258"/>
                </a:solidFill>
              </a:rPr>
              <a:t>Further rate cuts in fall 2024 are possible, provided that Canada’s inflation rate continues to fall.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solidFill>
                  <a:srgbClr val="706258"/>
                </a:solidFill>
              </a:rPr>
              <a:t>Canada’s inflation rate was 2.5% in July 2024.</a:t>
            </a:r>
          </a:p>
          <a:p>
            <a:pPr marL="0" indent="0">
              <a:buNone/>
            </a:pPr>
            <a:endParaRPr lang="en-US" sz="1600" dirty="0">
              <a:solidFill>
                <a:srgbClr val="706258"/>
              </a:solidFill>
              <a:latin typeface="Minion Pro" panose="0204050305030602020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472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2310B-BCF9-462E-8926-8685DF87F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706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REPORT</a:t>
            </a:r>
            <a:endParaRPr lang="en-US" sz="3200" b="1" dirty="0">
              <a:solidFill>
                <a:srgbClr val="70625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56CA-212C-4A35-A0DC-745A6A6E1D6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8650" y="1528445"/>
            <a:ext cx="804642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en-US" sz="2400" dirty="0">
                <a:solidFill>
                  <a:srgbClr val="706258"/>
                </a:solidFill>
              </a:rPr>
              <a:t>A summary of your credit history and other financial information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en-US" sz="2400" dirty="0">
              <a:solidFill>
                <a:srgbClr val="706258"/>
              </a:solidFill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2400" dirty="0">
                <a:solidFill>
                  <a:srgbClr val="706258"/>
                </a:solidFill>
              </a:rPr>
              <a:t>Canada’s two main credit reporting agencies collect, assess and share information provided by past lenders and others: </a:t>
            </a:r>
          </a:p>
          <a:p>
            <a:pPr marL="857250" lvl="1" indent="-34290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706258"/>
                </a:solidFill>
              </a:rPr>
              <a:t>TransUnion </a:t>
            </a:r>
          </a:p>
          <a:p>
            <a:pPr marL="857250" lvl="1" indent="-34290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en-CA" sz="2200" dirty="0">
                <a:solidFill>
                  <a:srgbClr val="706258"/>
                </a:solidFill>
              </a:rPr>
              <a:t>Equifax 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en-US" sz="2200" dirty="0">
              <a:solidFill>
                <a:srgbClr val="70625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9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2310B-BCF9-462E-8926-8685DF87F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706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SCORE</a:t>
            </a:r>
            <a:endParaRPr lang="en-US" sz="3200" b="1" dirty="0">
              <a:solidFill>
                <a:srgbClr val="70625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56CA-212C-4A35-A0DC-745A6A6E1D6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8650" y="1528445"/>
            <a:ext cx="8046426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200" dirty="0">
                <a:solidFill>
                  <a:srgbClr val="706258"/>
                </a:solidFill>
              </a:rPr>
              <a:t>A numeric rating of your credit worthiness at a specific point in time, based on the information in your credit report </a:t>
            </a:r>
          </a:p>
          <a:p>
            <a:pPr marL="0" indent="0">
              <a:defRPr/>
            </a:pPr>
            <a:endParaRPr lang="en-US" sz="2200" dirty="0">
              <a:solidFill>
                <a:srgbClr val="706258"/>
              </a:solidFill>
            </a:endParaRPr>
          </a:p>
          <a:p>
            <a:pPr marL="0" indent="0">
              <a:buNone/>
              <a:defRPr/>
            </a:pPr>
            <a:r>
              <a:rPr lang="en-US" sz="2200" dirty="0">
                <a:solidFill>
                  <a:srgbClr val="706258"/>
                </a:solidFill>
              </a:rPr>
              <a:t>Indicates the risk you represent for lenders, compared with other consumers </a:t>
            </a:r>
          </a:p>
          <a:p>
            <a:pPr marL="85725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706258"/>
                </a:solidFill>
              </a:rPr>
              <a:t>Scoring system gives a number between 300 and 900 </a:t>
            </a:r>
          </a:p>
          <a:p>
            <a:pPr marL="85725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706258"/>
                </a:solidFill>
              </a:rPr>
              <a:t>The higher your score, the lower the risk </a:t>
            </a:r>
          </a:p>
          <a:p>
            <a:pPr marL="857250" lvl="1" indent="-342900">
              <a:buFont typeface="Wingdings" panose="05000000000000000000" pitchFamily="2" charset="2"/>
              <a:buChar char="§"/>
              <a:defRPr/>
            </a:pPr>
            <a:endParaRPr lang="en-CA" sz="2000" dirty="0">
              <a:solidFill>
                <a:srgbClr val="706258"/>
              </a:solidFill>
            </a:endParaRPr>
          </a:p>
          <a:p>
            <a:pPr marL="0" indent="0">
              <a:buNone/>
              <a:defRPr/>
            </a:pPr>
            <a:r>
              <a:rPr lang="en-US" sz="2200" dirty="0">
                <a:solidFill>
                  <a:srgbClr val="706258"/>
                </a:solidFill>
              </a:rPr>
              <a:t>Lenders use credit scores to decide whether to lend you money and to set the interest rate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62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2310B-BCF9-462E-8926-8685DF87F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706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YOUR CREDIT SCORE CALCULATED</a:t>
            </a:r>
            <a:endParaRPr lang="en-US" sz="3200" b="1" dirty="0">
              <a:solidFill>
                <a:srgbClr val="70625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56CA-212C-4A35-A0DC-745A6A6E1D6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8650" y="1528445"/>
            <a:ext cx="8046426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2000" dirty="0">
              <a:solidFill>
                <a:srgbClr val="706258"/>
              </a:solidFill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706258"/>
                </a:solidFill>
              </a:rPr>
              <a:t>Credit bureaus and lenders use different formulas to calculate your credit score</a:t>
            </a:r>
            <a:endParaRPr lang="en-US" sz="2400" dirty="0">
              <a:solidFill>
                <a:srgbClr val="706258"/>
              </a:solidFill>
              <a:latin typeface="Minion Pro" panose="02040503050306020203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6258"/>
                </a:solidFill>
              </a:rPr>
              <a:t>get points if you use your credit responsibly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6258"/>
                </a:solidFill>
              </a:rPr>
              <a:t>lose points if you have trouble managing your credit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rgbClr val="706258"/>
              </a:solidFill>
              <a:latin typeface="Minion Pro" panose="02040503050306020203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706258"/>
                </a:solidFill>
                <a:latin typeface="Minion Pro" panose="02040503050306020203"/>
                <a:cs typeface="Times New Roman" panose="02020603050405020304" pitchFamily="18" charset="0"/>
              </a:rPr>
              <a:t>Your score will be different, depending on the scoring algorithm used</a:t>
            </a:r>
            <a:endParaRPr lang="en-US" sz="2400" dirty="0">
              <a:solidFill>
                <a:srgbClr val="70625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30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913D-5545-BA49-6919-4FF7E0A67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785" y="330402"/>
            <a:ext cx="8046427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6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YOUR CREDIT SCORE CALCULATED</a:t>
            </a:r>
            <a:endParaRPr lang="en-US" sz="3200" dirty="0"/>
          </a:p>
        </p:txBody>
      </p:sp>
      <p:pic>
        <p:nvPicPr>
          <p:cNvPr id="5" name="Content Placeholder 4" descr="A pie chart with numbers and a few words">
            <a:extLst>
              <a:ext uri="{FF2B5EF4-FFF2-40B4-BE49-F238E27FC236}">
                <a16:creationId xmlns:a16="http://schemas.microsoft.com/office/drawing/2014/main" id="{784E1EC1-D949-1249-CBDE-265C9E096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141" y="1397362"/>
            <a:ext cx="5857717" cy="4351338"/>
          </a:xfrm>
        </p:spPr>
      </p:pic>
    </p:spTree>
    <p:extLst>
      <p:ext uri="{BB962C8B-B14F-4D97-AF65-F5344CB8AC3E}">
        <p14:creationId xmlns:p14="http://schemas.microsoft.com/office/powerpoint/2010/main" val="3129989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650BA-120D-04A0-72DE-A39FD17C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706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GOOD CREDIT SCORE?</a:t>
            </a:r>
            <a:endParaRPr lang="en-US" sz="3200" dirty="0"/>
          </a:p>
        </p:txBody>
      </p:sp>
      <p:pic>
        <p:nvPicPr>
          <p:cNvPr id="5" name="Content Placeholder 4" descr="A red and white chart&#10;&#10;Description automatically generated with medium confidence">
            <a:extLst>
              <a:ext uri="{FF2B5EF4-FFF2-40B4-BE49-F238E27FC236}">
                <a16:creationId xmlns:a16="http://schemas.microsoft.com/office/drawing/2014/main" id="{1F26BE7B-C3AD-A705-ED30-9F521413C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959202"/>
            <a:ext cx="8047038" cy="208418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D50B0E-CE1B-605F-E492-BF3E552E3E49}"/>
              </a:ext>
            </a:extLst>
          </p:cNvPr>
          <p:cNvSpPr txBox="1"/>
          <p:nvPr/>
        </p:nvSpPr>
        <p:spPr>
          <a:xfrm>
            <a:off x="844952" y="1527858"/>
            <a:ext cx="783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en-US" sz="2400" dirty="0">
                <a:solidFill>
                  <a:srgbClr val="706258"/>
                </a:solidFill>
                <a:latin typeface="Minion Pro" panose="02040503050306020203"/>
              </a:rPr>
              <a:t>Per Equifax:</a:t>
            </a:r>
            <a:endParaRPr lang="en-US" sz="2400" dirty="0">
              <a:solidFill>
                <a:srgbClr val="706258"/>
              </a:solidFill>
              <a:latin typeface="Minion Pro" panose="0204050305030602020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792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2310B-BCF9-462E-8926-8685DF87F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706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MAINTAINING A GOOD CREDIT SCORE</a:t>
            </a:r>
            <a:endParaRPr lang="en-US" sz="3200" b="1" dirty="0">
              <a:solidFill>
                <a:srgbClr val="70625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56CA-212C-4A35-A0DC-745A6A6E1D6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8650" y="1528445"/>
            <a:ext cx="804642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2200" dirty="0">
                <a:solidFill>
                  <a:srgbClr val="706258"/>
                </a:solidFill>
              </a:rPr>
              <a:t>Always make your payments on time</a:t>
            </a:r>
          </a:p>
          <a:p>
            <a:pPr marL="0" indent="0">
              <a:buNone/>
              <a:defRPr/>
            </a:pPr>
            <a:endParaRPr lang="en-US" sz="2200" dirty="0">
              <a:solidFill>
                <a:srgbClr val="706258"/>
              </a:solidFill>
            </a:endParaRPr>
          </a:p>
          <a:p>
            <a:pPr marL="0" indent="0">
              <a:buNone/>
              <a:defRPr/>
            </a:pPr>
            <a:r>
              <a:rPr lang="en-US" sz="2200" dirty="0">
                <a:solidFill>
                  <a:srgbClr val="706258"/>
                </a:solidFill>
              </a:rPr>
              <a:t>Use credit wisely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706258"/>
                </a:solidFill>
              </a:rPr>
              <a:t>Don’t go over your credit limit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706258"/>
                </a:solidFill>
              </a:rPr>
              <a:t>Only use part of the credit you have available (30%)</a:t>
            </a:r>
          </a:p>
          <a:p>
            <a:pPr marL="514350" lvl="1" indent="0">
              <a:defRPr/>
            </a:pPr>
            <a:endParaRPr lang="en-CA" sz="2200" dirty="0">
              <a:solidFill>
                <a:srgbClr val="706258"/>
              </a:solidFill>
            </a:endParaRPr>
          </a:p>
          <a:p>
            <a:pPr marL="0" indent="0">
              <a:buNone/>
              <a:defRPr/>
            </a:pPr>
            <a:r>
              <a:rPr lang="en-US" sz="2200" dirty="0">
                <a:solidFill>
                  <a:srgbClr val="706258"/>
                </a:solidFill>
              </a:rPr>
              <a:t>Build a longer credit history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706258"/>
                </a:solidFill>
              </a:rPr>
              <a:t>Keep older accounts open if there is no fee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706258"/>
                </a:solidFill>
              </a:rPr>
              <a:t>Use them from time to time </a:t>
            </a:r>
            <a:endParaRPr lang="en-CA" sz="2200" dirty="0">
              <a:solidFill>
                <a:srgbClr val="706258"/>
              </a:solidFill>
            </a:endParaRPr>
          </a:p>
          <a:p>
            <a:pPr marL="0" indent="0">
              <a:defRPr/>
            </a:pPr>
            <a:endParaRPr lang="en-US" sz="2200" dirty="0">
              <a:solidFill>
                <a:srgbClr val="706258"/>
              </a:solidFill>
            </a:endParaRPr>
          </a:p>
          <a:p>
            <a:pPr marL="0" indent="0">
              <a:buNone/>
              <a:defRPr/>
            </a:pPr>
            <a:r>
              <a:rPr lang="en-US" sz="2200" dirty="0">
                <a:solidFill>
                  <a:srgbClr val="706258"/>
                </a:solidFill>
              </a:rPr>
              <a:t>Limit credit applications/checks</a:t>
            </a:r>
            <a:endParaRPr lang="en-CA" sz="2200" dirty="0">
              <a:solidFill>
                <a:srgbClr val="706258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rgbClr val="706258"/>
              </a:solidFill>
              <a:latin typeface="Minion Pro" panose="02040503050306020203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93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2310B-BCF9-462E-8926-8685DF87F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706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CHECKING YOUR CREDIT REPORT</a:t>
            </a:r>
            <a:endParaRPr lang="en-US" sz="3200" b="1" dirty="0">
              <a:solidFill>
                <a:srgbClr val="70625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56CA-212C-4A35-A0DC-745A6A6E1D6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8650" y="1528445"/>
            <a:ext cx="8046426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>
                <a:solidFill>
                  <a:srgbClr val="706258"/>
                </a:solidFill>
              </a:rPr>
              <a:t>Get a free copy of your credit report annually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706258"/>
                </a:solidFill>
              </a:rPr>
              <a:t>Available online for free from Equifax and TransUnion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706258"/>
                </a:solidFill>
              </a:rPr>
              <a:t>Credit score available online for free from Equifax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706258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706258"/>
                </a:solidFill>
              </a:rPr>
              <a:t>Review for errors or accounts that are not yours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706258"/>
                </a:solidFill>
              </a:rPr>
              <a:t>Mistakes could be a sign of identity theft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53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4706"/>
            <a:ext cx="7697204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6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697204" cy="39591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6258"/>
                </a:solidFill>
                <a:latin typeface="Minion Pro"/>
                <a:cs typeface="Times New Roman" panose="02020603050405020304" pitchFamily="18" charset="0"/>
              </a:rPr>
              <a:t>Roundtable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706258"/>
                </a:solidFill>
                <a:latin typeface="Minion Pro"/>
                <a:cs typeface="Times New Roman" panose="02020603050405020304" pitchFamily="18" charset="0"/>
              </a:rPr>
              <a:t>Financial successes in Med1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706258"/>
                </a:solidFill>
                <a:latin typeface="Minion Pro"/>
                <a:cs typeface="Times New Roman" panose="02020603050405020304" pitchFamily="18" charset="0"/>
              </a:rPr>
              <a:t>Financial goals for Med2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6258"/>
                </a:solidFill>
                <a:latin typeface="Minion Pro"/>
                <a:cs typeface="Times New Roman" panose="02020603050405020304" pitchFamily="18" charset="0"/>
              </a:rPr>
              <a:t>Review four-step plan for financial success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6258"/>
                </a:solidFill>
                <a:latin typeface="Minion Pro"/>
                <a:cs typeface="Times New Roman" panose="02020603050405020304" pitchFamily="18" charset="0"/>
              </a:rPr>
              <a:t>New steps!!!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6258"/>
                </a:solidFill>
                <a:latin typeface="Minion Pro"/>
                <a:cs typeface="Times New Roman" panose="02020603050405020304" pitchFamily="18" charset="0"/>
              </a:rPr>
              <a:t>Economic factors to consider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6258"/>
                </a:solidFill>
                <a:latin typeface="Minion Pro"/>
                <a:cs typeface="Times New Roman" panose="02020603050405020304" pitchFamily="18" charset="0"/>
              </a:rPr>
              <a:t>Credit report and score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6258"/>
                </a:solidFill>
                <a:latin typeface="Minion Pro"/>
                <a:cs typeface="Times New Roman" panose="02020603050405020304" pitchFamily="18" charset="0"/>
              </a:rPr>
              <a:t>New expenses in Med3</a:t>
            </a:r>
          </a:p>
        </p:txBody>
      </p:sp>
    </p:spTree>
    <p:extLst>
      <p:ext uri="{BB962C8B-B14F-4D97-AF65-F5344CB8AC3E}">
        <p14:creationId xmlns:p14="http://schemas.microsoft.com/office/powerpoint/2010/main" val="151761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2310B-BCF9-462E-8926-8685DF87F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rgbClr val="70625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706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CAN SEE YOUR CREDIT REPORT</a:t>
            </a:r>
            <a:endParaRPr lang="en-US" b="1" dirty="0">
              <a:solidFill>
                <a:srgbClr val="70625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56CA-212C-4A35-A0DC-745A6A6E1D6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8650" y="1528445"/>
            <a:ext cx="8046426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706258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6258"/>
                </a:solidFill>
              </a:rPr>
              <a:t>Financial institutions and lenders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6258"/>
                </a:solidFill>
              </a:rPr>
              <a:t>Mobile phone companies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6258"/>
                </a:solidFill>
              </a:rPr>
              <a:t>Insurance companies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6258"/>
                </a:solidFill>
              </a:rPr>
              <a:t>Governments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6258"/>
                </a:solidFill>
              </a:rPr>
              <a:t>Employers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6258"/>
                </a:solidFill>
              </a:rPr>
              <a:t>Landlords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1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4706"/>
            <a:ext cx="7697204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6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NEW EXPENSES IN MED3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697204" cy="3959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06258"/>
                </a:solidFill>
                <a:latin typeface="Minion Pro" panose="02040503050306020203"/>
                <a:cs typeface="Times New Roman" panose="02020603050405020304" pitchFamily="18" charset="0"/>
              </a:rPr>
              <a:t>Vehicle purchase for clerkship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6258"/>
                </a:solidFill>
                <a:latin typeface="Minion Pro" panose="02040503050306020203"/>
                <a:cs typeface="Times New Roman" panose="02020603050405020304" pitchFamily="18" charset="0"/>
              </a:rPr>
              <a:t>Recommend reliable used car; budget $22,000-$25,000</a:t>
            </a:r>
          </a:p>
          <a:p>
            <a:pPr marL="0" indent="0">
              <a:buNone/>
            </a:pPr>
            <a:endParaRPr lang="en-US" sz="2400" dirty="0">
              <a:solidFill>
                <a:srgbClr val="706258"/>
              </a:solidFill>
              <a:latin typeface="Minion Pro" panose="02040503050306020203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06258"/>
                </a:solidFill>
                <a:latin typeface="Minion Pro" panose="02040503050306020203"/>
                <a:cs typeface="Times New Roman" panose="02020603050405020304" pitchFamily="18" charset="0"/>
              </a:rPr>
              <a:t>Moving out</a:t>
            </a:r>
          </a:p>
        </p:txBody>
      </p:sp>
    </p:spTree>
    <p:extLst>
      <p:ext uri="{BB962C8B-B14F-4D97-AF65-F5344CB8AC3E}">
        <p14:creationId xmlns:p14="http://schemas.microsoft.com/office/powerpoint/2010/main" val="2963779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4706"/>
            <a:ext cx="7697204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6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697204" cy="39591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06258"/>
                </a:solidFill>
                <a:latin typeface="Minion Pro"/>
                <a:cs typeface="Times New Roman" panose="02020603050405020304" pitchFamily="18" charset="0"/>
              </a:rPr>
              <a:t>Wendy.Schultz@umanitoba.ca</a:t>
            </a:r>
          </a:p>
        </p:txBody>
      </p:sp>
    </p:spTree>
    <p:extLst>
      <p:ext uri="{BB962C8B-B14F-4D97-AF65-F5344CB8AC3E}">
        <p14:creationId xmlns:p14="http://schemas.microsoft.com/office/powerpoint/2010/main" val="37578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4706"/>
            <a:ext cx="7697204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6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8485"/>
            <a:ext cx="7697204" cy="39591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706258"/>
              </a:solidFill>
              <a:latin typeface="Minion Pro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06258"/>
                </a:solidFill>
                <a:latin typeface="Minion Pro"/>
                <a:cs typeface="Times New Roman" panose="02020603050405020304" pitchFamily="18" charset="0"/>
              </a:rPr>
              <a:t>Would anyone like to share: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6258"/>
                </a:solidFill>
                <a:latin typeface="Minion Pro"/>
                <a:cs typeface="Times New Roman" panose="02020603050405020304" pitchFamily="18" charset="0"/>
              </a:rPr>
              <a:t>Financial successes in Med1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6258"/>
                </a:solidFill>
                <a:latin typeface="Minion Pro"/>
                <a:cs typeface="Times New Roman" panose="02020603050405020304" pitchFamily="18" charset="0"/>
              </a:rPr>
              <a:t>Financial goals for Med2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706258"/>
              </a:solidFill>
              <a:latin typeface="Minion Pro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06258"/>
                </a:solidFill>
                <a:latin typeface="Minion Pro"/>
                <a:cs typeface="Times New Roman" panose="02020603050405020304" pitchFamily="18" charset="0"/>
              </a:rPr>
              <a:t>Specific financial questions?</a:t>
            </a:r>
          </a:p>
          <a:p>
            <a:pPr marL="0" indent="0">
              <a:buNone/>
            </a:pPr>
            <a:endParaRPr lang="en-US" sz="2400" dirty="0">
              <a:solidFill>
                <a:srgbClr val="706258"/>
              </a:solidFill>
              <a:latin typeface="Minion Pr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745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4706"/>
            <a:ext cx="7697204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6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MISTAKES FROM</a:t>
            </a:r>
            <a:br>
              <a:rPr lang="en-US" sz="3200" b="1" dirty="0">
                <a:solidFill>
                  <a:srgbClr val="70625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solidFill>
                <a:srgbClr val="7062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52" y="1376582"/>
            <a:ext cx="3812735" cy="4351338"/>
          </a:xfrm>
        </p:spPr>
      </p:pic>
      <p:sp>
        <p:nvSpPr>
          <p:cNvPr id="8" name="Rectangle 7"/>
          <p:cNvSpPr/>
          <p:nvPr/>
        </p:nvSpPr>
        <p:spPr>
          <a:xfrm>
            <a:off x="628650" y="1674564"/>
            <a:ext cx="373403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6258"/>
                </a:solidFill>
                <a:latin typeface="Minion Pro"/>
                <a:cs typeface="Times New Roman" panose="02020603050405020304" pitchFamily="18" charset="0"/>
              </a:rPr>
              <a:t>Overspending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056" y="684706"/>
            <a:ext cx="739184" cy="6918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28650" y="2396151"/>
            <a:ext cx="373403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6258"/>
                </a:solidFill>
                <a:latin typeface="Minion Pro"/>
                <a:cs typeface="Times New Roman" panose="02020603050405020304" pitchFamily="18" charset="0"/>
              </a:rPr>
              <a:t>Wants vs. needs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8650" y="3095965"/>
            <a:ext cx="373403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6258"/>
                </a:solidFill>
                <a:latin typeface="Minion Pro"/>
                <a:cs typeface="Times New Roman" panose="02020603050405020304" pitchFamily="18" charset="0"/>
              </a:rPr>
              <a:t>No planning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0973" y="4252511"/>
            <a:ext cx="1101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00716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4706"/>
            <a:ext cx="7697204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6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WANTS VS.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697204" cy="39591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600" dirty="0">
              <a:solidFill>
                <a:srgbClr val="706258"/>
              </a:solidFill>
              <a:latin typeface="Minion Pro" panose="02040503050306020203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706258"/>
                </a:solidFill>
                <a:latin typeface="Minion Pro" panose="02040503050306020203"/>
                <a:cs typeface="Times New Roman" panose="02020603050405020304" pitchFamily="18" charset="0"/>
              </a:rPr>
              <a:t>Can I buy something, even if I don’t NEED it?</a:t>
            </a:r>
          </a:p>
          <a:p>
            <a:pPr marL="0" indent="0">
              <a:buNone/>
            </a:pPr>
            <a:endParaRPr lang="en-US" sz="2600" dirty="0">
              <a:solidFill>
                <a:srgbClr val="706258"/>
              </a:solidFill>
              <a:latin typeface="Minion Pro" panose="02040503050306020203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706258"/>
                </a:solidFill>
                <a:latin typeface="Minion Pro" panose="02040503050306020203"/>
                <a:cs typeface="Times New Roman" panose="02020603050405020304" pitchFamily="18" charset="0"/>
              </a:rPr>
              <a:t>Yes… but only if:</a:t>
            </a:r>
          </a:p>
          <a:p>
            <a:pPr marL="0" indent="0">
              <a:buNone/>
            </a:pPr>
            <a:endParaRPr lang="en-US" sz="2600" dirty="0">
              <a:solidFill>
                <a:srgbClr val="706258"/>
              </a:solidFill>
              <a:latin typeface="Minion Pro" panose="02040503050306020203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600" dirty="0">
                <a:solidFill>
                  <a:srgbClr val="706258"/>
                </a:solidFill>
                <a:latin typeface="Minion Pro" panose="02040503050306020203"/>
                <a:cs typeface="Times New Roman" panose="02020603050405020304" pitchFamily="18" charset="0"/>
              </a:rPr>
              <a:t>It is in your budget (planning) AND</a:t>
            </a:r>
          </a:p>
          <a:p>
            <a:pPr marL="342900" indent="-342900">
              <a:buAutoNum type="arabicPeriod"/>
            </a:pPr>
            <a:r>
              <a:rPr lang="en-US" sz="2600" dirty="0">
                <a:solidFill>
                  <a:srgbClr val="706258"/>
                </a:solidFill>
                <a:latin typeface="Minion Pro" panose="02040503050306020203"/>
                <a:cs typeface="Times New Roman" panose="02020603050405020304" pitchFamily="18" charset="0"/>
              </a:rPr>
              <a:t>You can afford to pay cash for it (not overspending).*</a:t>
            </a:r>
          </a:p>
          <a:p>
            <a:pPr marL="0" indent="0">
              <a:buNone/>
            </a:pPr>
            <a:endParaRPr lang="en-US" sz="2600" dirty="0">
              <a:solidFill>
                <a:srgbClr val="706258"/>
              </a:solidFill>
              <a:latin typeface="Minion Pro" panose="02040503050306020203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706258"/>
                </a:solidFill>
                <a:latin typeface="Minion Pro" panose="02040503050306020203"/>
                <a:cs typeface="Times New Roman" panose="02020603050405020304" pitchFamily="18" charset="0"/>
              </a:rPr>
              <a:t>* or your cash flows allow you to add this to your debt and repay over time</a:t>
            </a:r>
          </a:p>
          <a:p>
            <a:pPr marL="0" indent="0">
              <a:buNone/>
            </a:pPr>
            <a:endParaRPr lang="en-US" sz="2400" dirty="0">
              <a:solidFill>
                <a:srgbClr val="706258"/>
              </a:solidFill>
              <a:latin typeface="Minion Pro" panose="02040503050306020203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706258"/>
              </a:solidFill>
              <a:latin typeface="Minion Pro" panose="0204050305030602020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52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4706"/>
            <a:ext cx="7697204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6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FOUR-STEP PLAN FOR FINANCIAL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697204" cy="39591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>
              <a:solidFill>
                <a:srgbClr val="706258"/>
              </a:solidFill>
              <a:latin typeface="Minion Pro" panose="02040503050306020203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705862"/>
                </a:solidFill>
                <a:latin typeface="Minion Pro" panose="02040503050306020203"/>
                <a:cs typeface="Times New Roman" panose="02020603050405020304" pitchFamily="18" charset="0"/>
              </a:rPr>
              <a:t>Maximize scholarships/grants/awards, government student loans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705862"/>
                </a:solidFill>
                <a:latin typeface="Minion Pro" panose="02040503050306020203"/>
                <a:cs typeface="Times New Roman" panose="02020603050405020304" pitchFamily="18" charset="0"/>
              </a:rPr>
              <a:t>Bank LOC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705862"/>
                </a:solidFill>
                <a:latin typeface="Minion Pro" panose="02040503050306020203"/>
                <a:cs typeface="Times New Roman" panose="02020603050405020304" pitchFamily="18" charset="0"/>
              </a:rPr>
              <a:t>Disability insurance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705862"/>
                </a:solidFill>
                <a:latin typeface="Minion Pro" panose="02040503050306020203"/>
                <a:cs typeface="Times New Roman" panose="02020603050405020304" pitchFamily="18" charset="0"/>
              </a:rPr>
              <a:t>Revisit budget from year 1; plan expenses and sources of cash for years 2-4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706258"/>
                </a:solidFill>
                <a:latin typeface="Minion Pro" panose="02040503050306020203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706258"/>
                </a:solidFill>
                <a:latin typeface="Minion Pro" panose="02040503050306020203"/>
                <a:cs typeface="Times New Roman" panose="02020603050405020304" pitchFamily="18" charset="0"/>
                <a:hlinkClick r:id="rId3"/>
              </a:rPr>
              <a:t> My Med School Budget</a:t>
            </a:r>
            <a:endParaRPr lang="en-US" dirty="0">
              <a:solidFill>
                <a:srgbClr val="706258"/>
              </a:solidFill>
              <a:latin typeface="Minion Pro" panose="02040503050306020203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706258"/>
              </a:solidFill>
              <a:latin typeface="Minion Pro" panose="0204050305030602020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113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4706"/>
            <a:ext cx="7697204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6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DISABILITY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697204" cy="3959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06258"/>
                </a:solidFill>
                <a:latin typeface="Minion Pro" panose="02040503050306020203"/>
                <a:cs typeface="Times New Roman" panose="02020603050405020304" pitchFamily="18" charset="0"/>
              </a:rPr>
              <a:t>Protection during injury or illness that prevents you </a:t>
            </a:r>
            <a:r>
              <a:rPr lang="en-CA" sz="2400" dirty="0">
                <a:solidFill>
                  <a:srgbClr val="706258"/>
                </a:solidFill>
              </a:rPr>
              <a:t>from being a medical student.</a:t>
            </a:r>
            <a:endParaRPr lang="en-US" sz="2400" dirty="0">
              <a:solidFill>
                <a:srgbClr val="706258"/>
              </a:solidFill>
              <a:latin typeface="Minion Pro" panose="02040503050306020203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6258"/>
                </a:solidFill>
                <a:latin typeface="Minion Pro" panose="02040503050306020203"/>
                <a:cs typeface="Times New Roman" panose="02020603050405020304" pitchFamily="18" charset="0"/>
              </a:rPr>
              <a:t>Income replacement insurance</a:t>
            </a:r>
          </a:p>
          <a:p>
            <a:pPr marL="0" indent="0">
              <a:buNone/>
            </a:pPr>
            <a:endParaRPr lang="en-US" sz="2400" dirty="0">
              <a:solidFill>
                <a:srgbClr val="706258"/>
              </a:solidFill>
              <a:latin typeface="Minion Pro" panose="02040503050306020203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2400" dirty="0">
                <a:solidFill>
                  <a:srgbClr val="706258"/>
                </a:solidFill>
              </a:rPr>
              <a:t>Ability to earn income is your greatest financial asset and physicians are not immune from suffering illness and injuries over the course of your career.</a:t>
            </a:r>
          </a:p>
        </p:txBody>
      </p:sp>
    </p:spTree>
    <p:extLst>
      <p:ext uri="{BB962C8B-B14F-4D97-AF65-F5344CB8AC3E}">
        <p14:creationId xmlns:p14="http://schemas.microsoft.com/office/powerpoint/2010/main" val="1716349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4706"/>
            <a:ext cx="7697204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6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DISABILITY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697204" cy="39591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000" dirty="0">
                <a:solidFill>
                  <a:srgbClr val="706258"/>
                </a:solidFill>
              </a:rPr>
              <a:t>Where to buy coverage?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>
                <a:solidFill>
                  <a:srgbClr val="706258"/>
                </a:solidFill>
              </a:rPr>
              <a:t>Through Doctors Manitoba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>
                <a:solidFill>
                  <a:srgbClr val="706258"/>
                </a:solidFill>
              </a:rPr>
              <a:t>Open enrolment period from September 1 – October 31 each year.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>
                <a:solidFill>
                  <a:srgbClr val="706258"/>
                </a:solidFill>
              </a:rPr>
              <a:t>During this period, no medical evidence is required; no exclusion of pre-existing conditions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>
                <a:solidFill>
                  <a:srgbClr val="706258"/>
                </a:solidFill>
              </a:rPr>
              <a:t>Amounts offered: up to $1,500/month for Med1+2, $2,500 for Med3, $4,000 for Med4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sz="2000" dirty="0">
              <a:solidFill>
                <a:srgbClr val="706258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>
                <a:solidFill>
                  <a:srgbClr val="706258"/>
                </a:solidFill>
              </a:rPr>
              <a:t>Through other insurance representatives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>
                <a:solidFill>
                  <a:srgbClr val="706258"/>
                </a:solidFill>
              </a:rPr>
              <a:t>Insurance representatives sell insurance on behalf of an insurance company, and receive a commission for policies sold.</a:t>
            </a:r>
          </a:p>
        </p:txBody>
      </p:sp>
    </p:spTree>
    <p:extLst>
      <p:ext uri="{BB962C8B-B14F-4D97-AF65-F5344CB8AC3E}">
        <p14:creationId xmlns:p14="http://schemas.microsoft.com/office/powerpoint/2010/main" val="170519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4706"/>
            <a:ext cx="7697204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6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DISABILITY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697204" cy="39591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dirty="0">
                <a:solidFill>
                  <a:srgbClr val="706258"/>
                </a:solidFill>
              </a:rPr>
              <a:t>Questions to ask before applying for insurance coverage: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solidFill>
                  <a:srgbClr val="706258"/>
                </a:solidFill>
              </a:rPr>
              <a:t>Does this insurance application affect my future insurability?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solidFill>
                  <a:srgbClr val="706258"/>
                </a:solidFill>
              </a:rPr>
              <a:t>Do I have to provide any medical information in the application?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solidFill>
                  <a:srgbClr val="706258"/>
                </a:solidFill>
              </a:rPr>
              <a:t>What if I have a pre-existing condition?</a:t>
            </a:r>
          </a:p>
          <a:p>
            <a:endParaRPr lang="en-CA" sz="2400" dirty="0">
              <a:solidFill>
                <a:srgbClr val="706258"/>
              </a:solidFill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706258"/>
                </a:solidFill>
              </a:rPr>
              <a:t>If your medical history will result in an exclusion in your disability insurance coverage, please seek independent advice before proceeding with the application.</a:t>
            </a:r>
          </a:p>
        </p:txBody>
      </p:sp>
    </p:spTree>
    <p:extLst>
      <p:ext uri="{BB962C8B-B14F-4D97-AF65-F5344CB8AC3E}">
        <p14:creationId xmlns:p14="http://schemas.microsoft.com/office/powerpoint/2010/main" val="1782652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30910</TotalTime>
  <Words>890</Words>
  <Application>Microsoft Office PowerPoint</Application>
  <PresentationFormat>On-screen Show (4:3)</PresentationFormat>
  <Paragraphs>162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Minion Pro</vt:lpstr>
      <vt:lpstr>Times New Roman</vt:lpstr>
      <vt:lpstr>Wingdings</vt:lpstr>
      <vt:lpstr>Office Theme</vt:lpstr>
      <vt:lpstr>PowerPoint Presentation</vt:lpstr>
      <vt:lpstr>AGENDA</vt:lpstr>
      <vt:lpstr>ROUNDTABLE</vt:lpstr>
      <vt:lpstr>FINANCIAL MISTAKES FROM </vt:lpstr>
      <vt:lpstr>WANTS VS. NEEDS</vt:lpstr>
      <vt:lpstr>FOUR-STEP PLAN FOR FINANCIAL SUCCESS</vt:lpstr>
      <vt:lpstr>STUDENT DISABILITY INSURANCE</vt:lpstr>
      <vt:lpstr>STUDENT DISABILITY INSURANCE</vt:lpstr>
      <vt:lpstr>STUDENT DISABILITY INSURANCE</vt:lpstr>
      <vt:lpstr>NEW!!! SIX-STEP PLAN FOR FINANCIAL SUCCESS</vt:lpstr>
      <vt:lpstr>ECONOMIC UPDATE - BORROWING</vt:lpstr>
      <vt:lpstr>ECONOMIC UPDATE - BORROWING</vt:lpstr>
      <vt:lpstr>CREDIT REPORT</vt:lpstr>
      <vt:lpstr>CREDIT SCORE</vt:lpstr>
      <vt:lpstr>HOW IS YOUR CREDIT SCORE CALCULATED</vt:lpstr>
      <vt:lpstr>HOW IS YOUR CREDIT SCORE CALCULATED</vt:lpstr>
      <vt:lpstr>WHAT IS A GOOD CREDIT SCORE?</vt:lpstr>
      <vt:lpstr>MAINTAINING A GOOD CREDIT SCORE</vt:lpstr>
      <vt:lpstr>CHECKING YOUR CREDIT REPORT</vt:lpstr>
      <vt:lpstr> WHO CAN SEE YOUR CREDIT REPORT</vt:lpstr>
      <vt:lpstr>POSSIBLE NEW EXPENSES IN MED3</vt:lpstr>
      <vt:lpstr>CONTACT ME</vt:lpstr>
    </vt:vector>
  </TitlesOfParts>
  <Company>Faculty of Health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Doan</dc:creator>
  <cp:lastModifiedBy>Wendy Schultz</cp:lastModifiedBy>
  <cp:revision>154</cp:revision>
  <cp:lastPrinted>2024-09-16T16:45:50Z</cp:lastPrinted>
  <dcterms:created xsi:type="dcterms:W3CDTF">2017-10-30T17:12:47Z</dcterms:created>
  <dcterms:modified xsi:type="dcterms:W3CDTF">2024-09-17T20:41:13Z</dcterms:modified>
</cp:coreProperties>
</file>