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23" r:id="rId1"/>
  </p:sldMasterIdLst>
  <p:notesMasterIdLst>
    <p:notesMasterId r:id="rId31"/>
  </p:notesMasterIdLst>
  <p:handoutMasterIdLst>
    <p:handoutMasterId r:id="rId32"/>
  </p:handoutMasterIdLst>
  <p:sldIdLst>
    <p:sldId id="313" r:id="rId2"/>
    <p:sldId id="459" r:id="rId3"/>
    <p:sldId id="520" r:id="rId4"/>
    <p:sldId id="519" r:id="rId5"/>
    <p:sldId id="521" r:id="rId6"/>
    <p:sldId id="522" r:id="rId7"/>
    <p:sldId id="523" r:id="rId8"/>
    <p:sldId id="524" r:id="rId9"/>
    <p:sldId id="527" r:id="rId10"/>
    <p:sldId id="540" r:id="rId11"/>
    <p:sldId id="525" r:id="rId12"/>
    <p:sldId id="526" r:id="rId13"/>
    <p:sldId id="541" r:id="rId14"/>
    <p:sldId id="528" r:id="rId15"/>
    <p:sldId id="529" r:id="rId16"/>
    <p:sldId id="530" r:id="rId17"/>
    <p:sldId id="531" r:id="rId18"/>
    <p:sldId id="533" r:id="rId19"/>
    <p:sldId id="532" r:id="rId20"/>
    <p:sldId id="534" r:id="rId21"/>
    <p:sldId id="536" r:id="rId22"/>
    <p:sldId id="542" r:id="rId23"/>
    <p:sldId id="535" r:id="rId24"/>
    <p:sldId id="538" r:id="rId25"/>
    <p:sldId id="546" r:id="rId26"/>
    <p:sldId id="547" r:id="rId27"/>
    <p:sldId id="539" r:id="rId28"/>
    <p:sldId id="537" r:id="rId29"/>
    <p:sldId id="543" r:id="rId3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2D6A"/>
    <a:srgbClr val="FF4B4B"/>
    <a:srgbClr val="745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242" autoAdjust="0"/>
  </p:normalViewPr>
  <p:slideViewPr>
    <p:cSldViewPr snapToGrid="0">
      <p:cViewPr varScale="1">
        <p:scale>
          <a:sx n="65" d="100"/>
          <a:sy n="65" d="100"/>
        </p:scale>
        <p:origin x="64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118"/>
    </p:cViewPr>
  </p:sorterViewPr>
  <p:notesViewPr>
    <p:cSldViewPr snapToGrid="0" snapToObjects="1">
      <p:cViewPr varScale="1">
        <p:scale>
          <a:sx n="76" d="100"/>
          <a:sy n="76" d="100"/>
        </p:scale>
        <p:origin x="-4056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8BFD3D-5BEC-4230-BA82-7725057E0F60}" type="datetimeFigureOut">
              <a:rPr lang="en-CA" smtClean="0"/>
              <a:t>2021-08-19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F21BC2-FEF0-4B79-B757-3714F100D2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6338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C8403F7-EC12-5147-AFB6-C8E0C106F22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69128D-957A-FB4A-B28C-B7B13A93E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7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Budget 2021:  The government proposes to introduce legislation that would extend the waiver of interest accrual on Canada Student Loans and Canada Apprentice Loans until March 31, 2023</a:t>
            </a:r>
            <a:r>
              <a:rPr lang="en-CA" baseline="0" dirty="0" smtClean="0"/>
              <a:t> (Covid-19 relief).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9128D-957A-FB4A-B28C-B7B13A93E3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5698AED-05CF-4367-8AEC-D07DB13A0814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D0B8-F2B5-4973-A235-FFD4EFF97D1A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821787C8-C0E5-4168-807E-2A9185AC4F07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A62F-36F0-4263-A6AC-5428C4250E5A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66F6-1087-41C9-93FF-86EBA3E077C1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83AC2E5-104B-4478-BE21-28B949CEA616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D12662-4900-47A1-A376-BFE945983AF2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7A90-13AD-461D-8CC9-3C36697E890D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C2EA-8491-40DA-B23D-F0F116A06575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71E9-5B6F-4DB9-B3C9-0E794A75FB13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D0270F5B-A951-47FF-A260-FB4814E9077A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E487048-9972-405C-A8C7-2A68900FA2B6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tmp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tmp"/><Relationship Id="rId4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ing 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0800"/>
            <a:ext cx="12192000" cy="6997960"/>
          </a:xfrm>
          <a:prstGeom prst="rect">
            <a:avLst/>
          </a:prstGeom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687614" y="1976229"/>
            <a:ext cx="109728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600" dirty="0">
                <a:solidFill>
                  <a:schemeClr val="bg1"/>
                </a:solidFill>
                <a:latin typeface="Minion Pro" pitchFamily="18" charset="0"/>
              </a:rPr>
              <a:t>Cost of Medical Education</a:t>
            </a:r>
          </a:p>
          <a:p>
            <a:r>
              <a:rPr lang="en-US" sz="2400" dirty="0">
                <a:solidFill>
                  <a:schemeClr val="bg1"/>
                </a:solidFill>
                <a:latin typeface="Minion Pro" pitchFamily="18" charset="0"/>
              </a:rPr>
              <a:t>Orientation </a:t>
            </a:r>
            <a:r>
              <a:rPr lang="en-US" sz="2400" dirty="0" smtClean="0">
                <a:solidFill>
                  <a:schemeClr val="bg1"/>
                </a:solidFill>
                <a:latin typeface="Minion Pro" pitchFamily="18" charset="0"/>
              </a:rPr>
              <a:t>2021:</a:t>
            </a:r>
            <a:r>
              <a:rPr lang="en-US" sz="4800" dirty="0" smtClean="0">
                <a:solidFill>
                  <a:schemeClr val="bg1"/>
                </a:solidFill>
                <a:latin typeface="Minion Pro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Minion Pro" pitchFamily="18" charset="0"/>
              </a:rPr>
              <a:t>Financial Literacy for Medical Students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7614" y="5461306"/>
            <a:ext cx="715943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Aaron Chiu – Associate Dean Quality Improvement and Accreditation</a:t>
            </a:r>
          </a:p>
          <a:p>
            <a:r>
              <a:rPr lang="en-CA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Wendy Schultz</a:t>
            </a:r>
            <a:r>
              <a:rPr lang="en-US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r>
              <a:rPr lang="en-US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– Financial </a:t>
            </a:r>
            <a:r>
              <a:rPr lang="en-US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Counsellor, </a:t>
            </a:r>
            <a:r>
              <a:rPr lang="en-US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UGME Student Affairs</a:t>
            </a:r>
          </a:p>
          <a:p>
            <a:r>
              <a:rPr lang="en-CA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Mark Venton - D</a:t>
            </a:r>
            <a:r>
              <a:rPr lang="en-US" kern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octors</a:t>
            </a:r>
            <a:r>
              <a:rPr lang="en-US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 Manitoba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0E42C-BE25-4B49-9EEE-07851C062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Total Cost of Four Years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51267-48A4-422C-B7D1-1F8F3234870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Tuition and educational fees and optional textbooks</a:t>
            </a:r>
          </a:p>
          <a:p>
            <a:r>
              <a:rPr lang="en-CA" dirty="0" smtClean="0"/>
              <a:t>Basic rent and food</a:t>
            </a:r>
            <a:endParaRPr lang="en-CA" dirty="0"/>
          </a:p>
          <a:p>
            <a:r>
              <a:rPr lang="en-CA" dirty="0"/>
              <a:t>Other extraordinary costs for fourth year</a:t>
            </a:r>
          </a:p>
          <a:p>
            <a:endParaRPr lang="en-CA" dirty="0"/>
          </a:p>
          <a:p>
            <a:pPr marL="0" indent="0" algn="ctr">
              <a:buNone/>
            </a:pPr>
            <a:r>
              <a:rPr lang="en-CA" sz="4000" b="1" dirty="0"/>
              <a:t>$</a:t>
            </a:r>
            <a:r>
              <a:rPr lang="en-CA" sz="4000" b="1" dirty="0" smtClean="0"/>
              <a:t>130,000</a:t>
            </a:r>
            <a:endParaRPr lang="en-CA" sz="4000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8D607-1237-42CD-8EB2-706D78DC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Anticipated Debt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5F13E-D5A1-4A22-B12F-BFC9CAF0B15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AFMC survey (</a:t>
            </a:r>
            <a:r>
              <a:rPr lang="en-CA" dirty="0" smtClean="0"/>
              <a:t>2020) </a:t>
            </a:r>
            <a:r>
              <a:rPr lang="en-CA" dirty="0"/>
              <a:t>– graduates from all Canadian medical schools</a:t>
            </a:r>
          </a:p>
          <a:p>
            <a:pPr lvl="1"/>
            <a:r>
              <a:rPr lang="en-CA" dirty="0" smtClean="0"/>
              <a:t>13.3% </a:t>
            </a:r>
            <a:r>
              <a:rPr lang="en-CA" dirty="0"/>
              <a:t>graduates had </a:t>
            </a:r>
            <a:r>
              <a:rPr lang="en-CA" dirty="0" smtClean="0"/>
              <a:t>medical </a:t>
            </a:r>
            <a:r>
              <a:rPr lang="en-CA" dirty="0"/>
              <a:t>education debt </a:t>
            </a:r>
            <a:r>
              <a:rPr lang="en-CA" dirty="0" smtClean="0"/>
              <a:t>less than $20,000</a:t>
            </a:r>
            <a:endParaRPr lang="en-CA" dirty="0"/>
          </a:p>
          <a:p>
            <a:pPr lvl="1"/>
            <a:r>
              <a:rPr lang="en-CA" dirty="0" smtClean="0"/>
              <a:t>15.7% </a:t>
            </a:r>
            <a:r>
              <a:rPr lang="en-CA" dirty="0"/>
              <a:t>graduates </a:t>
            </a:r>
            <a:r>
              <a:rPr lang="en-CA" dirty="0" smtClean="0"/>
              <a:t>who reported </a:t>
            </a:r>
            <a:r>
              <a:rPr lang="en-CA" dirty="0"/>
              <a:t>having debt from medical </a:t>
            </a:r>
            <a:r>
              <a:rPr lang="en-CA" dirty="0" smtClean="0"/>
              <a:t>education, had a debt &gt; $200,000</a:t>
            </a:r>
          </a:p>
          <a:p>
            <a:pPr lvl="1"/>
            <a:r>
              <a:rPr lang="en-CA" dirty="0" smtClean="0"/>
              <a:t>Highest Canadian debt level was $359,000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4903-DC32-49F6-9A8A-F465A8F23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Comparison Manitoban to Canadian Student Debt 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DD52BD-0D41-403A-9A24-ABF6CEFB270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21332548"/>
              </p:ext>
            </p:extLst>
          </p:nvPr>
        </p:nvGraphicFramePr>
        <p:xfrm>
          <a:off x="816864" y="2054212"/>
          <a:ext cx="10871200" cy="2415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7650">
                  <a:extLst>
                    <a:ext uri="{9D8B030D-6E8A-4147-A177-3AD203B41FA5}">
                      <a16:colId xmlns:a16="http://schemas.microsoft.com/office/drawing/2014/main" val="2872311221"/>
                    </a:ext>
                  </a:extLst>
                </a:gridCol>
                <a:gridCol w="1772817">
                  <a:extLst>
                    <a:ext uri="{9D8B030D-6E8A-4147-A177-3AD203B41FA5}">
                      <a16:colId xmlns:a16="http://schemas.microsoft.com/office/drawing/2014/main" val="2241119803"/>
                    </a:ext>
                  </a:extLst>
                </a:gridCol>
                <a:gridCol w="1763485">
                  <a:extLst>
                    <a:ext uri="{9D8B030D-6E8A-4147-A177-3AD203B41FA5}">
                      <a16:colId xmlns:a16="http://schemas.microsoft.com/office/drawing/2014/main" val="3942167216"/>
                    </a:ext>
                  </a:extLst>
                </a:gridCol>
                <a:gridCol w="1558213">
                  <a:extLst>
                    <a:ext uri="{9D8B030D-6E8A-4147-A177-3AD203B41FA5}">
                      <a16:colId xmlns:a16="http://schemas.microsoft.com/office/drawing/2014/main" val="62654591"/>
                    </a:ext>
                  </a:extLst>
                </a:gridCol>
                <a:gridCol w="1499035">
                  <a:extLst>
                    <a:ext uri="{9D8B030D-6E8A-4147-A177-3AD203B41FA5}">
                      <a16:colId xmlns:a16="http://schemas.microsoft.com/office/drawing/2014/main" val="4238335536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AFMC SURVEY</a:t>
                      </a:r>
                      <a:endParaRPr lang="en-US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2016</a:t>
                      </a:r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2020</a:t>
                      </a:r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78757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u="sng" dirty="0"/>
                        <a:t>MANITOBA</a:t>
                      </a:r>
                      <a:endParaRPr lang="en-US" sz="200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u="sng" dirty="0"/>
                        <a:t>NATIONAL</a:t>
                      </a:r>
                      <a:endParaRPr lang="en-US" sz="200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u="sng" dirty="0"/>
                        <a:t>MANITOBA</a:t>
                      </a:r>
                      <a:endParaRPr lang="en-US" sz="200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u="sng" dirty="0"/>
                        <a:t>NATIONAL</a:t>
                      </a:r>
                      <a:endParaRPr lang="en-US" sz="2000" u="sn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816871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Median </a:t>
                      </a:r>
                      <a:r>
                        <a:rPr lang="en-CA" sz="2000" dirty="0"/>
                        <a:t>Medical School Debt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$70,000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$84,000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$80,000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$100,000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79768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Percentage graduate with debt related to medical studies ≥ $200,000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7.5%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11.6%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12.5</a:t>
                      </a:r>
                      <a:r>
                        <a:rPr lang="en-CA" sz="2000" dirty="0"/>
                        <a:t>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15.7%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68982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37E5BB-EE90-48A4-B515-CD9DB20F0CB9}"/>
              </a:ext>
            </a:extLst>
          </p:cNvPr>
          <p:cNvSpPr txBox="1"/>
          <p:nvPr/>
        </p:nvSpPr>
        <p:spPr>
          <a:xfrm>
            <a:off x="1925216" y="4805265"/>
            <a:ext cx="8341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New York University class of 2017 average </a:t>
            </a:r>
            <a:r>
              <a:rPr lang="en-CA" sz="2000" dirty="0" smtClean="0"/>
              <a:t>debt </a:t>
            </a:r>
            <a:r>
              <a:rPr lang="en-CA" sz="2000" dirty="0"/>
              <a:t>= $184,000</a:t>
            </a:r>
          </a:p>
          <a:p>
            <a:pPr algn="ctr"/>
            <a:r>
              <a:rPr lang="en-CA" sz="2000" dirty="0"/>
              <a:t>American Medical Colleges 2017 median debt for graduates = $192,000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3DFE0-F05C-40CC-A40C-D4D4249AA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Expense of Schooling Increases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012D6-88FD-4AAA-A218-A3B94E019D0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Housing</a:t>
            </a:r>
          </a:p>
          <a:p>
            <a:pPr lvl="1"/>
            <a:r>
              <a:rPr lang="en-CA" dirty="0"/>
              <a:t>Sharing an apartment versus living on own</a:t>
            </a:r>
          </a:p>
          <a:p>
            <a:r>
              <a:rPr lang="en-CA" dirty="0"/>
              <a:t>Food and drink</a:t>
            </a:r>
          </a:p>
          <a:p>
            <a:pPr lvl="1"/>
            <a:r>
              <a:rPr lang="en-CA" dirty="0"/>
              <a:t>Dining out/order in versus homemade; coffee and drinks</a:t>
            </a:r>
          </a:p>
          <a:p>
            <a:r>
              <a:rPr lang="en-CA" dirty="0"/>
              <a:t>Automobile use and maintenance</a:t>
            </a:r>
          </a:p>
          <a:p>
            <a:pPr lvl="1"/>
            <a:r>
              <a:rPr lang="en-CA" dirty="0"/>
              <a:t>Public transport versus personal vehicle</a:t>
            </a:r>
          </a:p>
          <a:p>
            <a:pPr lvl="1"/>
            <a:r>
              <a:rPr lang="en-CA" dirty="0"/>
              <a:t>Purchase of new versus used vehicle</a:t>
            </a:r>
          </a:p>
          <a:p>
            <a:r>
              <a:rPr lang="en-CA" dirty="0"/>
              <a:t>Vacation travel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2883E-C2D5-4383-B995-9A8F4396D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Earnings During Medical School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18B04-865F-44EE-8CF4-F84ACB2B650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During Pre-Clerkship Year:</a:t>
            </a:r>
          </a:p>
          <a:p>
            <a:pPr lvl="1"/>
            <a:r>
              <a:rPr lang="en-CA" dirty="0" smtClean="0"/>
              <a:t>Summer Research Program, BSc </a:t>
            </a:r>
            <a:r>
              <a:rPr lang="en-CA" dirty="0"/>
              <a:t>Med (2 year</a:t>
            </a:r>
            <a:r>
              <a:rPr lang="en-CA" dirty="0" smtClean="0"/>
              <a:t>)</a:t>
            </a:r>
          </a:p>
          <a:p>
            <a:pPr lvl="2"/>
            <a:r>
              <a:rPr lang="en-CA" dirty="0"/>
              <a:t>$7,500 each </a:t>
            </a:r>
            <a:r>
              <a:rPr lang="en-CA" dirty="0" smtClean="0"/>
              <a:t>summer</a:t>
            </a:r>
            <a:endParaRPr lang="en-CA" dirty="0"/>
          </a:p>
          <a:p>
            <a:pPr lvl="1"/>
            <a:r>
              <a:rPr lang="en-CA" dirty="0"/>
              <a:t>Home for the </a:t>
            </a:r>
            <a:r>
              <a:rPr lang="en-CA" dirty="0" smtClean="0"/>
              <a:t>Summer</a:t>
            </a:r>
          </a:p>
          <a:p>
            <a:pPr lvl="2"/>
            <a:r>
              <a:rPr lang="en-CA" dirty="0" smtClean="0"/>
              <a:t>Clinical experience in rural Manitoba between Year 1 and Year 2; $20/hour</a:t>
            </a:r>
          </a:p>
          <a:p>
            <a:r>
              <a:rPr lang="en-CA" dirty="0" smtClean="0"/>
              <a:t>Clerkship Stipend:</a:t>
            </a:r>
          </a:p>
          <a:p>
            <a:pPr lvl="1"/>
            <a:r>
              <a:rPr lang="en-CA" dirty="0" smtClean="0"/>
              <a:t>$</a:t>
            </a:r>
            <a:r>
              <a:rPr lang="en-CA" dirty="0"/>
              <a:t>5,100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2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58D7-F56F-4618-81A5-DD31B4800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Residency Salary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AA36D2-3523-4095-9B12-F3DA317BF192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08194755"/>
              </p:ext>
            </p:extLst>
          </p:nvPr>
        </p:nvGraphicFramePr>
        <p:xfrm>
          <a:off x="816864" y="1581538"/>
          <a:ext cx="10871200" cy="320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3750149171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167521848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75875135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1762082655"/>
                    </a:ext>
                  </a:extLst>
                </a:gridCol>
              </a:tblGrid>
              <a:tr h="964723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Manitoba</a:t>
                      </a:r>
                    </a:p>
                    <a:p>
                      <a:pPr algn="ctr"/>
                      <a:r>
                        <a:rPr lang="en-CA" sz="2000" dirty="0"/>
                        <a:t>July 1, </a:t>
                      </a:r>
                      <a:r>
                        <a:rPr lang="en-CA" sz="2000" dirty="0" smtClean="0"/>
                        <a:t>2020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British Columbia</a:t>
                      </a:r>
                    </a:p>
                    <a:p>
                      <a:pPr algn="ctr"/>
                      <a:r>
                        <a:rPr lang="en-CA" sz="2000" dirty="0"/>
                        <a:t>July 1, </a:t>
                      </a:r>
                      <a:r>
                        <a:rPr lang="en-CA" sz="2000" dirty="0" smtClean="0"/>
                        <a:t>2020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Ontario</a:t>
                      </a:r>
                    </a:p>
                    <a:p>
                      <a:pPr algn="ctr"/>
                      <a:r>
                        <a:rPr lang="en-CA" sz="2000" dirty="0"/>
                        <a:t>July 1, </a:t>
                      </a:r>
                      <a:r>
                        <a:rPr lang="en-CA" sz="2000" dirty="0" smtClean="0"/>
                        <a:t>2021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8586273"/>
                  </a:ext>
                </a:extLst>
              </a:tr>
              <a:tr h="558919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PGY 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$60,404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$55,946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$61,612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8780771"/>
                  </a:ext>
                </a:extLst>
              </a:tr>
              <a:tr h="558919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PGY 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$68,868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$62,411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$67,651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7827071"/>
                  </a:ext>
                </a:extLst>
              </a:tr>
              <a:tr h="558919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PGY 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$71,727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$68,010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$72,656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8041305"/>
                  </a:ext>
                </a:extLst>
              </a:tr>
              <a:tr h="558919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PGY 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$77,245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$73,206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$78,716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50272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647454D-2671-4DC9-8603-6CD4CEF61812}"/>
              </a:ext>
            </a:extLst>
          </p:cNvPr>
          <p:cNvSpPr txBox="1"/>
          <p:nvPr/>
        </p:nvSpPr>
        <p:spPr>
          <a:xfrm>
            <a:off x="2490538" y="4961068"/>
            <a:ext cx="7218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Salary is </a:t>
            </a:r>
            <a:r>
              <a:rPr lang="en-CA" sz="2000" b="1" dirty="0"/>
              <a:t>NOT</a:t>
            </a:r>
            <a:r>
              <a:rPr lang="en-CA" sz="2000" dirty="0"/>
              <a:t> take home pay</a:t>
            </a:r>
          </a:p>
          <a:p>
            <a:pPr algn="ctr"/>
            <a:r>
              <a:rPr lang="en-CA" sz="2000" dirty="0"/>
              <a:t>Taxes approximately 25-30%</a:t>
            </a:r>
          </a:p>
          <a:p>
            <a:pPr algn="ctr"/>
            <a:endParaRPr lang="en-CA" dirty="0"/>
          </a:p>
          <a:p>
            <a:pPr algn="ctr"/>
            <a:r>
              <a:rPr lang="en-CA" sz="2200" b="1" dirty="0"/>
              <a:t>Most residents accumulate more debt versus pay down debt</a:t>
            </a:r>
            <a:endParaRPr lang="en-US" sz="22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26518-C4D5-4DC2-AF30-3FE48C527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Average Gross Clinical Income (CIHI </a:t>
            </a:r>
            <a:r>
              <a:rPr lang="en-CA" dirty="0" smtClean="0"/>
              <a:t>2018-19)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50721427"/>
              </p:ext>
            </p:extLst>
          </p:nvPr>
        </p:nvGraphicFramePr>
        <p:xfrm>
          <a:off x="817563" y="1600200"/>
          <a:ext cx="10871199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3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3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Manitoba (2015-16)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Canadian </a:t>
                      </a:r>
                      <a:r>
                        <a:rPr lang="en-US" dirty="0" smtClean="0"/>
                        <a:t>Average (2018-19)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Family 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295,568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280,000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Internal 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404,950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407,000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Psychiatry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283,342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282,000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Pediatrics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279,471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296,000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Dermatology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782,415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385,000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Anesthesia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391,744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437,000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General</a:t>
                      </a:r>
                      <a:r>
                        <a:rPr lang="en-US" sz="2000" baseline="0" dirty="0"/>
                        <a:t> Surgery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473,172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466,000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Thoracic/Cardiovascular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484,493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588,000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Orthopedic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427,000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438,000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Ophthalmology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861,743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791,000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Otolaryngology/Head and Neck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462,793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444,000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Obstetrics and Gynecology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369,613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392,000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F1F45-2A50-446B-AA7E-DD045CF63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Government Student Loans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78795-5B8C-468A-B071-480369E0BFC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Manitoba and Federal</a:t>
            </a:r>
          </a:p>
          <a:p>
            <a:pPr lvl="1"/>
            <a:r>
              <a:rPr lang="en-CA" dirty="0"/>
              <a:t>Payment free until 6 months after graduation or leave school</a:t>
            </a:r>
          </a:p>
          <a:p>
            <a:pPr lvl="1"/>
            <a:r>
              <a:rPr lang="en-CA" dirty="0"/>
              <a:t>No interest accumulated while going to school full time</a:t>
            </a:r>
          </a:p>
          <a:p>
            <a:r>
              <a:rPr lang="en-CA" dirty="0"/>
              <a:t>Federal Student Loan</a:t>
            </a:r>
          </a:p>
          <a:p>
            <a:pPr lvl="1"/>
            <a:r>
              <a:rPr lang="en-CA" dirty="0"/>
              <a:t>No payments during these 6 months but interest charged</a:t>
            </a:r>
          </a:p>
          <a:p>
            <a:pPr lvl="1"/>
            <a:r>
              <a:rPr lang="en-CA" dirty="0"/>
              <a:t>Interest is fixed rate (prime + </a:t>
            </a:r>
            <a:r>
              <a:rPr lang="en-CA" dirty="0" smtClean="0"/>
              <a:t>2%) </a:t>
            </a:r>
            <a:r>
              <a:rPr lang="en-CA" dirty="0"/>
              <a:t>or floating rate (</a:t>
            </a:r>
            <a:r>
              <a:rPr lang="en-CA" dirty="0" smtClean="0"/>
              <a:t>prime) </a:t>
            </a:r>
          </a:p>
          <a:p>
            <a:r>
              <a:rPr lang="en-CA" dirty="0" smtClean="0"/>
              <a:t>Manitoba Student Loan</a:t>
            </a:r>
          </a:p>
          <a:p>
            <a:pPr lvl="1"/>
            <a:r>
              <a:rPr lang="en-CA" dirty="0" smtClean="0"/>
              <a:t>Interest </a:t>
            </a:r>
            <a:r>
              <a:rPr lang="en-CA" dirty="0"/>
              <a:t>free while in school full time or while repaying loan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AC8ED-8928-418A-848D-BC702A772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Government Student Loans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C91C7-850F-4E2D-B927-CFB4FB626B4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If applied for student loans in past but not in current year:</a:t>
            </a:r>
          </a:p>
          <a:p>
            <a:pPr lvl="1"/>
            <a:r>
              <a:rPr lang="en-CA" dirty="0"/>
              <a:t>Must notify about ongoing studies</a:t>
            </a:r>
          </a:p>
          <a:p>
            <a:pPr lvl="1"/>
            <a:r>
              <a:rPr lang="en-CA" dirty="0"/>
              <a:t>Submit Confirmation of Enrollment Form</a:t>
            </a:r>
          </a:p>
          <a:p>
            <a:pPr lvl="1"/>
            <a:r>
              <a:rPr lang="en-CA" dirty="0"/>
              <a:t>Separate notification for Manitoba Student Aid and to Canada Student Loans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A313B-A9AC-413D-AE25-0E26DA149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Canada Student Loan – Forgiveness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E0D25-5089-4FBE-900D-AA8C59E6357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For family physicians or family practice residents working in under-serviced rural or remote communities</a:t>
            </a:r>
          </a:p>
          <a:p>
            <a:pPr lvl="1"/>
            <a:r>
              <a:rPr lang="en-CA" dirty="0"/>
              <a:t>Designated rural or remote community</a:t>
            </a:r>
          </a:p>
          <a:p>
            <a:pPr lvl="1"/>
            <a:r>
              <a:rPr lang="en-CA" dirty="0"/>
              <a:t>Loans in good standing</a:t>
            </a:r>
          </a:p>
          <a:p>
            <a:r>
              <a:rPr lang="en-CA" dirty="0"/>
              <a:t>Up to $40,000 forgiveness over 5 years ($</a:t>
            </a:r>
            <a:r>
              <a:rPr lang="en-CA" dirty="0" smtClean="0"/>
              <a:t>8,000/year) of service in an under-served rural or remote community</a:t>
            </a:r>
            <a:endParaRPr lang="en-CA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dirty="0"/>
              <a:t>By the end of the session, the participant will:</a:t>
            </a:r>
            <a:endParaRPr lang="en-US" dirty="0"/>
          </a:p>
          <a:p>
            <a:r>
              <a:rPr lang="en-US" dirty="0"/>
              <a:t>Understand the typical cost of medical education at Max Rady College of Medicine</a:t>
            </a:r>
          </a:p>
          <a:p>
            <a:pPr lvl="1"/>
            <a:r>
              <a:rPr lang="en-CA" dirty="0"/>
              <a:t>Be prepared for periods of higher cost outlays</a:t>
            </a:r>
            <a:endParaRPr lang="en-US" dirty="0"/>
          </a:p>
          <a:p>
            <a:r>
              <a:rPr lang="en-US" dirty="0"/>
              <a:t>Be familiar with historical debt incurred by local students and compare to national averages</a:t>
            </a:r>
          </a:p>
          <a:p>
            <a:r>
              <a:rPr lang="en-CA" dirty="0"/>
              <a:t>Review anticipated earnings:</a:t>
            </a:r>
          </a:p>
          <a:p>
            <a:pPr lvl="1"/>
            <a:r>
              <a:rPr lang="en-CA" dirty="0"/>
              <a:t>Clerkship and residency</a:t>
            </a:r>
          </a:p>
          <a:p>
            <a:pPr lvl="1"/>
            <a:r>
              <a:rPr lang="en-CA" dirty="0"/>
              <a:t>Future earnings – average income for generic medical fields</a:t>
            </a:r>
          </a:p>
          <a:p>
            <a:r>
              <a:rPr lang="en-CA" dirty="0" smtClean="0"/>
              <a:t>Be familiar </a:t>
            </a:r>
            <a:r>
              <a:rPr lang="en-CA" dirty="0"/>
              <a:t>with terms of Student Loans (provincial and federal) and differences </a:t>
            </a:r>
            <a:r>
              <a:rPr lang="en-CA" dirty="0" smtClean="0"/>
              <a:t>from </a:t>
            </a:r>
            <a:r>
              <a:rPr lang="en-CA" dirty="0"/>
              <a:t>Line of Credit provided by financial institution</a:t>
            </a:r>
          </a:p>
          <a:p>
            <a:r>
              <a:rPr lang="en-CA" dirty="0"/>
              <a:t>Recognize the importance of disability insurance and (possibly) life insurance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3558F-950C-4F5B-8CB5-AC237046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Bank Offered Line of </a:t>
            </a:r>
            <a:r>
              <a:rPr lang="en-CA" dirty="0" smtClean="0"/>
              <a:t>Credit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D992B-879C-4206-B288-C22E9A4897F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Each bank offers a professional student line of credit</a:t>
            </a:r>
          </a:p>
          <a:p>
            <a:r>
              <a:rPr lang="en-CA" dirty="0"/>
              <a:t>None require a co-signer</a:t>
            </a:r>
          </a:p>
          <a:p>
            <a:r>
              <a:rPr lang="en-CA" dirty="0"/>
              <a:t>All offer a package with credit card and bank account</a:t>
            </a:r>
          </a:p>
          <a:p>
            <a:r>
              <a:rPr lang="en-CA" dirty="0"/>
              <a:t>Total credit available of </a:t>
            </a:r>
            <a:r>
              <a:rPr lang="en-CA" dirty="0" smtClean="0"/>
              <a:t>$300,000 </a:t>
            </a:r>
            <a:r>
              <a:rPr lang="en-CA" dirty="0"/>
              <a:t>to $</a:t>
            </a:r>
            <a:r>
              <a:rPr lang="en-CA" dirty="0" smtClean="0"/>
              <a:t>375,000</a:t>
            </a:r>
            <a:endParaRPr lang="en-CA" dirty="0"/>
          </a:p>
          <a:p>
            <a:pPr lvl="1"/>
            <a:r>
              <a:rPr lang="en-CA" dirty="0"/>
              <a:t>Some offer additional credit once in residency</a:t>
            </a:r>
          </a:p>
          <a:p>
            <a:pPr lvl="1"/>
            <a:r>
              <a:rPr lang="en-CA" dirty="0"/>
              <a:t>Annual borrowing limit varies from no restrictions to yearly restrictions</a:t>
            </a:r>
          </a:p>
          <a:p>
            <a:pPr lvl="1"/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2310B-BCF9-462E-8926-8685DF87F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Bank Line of Credit – Interest Rate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56CA-212C-4A35-A0DC-745A6A6E1D6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Typical interest rate is prime minus 0.25%</a:t>
            </a:r>
          </a:p>
          <a:p>
            <a:pPr lvl="1"/>
            <a:r>
              <a:rPr lang="en-CA" dirty="0"/>
              <a:t>Current prime rate is </a:t>
            </a:r>
            <a:r>
              <a:rPr lang="en-CA" dirty="0" smtClean="0"/>
              <a:t>2.45% </a:t>
            </a:r>
            <a:r>
              <a:rPr lang="en-CA" dirty="0"/>
              <a:t>but will vary over course of loan</a:t>
            </a:r>
          </a:p>
          <a:p>
            <a:pPr lvl="1"/>
            <a:r>
              <a:rPr lang="en-CA" dirty="0"/>
              <a:t>Current LOC interest rate is </a:t>
            </a:r>
            <a:r>
              <a:rPr lang="en-CA" dirty="0" smtClean="0"/>
              <a:t>2.2%</a:t>
            </a:r>
            <a:endParaRPr lang="en-CA" dirty="0"/>
          </a:p>
          <a:p>
            <a:pPr lvl="2"/>
            <a:r>
              <a:rPr lang="en-CA" dirty="0"/>
              <a:t>Yearly interest on $100,000 borrowed on LOC is </a:t>
            </a:r>
            <a:r>
              <a:rPr lang="en-CA" dirty="0" smtClean="0"/>
              <a:t>$2,200</a:t>
            </a:r>
            <a:endParaRPr lang="en-CA" dirty="0"/>
          </a:p>
          <a:p>
            <a:pPr lvl="2"/>
            <a:r>
              <a:rPr lang="en-CA" dirty="0" smtClean="0"/>
              <a:t>Last year, interest </a:t>
            </a:r>
            <a:r>
              <a:rPr lang="en-CA" dirty="0"/>
              <a:t>rate was </a:t>
            </a:r>
            <a:r>
              <a:rPr lang="en-CA" dirty="0" smtClean="0"/>
              <a:t>3.45% </a:t>
            </a:r>
            <a:r>
              <a:rPr lang="en-CA" dirty="0"/>
              <a:t>and interest was </a:t>
            </a:r>
            <a:r>
              <a:rPr lang="en-CA" dirty="0" smtClean="0"/>
              <a:t>$3,450</a:t>
            </a:r>
            <a:endParaRPr lang="en-CA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08BF-4320-44DB-8B39-B915C1CC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Bank Line of Credit – Interest Rate Charge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02CD6-3C0A-4E3E-BCCC-BCC82F441E8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All </a:t>
            </a:r>
            <a:r>
              <a:rPr lang="en-CA" dirty="0" smtClean="0"/>
              <a:t>LOC charge </a:t>
            </a:r>
            <a:r>
              <a:rPr lang="en-CA" dirty="0"/>
              <a:t>interest once access funds within credit line</a:t>
            </a:r>
          </a:p>
          <a:p>
            <a:r>
              <a:rPr lang="en-CA" dirty="0"/>
              <a:t>Require regular payment of interest</a:t>
            </a:r>
          </a:p>
          <a:p>
            <a:pPr lvl="1"/>
            <a:r>
              <a:rPr lang="en-CA" dirty="0"/>
              <a:t>Most will use Line of Credit to pay interest charge</a:t>
            </a:r>
          </a:p>
          <a:p>
            <a:r>
              <a:rPr lang="en-CA" dirty="0"/>
              <a:t>No payment of principle while in medical school or residency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A4546-98CC-4DBA-BF5D-714378BAF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Bank Line of Credit - Repayment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8B0D1-0BBF-45FA-BC6E-91408743CDF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Some offer a 1-2 year grace period once finish residency</a:t>
            </a:r>
          </a:p>
          <a:p>
            <a:r>
              <a:rPr lang="en-CA" dirty="0" smtClean="0"/>
              <a:t>Afterwards, </a:t>
            </a:r>
            <a:r>
              <a:rPr lang="en-CA" dirty="0"/>
              <a:t>conversion to loan with amortization period or to professional line of credit</a:t>
            </a:r>
          </a:p>
          <a:p>
            <a:pPr lvl="1"/>
            <a:r>
              <a:rPr lang="en-CA" dirty="0"/>
              <a:t>Amortization varies from 10-20 years and can vary depending on amount borrowed</a:t>
            </a:r>
          </a:p>
          <a:p>
            <a:r>
              <a:rPr lang="en-CA" dirty="0"/>
              <a:t>Interest rate during repayment may differ from initial rate and may require renegotiation</a:t>
            </a:r>
          </a:p>
          <a:p>
            <a:r>
              <a:rPr lang="en-CA" dirty="0"/>
              <a:t>If unable to complete degree/training – still </a:t>
            </a:r>
            <a:r>
              <a:rPr lang="en-CA" dirty="0" smtClean="0"/>
              <a:t>required </a:t>
            </a:r>
            <a:r>
              <a:rPr lang="en-CA" dirty="0"/>
              <a:t>to repay loan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2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A143A-E546-45B9-B1BD-FFBE60D76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Disability Insurance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C562-A5F4-4938-92AF-29EB173E46D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Protection during injury or illness that prevents working (or graduating) as physician and earning an income</a:t>
            </a:r>
          </a:p>
          <a:p>
            <a:pPr lvl="1"/>
            <a:r>
              <a:rPr lang="en-CA" dirty="0"/>
              <a:t>Income replacement insurance</a:t>
            </a:r>
          </a:p>
          <a:p>
            <a:pPr lvl="1"/>
            <a:r>
              <a:rPr lang="en-CA" dirty="0"/>
              <a:t>Typical amounts offered up to $</a:t>
            </a:r>
            <a:r>
              <a:rPr lang="en-CA" dirty="0" smtClean="0"/>
              <a:t>1,500/month </a:t>
            </a:r>
            <a:r>
              <a:rPr lang="en-CA" dirty="0"/>
              <a:t>for Years 1+2, $</a:t>
            </a:r>
            <a:r>
              <a:rPr lang="en-CA" dirty="0" smtClean="0"/>
              <a:t>2,500 </a:t>
            </a:r>
            <a:r>
              <a:rPr lang="en-CA" dirty="0"/>
              <a:t>for Year 3, $</a:t>
            </a:r>
            <a:r>
              <a:rPr lang="en-CA" dirty="0" smtClean="0"/>
              <a:t>4,000 </a:t>
            </a:r>
            <a:r>
              <a:rPr lang="en-CA" dirty="0"/>
              <a:t>for Year 4</a:t>
            </a:r>
          </a:p>
          <a:p>
            <a:r>
              <a:rPr lang="en-CA" dirty="0"/>
              <a:t>More likely to be disabled over course of career</a:t>
            </a:r>
          </a:p>
          <a:p>
            <a:r>
              <a:rPr lang="en-CA" dirty="0"/>
              <a:t>As medical </a:t>
            </a:r>
            <a:r>
              <a:rPr lang="en-CA" dirty="0" smtClean="0"/>
              <a:t>student, often: </a:t>
            </a:r>
            <a:endParaRPr lang="en-CA" dirty="0"/>
          </a:p>
          <a:p>
            <a:pPr lvl="1"/>
            <a:r>
              <a:rPr lang="en-CA" dirty="0"/>
              <a:t>Younger and healthier than in future – less expensive for insurance</a:t>
            </a:r>
          </a:p>
          <a:p>
            <a:pPr lvl="1"/>
            <a:r>
              <a:rPr lang="en-CA" dirty="0"/>
              <a:t>Do not </a:t>
            </a:r>
            <a:r>
              <a:rPr lang="en-CA"/>
              <a:t>need </a:t>
            </a:r>
            <a:r>
              <a:rPr lang="en-CA" smtClean="0"/>
              <a:t>to provide </a:t>
            </a:r>
            <a:r>
              <a:rPr lang="en-CA" dirty="0"/>
              <a:t>medical evidence</a:t>
            </a:r>
          </a:p>
          <a:p>
            <a:pPr lvl="1"/>
            <a:r>
              <a:rPr lang="en-CA" dirty="0"/>
              <a:t>Do not have clauses excluding pre-existing conditions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F8EB7AE-A95B-4E49-8D01-B14FD8BB58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55" t="16054" r="34137" b="1088"/>
          <a:stretch/>
        </p:blipFill>
        <p:spPr>
          <a:xfrm>
            <a:off x="4813865" y="465737"/>
            <a:ext cx="4338735" cy="56823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FF1DA9F-8869-4A7C-B7AF-DA1274AA5CD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9669" y="289865"/>
          <a:ext cx="4664075" cy="603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Acrobat Document" r:id="rId4" imgW="4663440" imgH="6034757" progId="Acrobat.Document.DC">
                  <p:embed/>
                </p:oleObj>
              </mc:Choice>
              <mc:Fallback>
                <p:oleObj name="Acrobat Document" r:id="rId4" imgW="4663440" imgH="603475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669" y="289865"/>
                        <a:ext cx="4664075" cy="603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B58FD53-CFC1-4894-A0E9-39BCA48A6B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097" t="16247" r="39158"/>
          <a:stretch/>
        </p:blipFill>
        <p:spPr>
          <a:xfrm>
            <a:off x="352094" y="465737"/>
            <a:ext cx="4359223" cy="56823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FF1DA9F-8869-4A7C-B7AF-DA1274AA5CD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9669" y="289865"/>
          <a:ext cx="4664075" cy="603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Acrobat Document" r:id="rId3" imgW="4663440" imgH="6034757" progId="Acrobat.Document.DC">
                  <p:embed/>
                </p:oleObj>
              </mc:Choice>
              <mc:Fallback>
                <p:oleObj name="Acrobat Document" r:id="rId3" imgW="4663440" imgH="603475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69" y="289865"/>
                        <a:ext cx="4664075" cy="603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8F44390-5D1F-4D92-8E00-40776618A2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72" t="16054" r="34319" b="1088"/>
          <a:stretch/>
        </p:blipFill>
        <p:spPr>
          <a:xfrm>
            <a:off x="300164" y="401043"/>
            <a:ext cx="4338734" cy="56823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5CEED-9B2B-439F-9649-853ACDBD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Life Insurance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9D411-4BF3-4065-A123-B720DDC31AE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Protection for your estate and dependents in event of death</a:t>
            </a:r>
          </a:p>
          <a:p>
            <a:r>
              <a:rPr lang="en-CA" dirty="0"/>
              <a:t>In event of death, life insurance provides funds to cover incidentals like funeral costs, but also cover any debts and provide financially for dependents (partner, children, etc.)</a:t>
            </a:r>
          </a:p>
          <a:p>
            <a:r>
              <a:rPr lang="en-CA" dirty="0"/>
              <a:t>Need for life insurance depends on your personal situation</a:t>
            </a:r>
          </a:p>
          <a:p>
            <a:pPr lvl="1"/>
            <a:r>
              <a:rPr lang="en-CA" dirty="0"/>
              <a:t>An unattached individual with no dependents may not need life insurance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dirty="0"/>
              <a:t>By the end of the session, the participant will:</a:t>
            </a:r>
            <a:endParaRPr lang="en-US" dirty="0"/>
          </a:p>
          <a:p>
            <a:r>
              <a:rPr lang="en-US" dirty="0"/>
              <a:t>Understand the typical cost of medical education at Max Rady College of Medicine</a:t>
            </a:r>
          </a:p>
          <a:p>
            <a:pPr lvl="1"/>
            <a:r>
              <a:rPr lang="en-CA" dirty="0"/>
              <a:t>Be prepared for periods of higher cost outlays</a:t>
            </a:r>
            <a:endParaRPr lang="en-US" dirty="0"/>
          </a:p>
          <a:p>
            <a:r>
              <a:rPr lang="en-US" dirty="0"/>
              <a:t>Be familiar with historical debt incurred by local students and compare to national averages</a:t>
            </a:r>
          </a:p>
          <a:p>
            <a:r>
              <a:rPr lang="en-CA" dirty="0"/>
              <a:t>Review anticipated earnings:</a:t>
            </a:r>
          </a:p>
          <a:p>
            <a:pPr lvl="1"/>
            <a:r>
              <a:rPr lang="en-CA" dirty="0"/>
              <a:t>Clerkship and residency</a:t>
            </a:r>
          </a:p>
          <a:p>
            <a:pPr lvl="1"/>
            <a:r>
              <a:rPr lang="en-CA" dirty="0"/>
              <a:t>Future earnings – average income for generic medical fields</a:t>
            </a:r>
          </a:p>
          <a:p>
            <a:r>
              <a:rPr lang="en-CA" dirty="0" smtClean="0"/>
              <a:t>Be familiar </a:t>
            </a:r>
            <a:r>
              <a:rPr lang="en-CA" dirty="0"/>
              <a:t>with terms of Student Loans (provincial and federal) and differences </a:t>
            </a:r>
            <a:r>
              <a:rPr lang="en-CA" dirty="0" smtClean="0"/>
              <a:t>from </a:t>
            </a:r>
            <a:r>
              <a:rPr lang="en-CA" dirty="0"/>
              <a:t>Line of Credit provided by financial institution</a:t>
            </a:r>
          </a:p>
          <a:p>
            <a:r>
              <a:rPr lang="en-CA" dirty="0"/>
              <a:t>Recognize the importance of disability insurance and (possibly) life insurance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55314-4A72-4BF3-AABC-4DE53779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Contact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FA732-3A70-4DDE-B7C2-4BFE440E194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Wendy Schultz</a:t>
            </a:r>
            <a:endParaRPr lang="en-CA" dirty="0"/>
          </a:p>
          <a:p>
            <a:pPr lvl="1"/>
            <a:r>
              <a:rPr lang="en-CA" dirty="0" smtClean="0"/>
              <a:t>Wendy.Schultz@umanitoba.ca</a:t>
            </a:r>
            <a:endParaRPr lang="en-CA" dirty="0"/>
          </a:p>
          <a:p>
            <a:r>
              <a:rPr lang="en-CA" dirty="0"/>
              <a:t>Aaron Chiu</a:t>
            </a:r>
          </a:p>
          <a:p>
            <a:pPr lvl="1"/>
            <a:r>
              <a:rPr lang="en-CA" dirty="0"/>
              <a:t>achiu@hsc.mb.ca</a:t>
            </a:r>
          </a:p>
          <a:p>
            <a:r>
              <a:rPr lang="en-CA" dirty="0"/>
              <a:t>Mark </a:t>
            </a:r>
            <a:r>
              <a:rPr lang="en-CA" dirty="0" err="1"/>
              <a:t>Venton</a:t>
            </a:r>
            <a:r>
              <a:rPr lang="en-CA" dirty="0"/>
              <a:t> - Doctors Manitoba</a:t>
            </a:r>
          </a:p>
          <a:p>
            <a:pPr lvl="1"/>
            <a:r>
              <a:rPr lang="en-CA" dirty="0"/>
              <a:t>mventon@doctorsmanitoba.ca</a:t>
            </a:r>
          </a:p>
          <a:p>
            <a:r>
              <a:rPr lang="en-CA" dirty="0"/>
              <a:t>Student Awards</a:t>
            </a:r>
          </a:p>
          <a:p>
            <a:pPr lvl="1"/>
            <a:r>
              <a:rPr lang="en-CA" dirty="0"/>
              <a:t>AwardsUGME@umanitoba.ca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5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42166-B34D-43DF-BB72-5CFDEEA27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Disclosure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6C6E8-6591-4E5A-91DC-8DD3FC595C6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Wendy Schultz, PhD, CPA</a:t>
            </a:r>
            <a:r>
              <a:rPr lang="en-CA" dirty="0"/>
              <a:t>, </a:t>
            </a:r>
            <a:r>
              <a:rPr lang="en-CA" dirty="0" smtClean="0"/>
              <a:t>CA</a:t>
            </a:r>
            <a:endParaRPr lang="en-CA" dirty="0"/>
          </a:p>
          <a:p>
            <a:pPr lvl="1"/>
            <a:r>
              <a:rPr lang="en-CA" dirty="0"/>
              <a:t>None</a:t>
            </a:r>
          </a:p>
          <a:p>
            <a:r>
              <a:rPr lang="en-CA" dirty="0"/>
              <a:t>Mark </a:t>
            </a:r>
            <a:r>
              <a:rPr lang="en-CA" dirty="0" err="1"/>
              <a:t>Venton</a:t>
            </a:r>
            <a:r>
              <a:rPr lang="en-CA" dirty="0"/>
              <a:t> - Doctors Manitoba</a:t>
            </a:r>
          </a:p>
          <a:p>
            <a:pPr lvl="1"/>
            <a:r>
              <a:rPr lang="en-CA" dirty="0" smtClean="0"/>
              <a:t>Sells </a:t>
            </a:r>
            <a:r>
              <a:rPr lang="en-CA" dirty="0"/>
              <a:t>disability and life insurance to its </a:t>
            </a:r>
            <a:r>
              <a:rPr lang="en-CA" dirty="0" smtClean="0"/>
              <a:t>members</a:t>
            </a:r>
            <a:endParaRPr lang="en-CA" dirty="0"/>
          </a:p>
          <a:p>
            <a:r>
              <a:rPr lang="en-CA" dirty="0"/>
              <a:t>Aaron </a:t>
            </a:r>
            <a:r>
              <a:rPr lang="en-CA" dirty="0" smtClean="0"/>
              <a:t>Chiu, </a:t>
            </a:r>
            <a:r>
              <a:rPr lang="en-CA" dirty="0"/>
              <a:t>MD, FRCPC, FAAP, MBA, ICD.D</a:t>
            </a:r>
          </a:p>
          <a:p>
            <a:pPr lvl="1"/>
            <a:r>
              <a:rPr lang="en-CA" dirty="0" smtClean="0"/>
              <a:t>None</a:t>
            </a:r>
            <a:endParaRPr lang="en-CA" dirty="0"/>
          </a:p>
          <a:p>
            <a:endParaRPr lang="en-CA" dirty="0"/>
          </a:p>
          <a:p>
            <a:r>
              <a:rPr lang="en-CA" dirty="0"/>
              <a:t>Why we are here talking to you – personal experience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27FA3-654C-4BBA-9BDE-A319D3C9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Lifetime Financial Status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4E074-1B7E-49AC-BF2F-CC4EE92B3C7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D4F93E-E873-460A-B86D-799008FAC7A7}"/>
              </a:ext>
            </a:extLst>
          </p:cNvPr>
          <p:cNvCxnSpPr>
            <a:cxnSpLocks/>
          </p:cNvCxnSpPr>
          <p:nvPr/>
        </p:nvCxnSpPr>
        <p:spPr>
          <a:xfrm flipV="1">
            <a:off x="1545170" y="4879910"/>
            <a:ext cx="9414588" cy="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199F51-9B11-453D-A8E1-BC838CAD8C4E}"/>
              </a:ext>
            </a:extLst>
          </p:cNvPr>
          <p:cNvSpPr/>
          <p:nvPr/>
        </p:nvSpPr>
        <p:spPr>
          <a:xfrm>
            <a:off x="1850271" y="2556589"/>
            <a:ext cx="9144000" cy="3200727"/>
          </a:xfrm>
          <a:custGeom>
            <a:avLst/>
            <a:gdLst>
              <a:gd name="connsiteX0" fmla="*/ 0 w 9144000"/>
              <a:gd name="connsiteY0" fmla="*/ 3044456 h 4155127"/>
              <a:gd name="connsiteX1" fmla="*/ 830424 w 9144000"/>
              <a:gd name="connsiteY1" fmla="*/ 4154799 h 4155127"/>
              <a:gd name="connsiteX2" fmla="*/ 2351314 w 9144000"/>
              <a:gd name="connsiteY2" fmla="*/ 3156424 h 4155127"/>
              <a:gd name="connsiteX3" fmla="*/ 3125755 w 9144000"/>
              <a:gd name="connsiteY3" fmla="*/ 2736546 h 4155127"/>
              <a:gd name="connsiteX4" fmla="*/ 4926563 w 9144000"/>
              <a:gd name="connsiteY4" fmla="*/ 2279346 h 4155127"/>
              <a:gd name="connsiteX5" fmla="*/ 6354147 w 9144000"/>
              <a:gd name="connsiteY5" fmla="*/ 39999 h 4155127"/>
              <a:gd name="connsiteX6" fmla="*/ 9144000 w 9144000"/>
              <a:gd name="connsiteY6" fmla="*/ 1057036 h 415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155127">
                <a:moveTo>
                  <a:pt x="0" y="3044456"/>
                </a:moveTo>
                <a:cubicBezTo>
                  <a:pt x="219269" y="3590297"/>
                  <a:pt x="438538" y="4136138"/>
                  <a:pt x="830424" y="4154799"/>
                </a:cubicBezTo>
                <a:cubicBezTo>
                  <a:pt x="1222310" y="4173460"/>
                  <a:pt x="1968759" y="3392799"/>
                  <a:pt x="2351314" y="3156424"/>
                </a:cubicBezTo>
                <a:cubicBezTo>
                  <a:pt x="2733869" y="2920049"/>
                  <a:pt x="2696547" y="2882726"/>
                  <a:pt x="3125755" y="2736546"/>
                </a:cubicBezTo>
                <a:cubicBezTo>
                  <a:pt x="3554963" y="2590366"/>
                  <a:pt x="4388498" y="2728770"/>
                  <a:pt x="4926563" y="2279346"/>
                </a:cubicBezTo>
                <a:cubicBezTo>
                  <a:pt x="5464628" y="1829922"/>
                  <a:pt x="5651241" y="243717"/>
                  <a:pt x="6354147" y="39999"/>
                </a:cubicBezTo>
                <a:cubicBezTo>
                  <a:pt x="7057053" y="-163719"/>
                  <a:pt x="8100526" y="446658"/>
                  <a:pt x="9144000" y="10570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274400-A2D4-4485-823E-CD9705B73351}"/>
              </a:ext>
            </a:extLst>
          </p:cNvPr>
          <p:cNvSpPr txBox="1"/>
          <p:nvPr/>
        </p:nvSpPr>
        <p:spPr>
          <a:xfrm>
            <a:off x="2472613" y="5105411"/>
            <a:ext cx="746449" cy="382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DEBT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08C4C0-D7C8-4D26-A494-AD4A42D5D5A4}"/>
              </a:ext>
            </a:extLst>
          </p:cNvPr>
          <p:cNvSpPr txBox="1"/>
          <p:nvPr/>
        </p:nvSpPr>
        <p:spPr>
          <a:xfrm>
            <a:off x="8117632" y="3124590"/>
            <a:ext cx="108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SAVINGS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EAB751-D293-4E1A-83DF-0E3AE3505491}"/>
              </a:ext>
            </a:extLst>
          </p:cNvPr>
          <p:cNvSpPr txBox="1"/>
          <p:nvPr/>
        </p:nvSpPr>
        <p:spPr>
          <a:xfrm>
            <a:off x="1147666" y="4510586"/>
            <a:ext cx="737118" cy="369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40116" y="2141621"/>
            <a:ext cx="115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Retirement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2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27FA3-654C-4BBA-9BDE-A319D3C9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Lifetime Financial Status of Physicians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4E074-1B7E-49AC-BF2F-CC4EE92B3C7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921898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D4F93E-E873-460A-B86D-799008FAC7A7}"/>
              </a:ext>
            </a:extLst>
          </p:cNvPr>
          <p:cNvCxnSpPr>
            <a:cxnSpLocks/>
          </p:cNvCxnSpPr>
          <p:nvPr/>
        </p:nvCxnSpPr>
        <p:spPr>
          <a:xfrm flipV="1">
            <a:off x="1545170" y="4879910"/>
            <a:ext cx="9414588" cy="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199F51-9B11-453D-A8E1-BC838CAD8C4E}"/>
              </a:ext>
            </a:extLst>
          </p:cNvPr>
          <p:cNvSpPr/>
          <p:nvPr/>
        </p:nvSpPr>
        <p:spPr>
          <a:xfrm>
            <a:off x="4124131" y="1835454"/>
            <a:ext cx="6904652" cy="4495796"/>
          </a:xfrm>
          <a:custGeom>
            <a:avLst/>
            <a:gdLst>
              <a:gd name="connsiteX0" fmla="*/ 0 w 9144000"/>
              <a:gd name="connsiteY0" fmla="*/ 3044456 h 4155127"/>
              <a:gd name="connsiteX1" fmla="*/ 830424 w 9144000"/>
              <a:gd name="connsiteY1" fmla="*/ 4154799 h 4155127"/>
              <a:gd name="connsiteX2" fmla="*/ 2351314 w 9144000"/>
              <a:gd name="connsiteY2" fmla="*/ 3156424 h 4155127"/>
              <a:gd name="connsiteX3" fmla="*/ 3125755 w 9144000"/>
              <a:gd name="connsiteY3" fmla="*/ 2736546 h 4155127"/>
              <a:gd name="connsiteX4" fmla="*/ 4926563 w 9144000"/>
              <a:gd name="connsiteY4" fmla="*/ 2279346 h 4155127"/>
              <a:gd name="connsiteX5" fmla="*/ 6354147 w 9144000"/>
              <a:gd name="connsiteY5" fmla="*/ 39999 h 4155127"/>
              <a:gd name="connsiteX6" fmla="*/ 9144000 w 9144000"/>
              <a:gd name="connsiteY6" fmla="*/ 1057036 h 415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155127">
                <a:moveTo>
                  <a:pt x="0" y="3044456"/>
                </a:moveTo>
                <a:cubicBezTo>
                  <a:pt x="219269" y="3590297"/>
                  <a:pt x="438538" y="4136138"/>
                  <a:pt x="830424" y="4154799"/>
                </a:cubicBezTo>
                <a:cubicBezTo>
                  <a:pt x="1222310" y="4173460"/>
                  <a:pt x="1968759" y="3392799"/>
                  <a:pt x="2351314" y="3156424"/>
                </a:cubicBezTo>
                <a:cubicBezTo>
                  <a:pt x="2733869" y="2920049"/>
                  <a:pt x="2696547" y="2882726"/>
                  <a:pt x="3125755" y="2736546"/>
                </a:cubicBezTo>
                <a:cubicBezTo>
                  <a:pt x="3554963" y="2590366"/>
                  <a:pt x="4388498" y="2728770"/>
                  <a:pt x="4926563" y="2279346"/>
                </a:cubicBezTo>
                <a:cubicBezTo>
                  <a:pt x="5464628" y="1829922"/>
                  <a:pt x="5651241" y="243717"/>
                  <a:pt x="6354147" y="39999"/>
                </a:cubicBezTo>
                <a:cubicBezTo>
                  <a:pt x="7057053" y="-163719"/>
                  <a:pt x="8100526" y="446658"/>
                  <a:pt x="9144000" y="10570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274400-A2D4-4485-823E-CD9705B73351}"/>
              </a:ext>
            </a:extLst>
          </p:cNvPr>
          <p:cNvSpPr txBox="1"/>
          <p:nvPr/>
        </p:nvSpPr>
        <p:spPr>
          <a:xfrm>
            <a:off x="4525348" y="5052702"/>
            <a:ext cx="746449" cy="382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DEBT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08C4C0-D7C8-4D26-A494-AD4A42D5D5A4}"/>
              </a:ext>
            </a:extLst>
          </p:cNvPr>
          <p:cNvSpPr txBox="1"/>
          <p:nvPr/>
        </p:nvSpPr>
        <p:spPr>
          <a:xfrm>
            <a:off x="8714790" y="2870723"/>
            <a:ext cx="108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SAVINGS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5F152B-B9D4-428C-9E08-6D5FB36E3138}"/>
              </a:ext>
            </a:extLst>
          </p:cNvPr>
          <p:cNvSpPr txBox="1"/>
          <p:nvPr/>
        </p:nvSpPr>
        <p:spPr>
          <a:xfrm>
            <a:off x="1147666" y="4510586"/>
            <a:ext cx="737118" cy="369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137274" y="1466122"/>
            <a:ext cx="115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Retirement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03CB-799A-411D-B141-1A0C2962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Realities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A0DB1-AD59-428A-BD69-F67FA923DDA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Accumulating debt is a commonplace reality for almost everyone</a:t>
            </a:r>
          </a:p>
          <a:p>
            <a:r>
              <a:rPr lang="en-CA" dirty="0"/>
              <a:t>Medical professionals delay entry into workforce</a:t>
            </a:r>
          </a:p>
          <a:p>
            <a:pPr lvl="1"/>
            <a:r>
              <a:rPr lang="en-CA" dirty="0"/>
              <a:t>Greater accumulation of debt (educational)</a:t>
            </a:r>
          </a:p>
          <a:p>
            <a:pPr lvl="1"/>
            <a:r>
              <a:rPr lang="en-CA" dirty="0"/>
              <a:t>Shorter duration for generating income</a:t>
            </a:r>
          </a:p>
          <a:p>
            <a:pPr lvl="1"/>
            <a:r>
              <a:rPr lang="en-CA" dirty="0"/>
              <a:t>Offset by higher earning potential</a:t>
            </a:r>
          </a:p>
          <a:p>
            <a:r>
              <a:rPr lang="en-CA" dirty="0"/>
              <a:t>Greater amount of debt accumulated leads to longer time until establish net savings and shorter duration to establish retirement savings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16847-18C5-4C45-ABFE-F0FC5DAA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Tuition Cost of 1-Year Medical School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565D5-A8B1-4A63-AF3C-FA60DC19B1C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Manitoba:</a:t>
            </a:r>
          </a:p>
          <a:p>
            <a:pPr lvl="1"/>
            <a:r>
              <a:rPr lang="en-CA" dirty="0"/>
              <a:t>Tuition for Year 1</a:t>
            </a:r>
          </a:p>
          <a:p>
            <a:pPr lvl="2"/>
            <a:r>
              <a:rPr lang="en-CA" dirty="0" smtClean="0"/>
              <a:t>$10,015</a:t>
            </a:r>
            <a:endParaRPr lang="en-CA" dirty="0"/>
          </a:p>
          <a:p>
            <a:pPr lvl="1"/>
            <a:r>
              <a:rPr lang="en-CA" dirty="0" smtClean="0"/>
              <a:t>Tuition for Years 2, 3 or 4</a:t>
            </a:r>
          </a:p>
          <a:p>
            <a:pPr lvl="2"/>
            <a:r>
              <a:rPr lang="en-CA" dirty="0" smtClean="0"/>
              <a:t>$9,587 (estimate)</a:t>
            </a:r>
          </a:p>
          <a:p>
            <a:pPr lvl="2"/>
            <a:endParaRPr lang="en-CA" dirty="0"/>
          </a:p>
          <a:p>
            <a:r>
              <a:rPr lang="en-CA" dirty="0" smtClean="0"/>
              <a:t>Year 1 Total with </a:t>
            </a:r>
            <a:r>
              <a:rPr lang="en-CA" dirty="0"/>
              <a:t>fees</a:t>
            </a:r>
          </a:p>
          <a:p>
            <a:pPr lvl="2"/>
            <a:r>
              <a:rPr lang="en-CA" b="1" dirty="0" smtClean="0"/>
              <a:t>$11,200</a:t>
            </a:r>
            <a:endParaRPr lang="en-CA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3D2548C-88A1-480C-99E9-6D36A7B951BE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59406579"/>
              </p:ext>
            </p:extLst>
          </p:nvPr>
        </p:nvGraphicFramePr>
        <p:xfrm>
          <a:off x="6459538" y="1589088"/>
          <a:ext cx="34544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92418975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1624598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Tuition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041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UBC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18,473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689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U Alberta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13,789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803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U Calgary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16,866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377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Saskatchewan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19,706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72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NOSM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23,461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61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Western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26,456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939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Toronto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25,000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882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McMaster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26,115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913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Queen’s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25,000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904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Ottawa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26,633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56949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McGill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8,327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28954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Dalhousie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24,317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267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Memorial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 smtClean="0"/>
                        <a:t>17,796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34554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6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B2AA6B-108A-4648-8AA9-68CC64C9F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Anticipated Cost of U of M Medical Education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2A6E23-7B2A-409B-82EC-A93BB3802E7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Total four-year cost of tuition and university fees based on:</a:t>
            </a:r>
          </a:p>
          <a:p>
            <a:pPr lvl="1"/>
            <a:r>
              <a:rPr lang="en-CA" dirty="0" smtClean="0"/>
              <a:t>7% </a:t>
            </a:r>
            <a:r>
              <a:rPr lang="en-CA" dirty="0"/>
              <a:t>yearly increase in tuition</a:t>
            </a:r>
          </a:p>
          <a:p>
            <a:pPr lvl="1"/>
            <a:r>
              <a:rPr lang="en-CA" dirty="0"/>
              <a:t>Inflation rate of </a:t>
            </a:r>
            <a:r>
              <a:rPr lang="en-CA" dirty="0" smtClean="0"/>
              <a:t>3.5%</a:t>
            </a:r>
            <a:endParaRPr lang="en-CA" dirty="0"/>
          </a:p>
          <a:p>
            <a:pPr marL="365760" lvl="1" indent="0" algn="ctr">
              <a:buNone/>
            </a:pPr>
            <a:r>
              <a:rPr lang="en-CA" sz="3200" b="1" dirty="0" smtClean="0"/>
              <a:t>$52,362</a:t>
            </a:r>
            <a:endParaRPr lang="en-CA" sz="3200" b="1" dirty="0"/>
          </a:p>
          <a:p>
            <a:pPr lvl="1"/>
            <a:endParaRPr lang="en-CA" dirty="0"/>
          </a:p>
          <a:p>
            <a:r>
              <a:rPr lang="en-CA" dirty="0"/>
              <a:t>If add housing $850/month, </a:t>
            </a:r>
            <a:r>
              <a:rPr lang="en-CA" dirty="0" smtClean="0"/>
              <a:t>food </a:t>
            </a:r>
            <a:r>
              <a:rPr lang="en-CA" dirty="0"/>
              <a:t>$300/month</a:t>
            </a:r>
          </a:p>
          <a:p>
            <a:pPr marL="0" indent="0" algn="ctr">
              <a:buNone/>
            </a:pPr>
            <a:endParaRPr lang="en-CA" b="1" dirty="0"/>
          </a:p>
          <a:p>
            <a:pPr marL="0" indent="0" algn="ctr">
              <a:buNone/>
            </a:pPr>
            <a:r>
              <a:rPr lang="en-CA" sz="3200" b="1" dirty="0" smtClean="0"/>
              <a:t>$116,880</a:t>
            </a:r>
            <a:endParaRPr lang="en-CA" sz="3200" b="1" dirty="0"/>
          </a:p>
          <a:p>
            <a:pPr marL="0" indent="0" algn="ctr">
              <a:buNone/>
            </a:pPr>
            <a:endParaRPr lang="en-CA" b="1" dirty="0"/>
          </a:p>
          <a:p>
            <a:pPr marL="0" indent="0" algn="ctr">
              <a:buNone/>
            </a:pPr>
            <a:endParaRPr lang="en-US" b="1" u="sng" cap="al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9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ABA00-04B6-42FA-86C4-2AEB9FA90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Other Costs of Medical School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FD26D-A57A-4563-A95B-2652244208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External electives (summer electives and fourth year electives)</a:t>
            </a:r>
          </a:p>
          <a:p>
            <a:pPr lvl="1"/>
            <a:r>
              <a:rPr lang="en-CA" b="1" dirty="0"/>
              <a:t>$2,500 </a:t>
            </a:r>
            <a:r>
              <a:rPr lang="en-CA" dirty="0"/>
              <a:t>upwards</a:t>
            </a:r>
          </a:p>
          <a:p>
            <a:r>
              <a:rPr lang="en-CA" dirty="0" err="1"/>
              <a:t>CaRMs</a:t>
            </a:r>
            <a:r>
              <a:rPr lang="en-CA" dirty="0"/>
              <a:t> Application and Tour (application for residency)</a:t>
            </a:r>
          </a:p>
          <a:p>
            <a:pPr lvl="1"/>
            <a:r>
              <a:rPr lang="en-CA" dirty="0" err="1"/>
              <a:t>CaRMS</a:t>
            </a:r>
            <a:r>
              <a:rPr lang="en-CA" dirty="0"/>
              <a:t> match participation fee: </a:t>
            </a:r>
            <a:r>
              <a:rPr lang="en-CA" b="1" dirty="0" smtClean="0"/>
              <a:t>$302.89</a:t>
            </a:r>
            <a:endParaRPr lang="en-CA" b="1" dirty="0"/>
          </a:p>
          <a:p>
            <a:pPr lvl="1"/>
            <a:r>
              <a:rPr lang="en-CA" dirty="0"/>
              <a:t>Program application fee: </a:t>
            </a:r>
            <a:r>
              <a:rPr lang="en-CA" b="1" dirty="0"/>
              <a:t>$</a:t>
            </a:r>
            <a:r>
              <a:rPr lang="en-CA" b="1" dirty="0" smtClean="0"/>
              <a:t>31 </a:t>
            </a:r>
            <a:r>
              <a:rPr lang="en-CA" dirty="0"/>
              <a:t>per program above initial 9</a:t>
            </a:r>
          </a:p>
          <a:p>
            <a:pPr lvl="1"/>
            <a:r>
              <a:rPr lang="en-CA" dirty="0"/>
              <a:t>Tour (travel and accommodation): </a:t>
            </a:r>
            <a:r>
              <a:rPr lang="en-CA" b="1" dirty="0"/>
              <a:t>$7,500</a:t>
            </a:r>
            <a:r>
              <a:rPr lang="en-CA" dirty="0"/>
              <a:t> (estimate)</a:t>
            </a:r>
          </a:p>
          <a:p>
            <a:r>
              <a:rPr lang="en-CA" dirty="0"/>
              <a:t>LMCC Part 1 Examination: </a:t>
            </a:r>
            <a:r>
              <a:rPr lang="en-CA" b="1" dirty="0"/>
              <a:t>$</a:t>
            </a:r>
            <a:r>
              <a:rPr lang="en-CA" b="1" dirty="0" smtClean="0"/>
              <a:t>1,300</a:t>
            </a:r>
            <a:endParaRPr lang="en-CA" b="1" dirty="0"/>
          </a:p>
          <a:p>
            <a:endParaRPr lang="en-CA" b="1" dirty="0"/>
          </a:p>
          <a:p>
            <a:pPr marL="0" indent="0" algn="ctr">
              <a:buNone/>
            </a:pPr>
            <a:r>
              <a:rPr lang="en-CA" dirty="0"/>
              <a:t>Additional Cost Year 4: </a:t>
            </a:r>
            <a:r>
              <a:rPr lang="en-CA" b="1" dirty="0"/>
              <a:t>$12,000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11833</TotalTime>
  <Words>1481</Words>
  <Application>Microsoft Office PowerPoint</Application>
  <PresentationFormat>Widescreen</PresentationFormat>
  <Paragraphs>317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Arabic Typesetting</vt:lpstr>
      <vt:lpstr>Calibri</vt:lpstr>
      <vt:lpstr>Minion Pro</vt:lpstr>
      <vt:lpstr>Tw Cen MT</vt:lpstr>
      <vt:lpstr>Wingdings</vt:lpstr>
      <vt:lpstr>Wingdings 2</vt:lpstr>
      <vt:lpstr>Median</vt:lpstr>
      <vt:lpstr>Acrobat Document</vt:lpstr>
      <vt:lpstr>PowerPoint Presentation</vt:lpstr>
      <vt:lpstr>Objectives</vt:lpstr>
      <vt:lpstr>Disclosure</vt:lpstr>
      <vt:lpstr>Lifetime Financial Status</vt:lpstr>
      <vt:lpstr>Lifetime Financial Status of Physicians</vt:lpstr>
      <vt:lpstr>Realities</vt:lpstr>
      <vt:lpstr>Tuition Cost of 1-Year Medical School</vt:lpstr>
      <vt:lpstr>Anticipated Cost of U of M Medical Education</vt:lpstr>
      <vt:lpstr>Other Costs of Medical School</vt:lpstr>
      <vt:lpstr>Total Cost of Four Years</vt:lpstr>
      <vt:lpstr>Anticipated Debt</vt:lpstr>
      <vt:lpstr>Comparison Manitoban to Canadian Student Debt </vt:lpstr>
      <vt:lpstr>Why Expense of Schooling Increases</vt:lpstr>
      <vt:lpstr>Earnings During Medical School</vt:lpstr>
      <vt:lpstr>Residency Salary</vt:lpstr>
      <vt:lpstr>Average Gross Clinical Income (CIHI 2018-19)</vt:lpstr>
      <vt:lpstr>Government Student Loans</vt:lpstr>
      <vt:lpstr>Government Student Loans</vt:lpstr>
      <vt:lpstr>Canada Student Loan – Forgiveness Program</vt:lpstr>
      <vt:lpstr>Bank Offered Line of Credit</vt:lpstr>
      <vt:lpstr>Bank Line of Credit – Interest Rate</vt:lpstr>
      <vt:lpstr>Bank Line of Credit – Interest Rate Charge</vt:lpstr>
      <vt:lpstr>Bank Line of Credit - Repayment</vt:lpstr>
      <vt:lpstr>Disability Insurance</vt:lpstr>
      <vt:lpstr>PowerPoint Presentation</vt:lpstr>
      <vt:lpstr>PowerPoint Presentation</vt:lpstr>
      <vt:lpstr>Life Insurance</vt:lpstr>
      <vt:lpstr>Objectives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</dc:creator>
  <cp:lastModifiedBy>Wendy Schultz</cp:lastModifiedBy>
  <cp:revision>360</cp:revision>
  <cp:lastPrinted>2021-08-09T22:21:17Z</cp:lastPrinted>
  <dcterms:created xsi:type="dcterms:W3CDTF">2016-11-01T02:17:28Z</dcterms:created>
  <dcterms:modified xsi:type="dcterms:W3CDTF">2021-08-19T23:46:40Z</dcterms:modified>
</cp:coreProperties>
</file>