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2" r:id="rId2"/>
    <p:sldId id="272" r:id="rId3"/>
    <p:sldId id="305" r:id="rId4"/>
    <p:sldId id="306" r:id="rId5"/>
    <p:sldId id="307" r:id="rId6"/>
    <p:sldId id="309" r:id="rId7"/>
    <p:sldId id="266" r:id="rId8"/>
    <p:sldId id="308" r:id="rId9"/>
    <p:sldId id="274" r:id="rId10"/>
    <p:sldId id="275" r:id="rId11"/>
    <p:sldId id="277" r:id="rId12"/>
    <p:sldId id="1800" r:id="rId13"/>
    <p:sldId id="1801" r:id="rId14"/>
    <p:sldId id="311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258"/>
    <a:srgbClr val="009999"/>
    <a:srgbClr val="705862"/>
    <a:srgbClr val="FF6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4686" autoAdjust="0"/>
  </p:normalViewPr>
  <p:slideViewPr>
    <p:cSldViewPr snapToGrid="0">
      <p:cViewPr varScale="1">
        <p:scale>
          <a:sx n="56" d="100"/>
          <a:sy n="56" d="100"/>
        </p:scale>
        <p:origin x="16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71903B-6DE6-4667-9E2D-5F777631D81E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F12464-0897-4E50-818B-B3D609545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81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947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522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516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438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208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20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86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33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55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29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464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505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154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68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4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5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" y="961892"/>
            <a:ext cx="80464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8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464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464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A2AE-F2AD-479C-AF40-1D0C05DEB73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1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Minion Pro" panose="020405030503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culator.net/student-loan-calculator.html?cgraduate=4&amp;cannualamount=36540&amp;cloanamount=0&amp;cloanterm=10&amp;cgraceperiod=0&amp;cinterestrate=6.2&amp;cpayinterest=yes&amp;ctype=2&amp;x=65&amp;y=20#ongo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yahoo.com/quote/%5eGSPC/chart/#eyJpbnRlcnZhbCI6ImRheSIsInBlcmlvZGljaXR5IjoxLCJjYW5kbGVXaWR0aCI6NC40NTQ1NDU0NTQ1NDU0NTQsImZsaXBwZWQiOmZhbHNlLCJ2b2x1bWVVbmRlcmxheSI6dHJ1ZSwiYWRqIjp0cnVlLCJjcm9zc2hhaXIiOnRydWUsImNoYXJ0VHlwZSI6ImxpbmUiLCJleHRlbmRlZCI6ZmFsc2UsIm1hcmtldFNlc3Npb25zIjp7fSwiYWdncmVnYXRpb25UeXBlIjoib2hsYyIsImNoYXJ0U2NhbGUiOiJsaW5lYXIiLCJzdHVkaWVzIjp7IuKAjHZvbCB1bmRy4oCMIjp7InR5cGUiOiJ2b2wgdW5kciIsImlucHV0cyI6eyJpZCI6IuKAjHZvbCB1bmRy4oCMIiwiZGlzcGxheSI6IuKAjHZvbCB1bmRy4oCMIn0sIm91dHB1dHMiOnsiVXAgVm9sdW1lIjoiIzAwYjA2MSIsIkRvd24gVm9sdW1lIjoiI2ZmMzMzYSJ9LCJwYW5lbCI6ImNoYXJ0IiwicGFyYW1ldGVycyI6eyJ3aWR0aEZhY3RvciI6MC40NSwiY2hhcnROYW1lIjoiY2hhcnQifX19LCJwYW5lbHMiOnsiY2hhcnQiOnsicGVyY2VudCI6MSwiZGlzcGxheSI6Il5HU1BDIiwiY2hhcnROYW1lIjoiY2hhcnQiLCJpbmRleCI6MCwieUF4aXMiOnsibmFtZSI6ImNoYXJ0IiwicG9zaXRpb24iOm51bGx9LCJ5YXhpc0xIUyI6W10sInlheGlzUkhTIjpbImNoYXJ0Iiwi4oCMdm9sIHVuZHLigIwiXX19LCJsaW5lV2lkdGgiOjIsInN0cmlwZWRCYWNrZ3JvdW5kIjp0cnVlLCJldmVudHMiOnRydWUsImNvbG9yIjoiIzAwODFmMiIsInN0cmlwZWRCYWNrZ3JvdWQiOnRydWUsImV2ZW50TWFwIjp7ImNvcnBvcmF0ZSI6eyJkaXZzIjp0cnVlLCJzcGxpdHMiOnRydWV9LCJzaWdEZXYiOnt9fSwicmFuZ2UiOnsiZHRMZWZ0IjoiMjAyMC0wMS0wMlQwNjowMDowMC4wMDBaIiwiZHRSaWdodCI6IjIwMjEtMDEtMDFUMDU6NTk6MDAuMDAwWiIsInBlcmlvZGljaXR5Ijp7ImludGVydmFsIjoiZGF5IiwicGVyaW9kIjoxfSwicGFkZGluZyI6MH0sImN1c3RvbVJhbmdlIjp7InN0YXJ0IjoxNTc3OTQ0ODAwMDAwLCJlbmQiOjE2MDkzOTQ0MDAwMDB9LCJzeW1ib2xzIjpbeyJzeW1ib2wiOiJeR1NQQyIsInN5bWJvbE9iamVjdCI6eyJzeW1ib2wiOiJeR1NQQyIsInF1b3RlVHlwZSI6IklOREVYIiwiZXhjaGFuZ2VUaW1lWm9uZSI6IkFtZXJpY2EvTmV3X1lvcmsifSwicGVyaW9kaWNpdHkiOjEsImludGVydmFsIjoiZGF5In1dfQ--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ile.ca/tips-and-tools/file-for-fre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924" y="683073"/>
            <a:ext cx="783035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36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MED2 WELLNESS FAIR FINANCIAL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924" y="3171425"/>
            <a:ext cx="78174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062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Wendy L. Schultz, PhD, CPA, CA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1ACBB-89AE-4ACA-9689-ADBCC73DECA0}"/>
              </a:ext>
            </a:extLst>
          </p:cNvPr>
          <p:cNvSpPr txBox="1"/>
          <p:nvPr/>
        </p:nvSpPr>
        <p:spPr>
          <a:xfrm>
            <a:off x="379924" y="2114479"/>
            <a:ext cx="78174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27, 2022</a:t>
            </a:r>
          </a:p>
        </p:txBody>
      </p:sp>
    </p:spTree>
    <p:extLst>
      <p:ext uri="{BB962C8B-B14F-4D97-AF65-F5344CB8AC3E}">
        <p14:creationId xmlns:p14="http://schemas.microsoft.com/office/powerpoint/2010/main" val="53310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BEHAVIOURAL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30" y="1692894"/>
            <a:ext cx="5936787" cy="395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4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FOMO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FOMO is the virtual equivalent of “Keeping up with the Joneses.”</a:t>
            </a:r>
          </a:p>
          <a:p>
            <a:pPr marL="0" indent="0">
              <a:buNone/>
            </a:pPr>
            <a:endParaRPr lang="en-US" sz="17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Med Student FOMO: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Some students in my class are buying condos, should I?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Some of my friends decided to invest in the stock market, so I did, too.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I used my LOC to buy my “doctor” car.</a:t>
            </a:r>
          </a:p>
          <a:p>
            <a:pPr marL="0" indent="0">
              <a:buNone/>
            </a:pPr>
            <a:endParaRPr lang="en-US" sz="17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Many, if not most, FOMO-triggered expenses are unplanned and over time, can add up to a lot of money.</a:t>
            </a:r>
          </a:p>
          <a:p>
            <a:pPr marL="0" indent="0">
              <a:buNone/>
            </a:pPr>
            <a:endParaRPr lang="en-US" sz="17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706258"/>
                </a:solidFill>
                <a:latin typeface="Minion Pro" panose="02040503050306020203"/>
              </a:rPr>
              <a:t>Does having what others have really make us happy?  NO!</a:t>
            </a:r>
          </a:p>
          <a:p>
            <a:pPr marL="0" indent="0">
              <a:buNone/>
            </a:pPr>
            <a:endParaRPr lang="en-US" sz="1700" dirty="0">
              <a:solidFill>
                <a:srgbClr val="706258"/>
              </a:solidFill>
              <a:latin typeface="Minion Pro" panose="02040503050306020203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706258"/>
                </a:solidFill>
                <a:latin typeface="Minion Pro" panose="02040503050306020203"/>
              </a:rPr>
              <a:t>Think instead about</a:t>
            </a:r>
            <a:r>
              <a:rPr lang="en-US" sz="1700" b="1" dirty="0">
                <a:solidFill>
                  <a:srgbClr val="706258"/>
                </a:solidFill>
                <a:latin typeface="Minion Pro" panose="02040503050306020203"/>
              </a:rPr>
              <a:t> KEEPING UP WITH YOUR OWN GOALS</a:t>
            </a:r>
            <a:r>
              <a:rPr lang="en-US" sz="1700" dirty="0">
                <a:solidFill>
                  <a:srgbClr val="706258"/>
                </a:solidFill>
                <a:latin typeface="Minion Pro" panose="02040503050306020203"/>
              </a:rPr>
              <a:t>!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25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8920"/>
            <a:ext cx="7697204" cy="75046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PERSONAL NOTE FROM ME</a:t>
            </a:r>
          </a:p>
        </p:txBody>
      </p:sp>
      <p:pic>
        <p:nvPicPr>
          <p:cNvPr id="5" name="Content Placeholder 4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E44E08CB-4AF3-41B3-93C0-06C408CF6D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506" y="1654352"/>
            <a:ext cx="2539157" cy="354929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EC0ED4-65A5-4613-B999-7B186A84B75E}"/>
              </a:ext>
            </a:extLst>
          </p:cNvPr>
          <p:cNvSpPr txBox="1"/>
          <p:nvPr/>
        </p:nvSpPr>
        <p:spPr>
          <a:xfrm>
            <a:off x="628650" y="1229383"/>
            <a:ext cx="54978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Minion Pro" panose="02040503050306020203"/>
              </a:rPr>
              <a:t>Dear Class of 2024,</a:t>
            </a:r>
          </a:p>
          <a:p>
            <a:endParaRPr lang="en-US" sz="1600" dirty="0">
              <a:latin typeface="Minion Pro" panose="02040503050306020203"/>
            </a:endParaRPr>
          </a:p>
          <a:p>
            <a:r>
              <a:rPr lang="en-US" sz="1600" dirty="0">
                <a:latin typeface="Minion Pro" panose="02040503050306020203"/>
              </a:rPr>
              <a:t>I had hoped to be here with you today.  But sometimes life has other plans...  Know that I am well, all things considered, and think of you often.</a:t>
            </a:r>
          </a:p>
          <a:p>
            <a:endParaRPr lang="en-US" sz="1600" dirty="0">
              <a:latin typeface="Minion Pro" panose="02040503050306020203"/>
            </a:endParaRPr>
          </a:p>
          <a:p>
            <a:r>
              <a:rPr lang="en-US" sz="1600" dirty="0">
                <a:latin typeface="Minion Pro" panose="02040503050306020203"/>
              </a:rPr>
              <a:t>I hope that you have learned from our previous sessions, and are making prudent financial decisions in my absence!  To my “regulars,” I miss you and our periodic check ins.  I hope that you and your classmates are supporting each other, and I look forward to reconnecting with you all in a few short months.</a:t>
            </a:r>
          </a:p>
          <a:p>
            <a:endParaRPr lang="en-US" sz="1600" dirty="0">
              <a:latin typeface="Minion Pro" panose="02040503050306020203"/>
            </a:endParaRPr>
          </a:p>
          <a:p>
            <a:r>
              <a:rPr lang="en-US" sz="1600" dirty="0">
                <a:latin typeface="Minion Pro" panose="02040503050306020203"/>
              </a:rPr>
              <a:t>In the meantime, enjoy the summer (if it ever comes!).</a:t>
            </a:r>
          </a:p>
          <a:p>
            <a:endParaRPr lang="en-US" sz="1600" dirty="0">
              <a:latin typeface="Minion Pro" panose="02040503050306020203"/>
            </a:endParaRPr>
          </a:p>
          <a:p>
            <a:r>
              <a:rPr lang="en-US" sz="1600" dirty="0">
                <a:latin typeface="Minion Pro" panose="02040503050306020203"/>
              </a:rPr>
              <a:t>My warmest regards,</a:t>
            </a:r>
          </a:p>
          <a:p>
            <a:endParaRPr lang="en-US" sz="1600" dirty="0">
              <a:latin typeface="Minion Pro" panose="02040503050306020203"/>
            </a:endParaRPr>
          </a:p>
          <a:p>
            <a:r>
              <a:rPr lang="en-US" sz="1600" dirty="0">
                <a:latin typeface="Minion Pro" panose="02040503050306020203"/>
              </a:rPr>
              <a:t>Wendy</a:t>
            </a:r>
          </a:p>
        </p:txBody>
      </p:sp>
    </p:spTree>
    <p:extLst>
      <p:ext uri="{BB962C8B-B14F-4D97-AF65-F5344CB8AC3E}">
        <p14:creationId xmlns:p14="http://schemas.microsoft.com/office/powerpoint/2010/main" val="4143154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TO LEARN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	</a:t>
            </a:r>
            <a:r>
              <a:rPr lang="en-CA" sz="1600" dirty="0">
                <a:solidFill>
                  <a:srgbClr val="706258"/>
                </a:solidFill>
              </a:rPr>
              <a:t>wendyschultzlifelessons.ca</a:t>
            </a: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	Read more about these and other financial literacy topics on my blog.</a:t>
            </a: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16" y="2846172"/>
            <a:ext cx="388518" cy="38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67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(UNTIL AUGUST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studentaffairsmed@umanitoba.ca</a:t>
            </a:r>
          </a:p>
        </p:txBody>
      </p:sp>
    </p:spTree>
    <p:extLst>
      <p:ext uri="{BB962C8B-B14F-4D97-AF65-F5344CB8AC3E}">
        <p14:creationId xmlns:p14="http://schemas.microsoft.com/office/powerpoint/2010/main" val="320993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Economic Update:  Borrowing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Economic Update:  Investing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Income Tax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Goals &amp; Goal Planning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FOMO</a:t>
            </a:r>
          </a:p>
        </p:txBody>
      </p:sp>
    </p:spTree>
    <p:extLst>
      <p:ext uri="{BB962C8B-B14F-4D97-AF65-F5344CB8AC3E}">
        <p14:creationId xmlns:p14="http://schemas.microsoft.com/office/powerpoint/2010/main" val="15176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UPDATE -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The Bank of Canada prime lending rate is currently 3.2%.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Student LOC interest rate 2.95% (prime – 0.25%)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Bank of Canada started increasing its benchmark interest rate on March 2, 2022.  At its last meeting, the Bank increased the prime lending rate by 0.5%, which was the largest individual rate hike since 2000.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The Bank had previously said that it had no plans to change its benchmark interest rate until inflation gets back to 2% and stays there.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However, current inflation rates (e.g., March 2022 - 5.7%) are artificially high due to pandemic-related disruptions and geopolitical risks.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Increasing interest rates decreases inflation.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Economists expect multiple </a:t>
            </a:r>
            <a:r>
              <a:rPr lang="en-US" sz="1600" b="1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rate increases</a:t>
            </a: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 in 2022, including another possible 0.5% increase at the Bank’s next announcement date of June 1, 2022.</a:t>
            </a:r>
          </a:p>
        </p:txBody>
      </p:sp>
    </p:spTree>
    <p:extLst>
      <p:ext uri="{BB962C8B-B14F-4D97-AF65-F5344CB8AC3E}">
        <p14:creationId xmlns:p14="http://schemas.microsoft.com/office/powerpoint/2010/main" val="92645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BANK OF CANADA RATE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These rate increases will increase the interest rate on your student LOC.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The total cost of borrowing on your LOC will be higher, as interest rates rise.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Purchases you make today at 2.95% interest (and higher, as rates increase throughout 2022) will need to be repaid in the future at a higher rate of interest.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Use your LOC prudently.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Consider needs vs. wants when making decisions to use your LOC funds.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Start to repay your LOC during residency, if cash flow permits.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  <a:hlinkClick r:id="rId3"/>
              </a:rPr>
              <a:t>Student loan projection calculator</a:t>
            </a: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6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UPDATE - INVESTING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U.S. stock markets ended 2021 at near record highs.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S&amp;P 500 2021 annual return was 26.89%!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This may make you wonder if you should be investing in the stock market.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However, remember the -30.75% drop in March 2020, when the stock market reacted to expected future impacts of the Covid-19 pandemic.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  <a:hlinkClick r:id="rId3"/>
              </a:rPr>
              <a:t>S&amp;P 500 2020 graph</a:t>
            </a: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1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I INVEST IN THE STOCK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When making investment decisions, your </a:t>
            </a:r>
            <a:r>
              <a:rPr lang="en-US" sz="1600" b="1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investment horizon</a:t>
            </a: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 is the most important consideration.</a:t>
            </a:r>
          </a:p>
          <a:p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Your </a:t>
            </a:r>
            <a:r>
              <a:rPr lang="en-US" sz="1600" b="1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investment horizon</a:t>
            </a: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 refers to how long you expect your money to remain invested before you cash it in.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What are you saving money for?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Tuition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Car purchase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Vacation/wedding/house down payment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Your investment horizon for these types of savings is short (&lt;5 years); these funds should NOT be invested in the stock market.</a:t>
            </a:r>
          </a:p>
        </p:txBody>
      </p:sp>
    </p:spTree>
    <p:extLst>
      <p:ext uri="{BB962C8B-B14F-4D97-AF65-F5344CB8AC3E}">
        <p14:creationId xmlns:p14="http://schemas.microsoft.com/office/powerpoint/2010/main" val="307364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No income?  Still file a tax return.  Why?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GST Credit – up to $456 (if single)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Tuition and Education Amounts – can carry forward to future years to reduce taxes payable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Education Property Tax Credit – claim 20% of rent, max $525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Climate Action Incentive - $416/adult; paid quarterly in 2022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File your return online for free with </a:t>
            </a:r>
            <a:r>
              <a:rPr lang="en-US" sz="1600" dirty="0" err="1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  <a:hlinkClick r:id="rId3"/>
              </a:rPr>
              <a:t>Ufile</a:t>
            </a: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.  Deadline to file is May 2, 2022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2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&amp; GOAL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Life’s biggest events happen in a narrow range of time: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Career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Marriage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House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Children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Big 4 goals: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Home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Children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Retirement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Student debt repayment</a:t>
            </a:r>
          </a:p>
        </p:txBody>
      </p:sp>
    </p:spTree>
    <p:extLst>
      <p:ext uri="{BB962C8B-B14F-4D97-AF65-F5344CB8AC3E}">
        <p14:creationId xmlns:p14="http://schemas.microsoft.com/office/powerpoint/2010/main" val="72787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&amp; GOAL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3 components of goal planning: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Goal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Timeline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Cost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1 of the Big 4 goals: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Student debt repayment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Set goals and measure progress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Adjust strategies as goals evolve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507663" y="3736517"/>
            <a:ext cx="1983036" cy="925417"/>
          </a:xfrm>
          <a:prstGeom prst="flowChartAlternateProcess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lowchart: Alternate Process 5"/>
          <p:cNvSpPr/>
          <p:nvPr/>
        </p:nvSpPr>
        <p:spPr>
          <a:xfrm>
            <a:off x="6150897" y="3730703"/>
            <a:ext cx="1983036" cy="925417"/>
          </a:xfrm>
          <a:prstGeom prst="flowChartAlternateProcess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lowchart: Alternate Process 6"/>
          <p:cNvSpPr/>
          <p:nvPr/>
        </p:nvSpPr>
        <p:spPr>
          <a:xfrm>
            <a:off x="948510" y="3730704"/>
            <a:ext cx="1983036" cy="925417"/>
          </a:xfrm>
          <a:prstGeom prst="flowChartAlternateProcess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019696" y="3931801"/>
            <a:ext cx="183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706258"/>
                </a:solidFill>
                <a:latin typeface="Minion Pro" panose="02040503050306020203"/>
              </a:rPr>
              <a:t>Repay $181,860 student debt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5924" y="3931801"/>
            <a:ext cx="1759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706258"/>
                </a:solidFill>
                <a:latin typeface="Minion Pro" panose="02040503050306020203"/>
              </a:rPr>
              <a:t>Within 10 years of residency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4841" y="3931801"/>
            <a:ext cx="169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rgbClr val="706258"/>
                </a:solidFill>
                <a:latin typeface="Minion Pro" panose="02040503050306020203"/>
              </a:rPr>
              <a:t>Need to repay $18,186/year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147572" y="4154934"/>
            <a:ext cx="264408" cy="176272"/>
          </a:xfrm>
          <a:prstGeom prst="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ight Arrow 14"/>
          <p:cNvSpPr/>
          <p:nvPr/>
        </p:nvSpPr>
        <p:spPr>
          <a:xfrm>
            <a:off x="5701787" y="4113018"/>
            <a:ext cx="238021" cy="166817"/>
          </a:xfrm>
          <a:prstGeom prst="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680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30991</TotalTime>
  <Words>892</Words>
  <Application>Microsoft Office PowerPoint</Application>
  <PresentationFormat>On-screen Show (4:3)</PresentationFormat>
  <Paragraphs>138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Minion Pro</vt:lpstr>
      <vt:lpstr>Times New Roman</vt:lpstr>
      <vt:lpstr>Wingdings</vt:lpstr>
      <vt:lpstr>Office Theme</vt:lpstr>
      <vt:lpstr>PowerPoint Presentation</vt:lpstr>
      <vt:lpstr>AGENDA</vt:lpstr>
      <vt:lpstr>ECONOMIC UPDATE - BORROWING</vt:lpstr>
      <vt:lpstr>IMPACT OF BANK OF CANADA RATE INCREASES</vt:lpstr>
      <vt:lpstr>ECONOMIC UPDATE - INVESTING</vt:lpstr>
      <vt:lpstr>SHOULD I INVEST IN THE STOCK MARKET?</vt:lpstr>
      <vt:lpstr>INCOME TAX</vt:lpstr>
      <vt:lpstr>GOALS &amp; GOAL PLANNING</vt:lpstr>
      <vt:lpstr>GOALS &amp; GOAL PLANNING</vt:lpstr>
      <vt:lpstr>BEHAVIOURAL FINANCE</vt:lpstr>
      <vt:lpstr>FINANCIAL FOMO</vt:lpstr>
      <vt:lpstr>A PERSONAL NOTE FROM ME</vt:lpstr>
      <vt:lpstr>WANT TO LEARN MORE?</vt:lpstr>
      <vt:lpstr>CONTACT (UNTIL AUGUST 2022)</vt:lpstr>
    </vt:vector>
  </TitlesOfParts>
  <Company>Faculty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Wendy Schultz</cp:lastModifiedBy>
  <cp:revision>139</cp:revision>
  <cp:lastPrinted>2021-04-21T14:18:36Z</cp:lastPrinted>
  <dcterms:created xsi:type="dcterms:W3CDTF">2017-10-30T17:12:47Z</dcterms:created>
  <dcterms:modified xsi:type="dcterms:W3CDTF">2022-04-23T16:40:21Z</dcterms:modified>
</cp:coreProperties>
</file>