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3"/>
  </p:notesMasterIdLst>
  <p:sldIdLst>
    <p:sldId id="256" r:id="rId2"/>
    <p:sldId id="390" r:id="rId3"/>
    <p:sldId id="369" r:id="rId4"/>
    <p:sldId id="335" r:id="rId5"/>
    <p:sldId id="336" r:id="rId6"/>
    <p:sldId id="337" r:id="rId7"/>
    <p:sldId id="338" r:id="rId8"/>
    <p:sldId id="389" r:id="rId9"/>
    <p:sldId id="340" r:id="rId10"/>
    <p:sldId id="341" r:id="rId11"/>
    <p:sldId id="375" r:id="rId12"/>
    <p:sldId id="373" r:id="rId13"/>
    <p:sldId id="343" r:id="rId14"/>
    <p:sldId id="344" r:id="rId15"/>
    <p:sldId id="391" r:id="rId16"/>
    <p:sldId id="345" r:id="rId17"/>
    <p:sldId id="346" r:id="rId18"/>
    <p:sldId id="347" r:id="rId19"/>
    <p:sldId id="348" r:id="rId20"/>
    <p:sldId id="349" r:id="rId21"/>
    <p:sldId id="351" r:id="rId22"/>
    <p:sldId id="350" r:id="rId23"/>
    <p:sldId id="352" r:id="rId24"/>
    <p:sldId id="370" r:id="rId25"/>
    <p:sldId id="353" r:id="rId26"/>
    <p:sldId id="392" r:id="rId27"/>
    <p:sldId id="393" r:id="rId28"/>
    <p:sldId id="379" r:id="rId29"/>
    <p:sldId id="380" r:id="rId30"/>
    <p:sldId id="381" r:id="rId31"/>
    <p:sldId id="388" r:id="rId32"/>
    <p:sldId id="382" r:id="rId33"/>
    <p:sldId id="386" r:id="rId34"/>
    <p:sldId id="383" r:id="rId35"/>
    <p:sldId id="384" r:id="rId36"/>
    <p:sldId id="354" r:id="rId37"/>
    <p:sldId id="355" r:id="rId38"/>
    <p:sldId id="387" r:id="rId39"/>
    <p:sldId id="356" r:id="rId40"/>
    <p:sldId id="358" r:id="rId41"/>
    <p:sldId id="359" r:id="rId42"/>
    <p:sldId id="360" r:id="rId43"/>
    <p:sldId id="361" r:id="rId44"/>
    <p:sldId id="362" r:id="rId45"/>
    <p:sldId id="363" r:id="rId46"/>
    <p:sldId id="364" r:id="rId47"/>
    <p:sldId id="365" r:id="rId48"/>
    <p:sldId id="371" r:id="rId49"/>
    <p:sldId id="372" r:id="rId50"/>
    <p:sldId id="385" r:id="rId51"/>
    <p:sldId id="265"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94"/>
  </p:normalViewPr>
  <p:slideViewPr>
    <p:cSldViewPr snapToGrid="0" snapToObjects="1">
      <p:cViewPr>
        <p:scale>
          <a:sx n="108" d="100"/>
          <a:sy n="108" d="100"/>
        </p:scale>
        <p:origin x="730" y="55"/>
      </p:cViewPr>
      <p:guideLst/>
    </p:cSldViewPr>
  </p:slideViewPr>
  <p:notesTextViewPr>
    <p:cViewPr>
      <p:scale>
        <a:sx n="1" d="1"/>
        <a:sy n="1" d="1"/>
      </p:scale>
      <p:origin x="0" y="0"/>
    </p:cViewPr>
  </p:notesTextViewPr>
  <p:sorterViewPr>
    <p:cViewPr varScale="1">
      <p:scale>
        <a:sx n="100" d="100"/>
        <a:sy n="100" d="100"/>
      </p:scale>
      <p:origin x="0" y="-9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7C97E0-6F09-404F-BDE5-575261274C83}" type="datetimeFigureOut">
              <a:rPr lang="en-US" smtClean="0"/>
              <a:t>8/19/2024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A621B-5525-4558-8147-EA06CDC44D8D}" type="slidenum">
              <a:rPr lang="en-US" smtClean="0"/>
              <a:t>‹#›</a:t>
            </a:fld>
            <a:endParaRPr lang="en-US"/>
          </a:p>
        </p:txBody>
      </p:sp>
    </p:spTree>
    <p:extLst>
      <p:ext uri="{BB962C8B-B14F-4D97-AF65-F5344CB8AC3E}">
        <p14:creationId xmlns:p14="http://schemas.microsoft.com/office/powerpoint/2010/main" val="15143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46B1D-0BDE-A049-B8D9-9958E62E2FA3}" type="slidenum">
              <a:rPr lang="en-US" smtClean="0"/>
              <a:t>11</a:t>
            </a:fld>
            <a:endParaRPr lang="en-US"/>
          </a:p>
        </p:txBody>
      </p:sp>
    </p:spTree>
    <p:extLst>
      <p:ext uri="{BB962C8B-B14F-4D97-AF65-F5344CB8AC3E}">
        <p14:creationId xmlns:p14="http://schemas.microsoft.com/office/powerpoint/2010/main" val="2577502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46B1D-0BDE-A049-B8D9-9958E62E2FA3}" type="slidenum">
              <a:rPr lang="en-US" smtClean="0"/>
              <a:t>13</a:t>
            </a:fld>
            <a:endParaRPr lang="en-US"/>
          </a:p>
        </p:txBody>
      </p:sp>
    </p:spTree>
    <p:extLst>
      <p:ext uri="{BB962C8B-B14F-4D97-AF65-F5344CB8AC3E}">
        <p14:creationId xmlns:p14="http://schemas.microsoft.com/office/powerpoint/2010/main" val="39948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Cecci</a:t>
            </a:r>
            <a:r>
              <a:rPr lang="en-US" dirty="0"/>
              <a:t>- “Over the course of the next four years you will be encountering a number of topics that you may find emotionally challenging, even difficult. If some of this stuff makes you feel uncomfortable, that’s perfectly normal, and we encourage you to talk to us and your friends about it. But bear in mind that a liberal arts education is designed to confront you with things that challenge and at times even threaten your worldviews. So if you feel intellectually or emotionally disturbed by what you learn in class, don’t assume that you should be concerned. It may only mean that you are engaging with novel perspectives, which is what college is all about.“</a:t>
            </a:r>
          </a:p>
        </p:txBody>
      </p:sp>
      <p:sp>
        <p:nvSpPr>
          <p:cNvPr id="4" name="Slide Number Placeholder 3"/>
          <p:cNvSpPr>
            <a:spLocks noGrp="1"/>
          </p:cNvSpPr>
          <p:nvPr>
            <p:ph type="sldNum" sz="quarter" idx="10"/>
          </p:nvPr>
        </p:nvSpPr>
        <p:spPr/>
        <p:txBody>
          <a:bodyPr/>
          <a:lstStyle/>
          <a:p>
            <a:fld id="{AE646B1D-0BDE-A049-B8D9-9958E62E2FA3}" type="slidenum">
              <a:rPr lang="en-US" smtClean="0"/>
              <a:t>46</a:t>
            </a:fld>
            <a:endParaRPr lang="en-US"/>
          </a:p>
        </p:txBody>
      </p:sp>
    </p:spTree>
    <p:extLst>
      <p:ext uri="{BB962C8B-B14F-4D97-AF65-F5344CB8AC3E}">
        <p14:creationId xmlns:p14="http://schemas.microsoft.com/office/powerpoint/2010/main" val="2083981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103120"/>
            <a:ext cx="6858000" cy="868680"/>
          </a:xfrm>
          <a:prstGeom prst="rect">
            <a:avLst/>
          </a:prstGeom>
        </p:spPr>
        <p:txBody>
          <a:bodyPr anchor="b"/>
          <a:lstStyle>
            <a:lvl1pPr algn="l">
              <a:defRPr sz="6000" b="1" i="0">
                <a:solidFill>
                  <a:schemeClr val="accent1">
                    <a:lumMod val="75000"/>
                  </a:schemeClr>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p:cNvSpPr>
            <a:spLocks noGrp="1"/>
          </p:cNvSpPr>
          <p:nvPr>
            <p:ph type="subTitle" idx="1" hasCustomPrompt="1"/>
          </p:nvPr>
        </p:nvSpPr>
        <p:spPr>
          <a:xfrm>
            <a:off x="1143000" y="2971800"/>
            <a:ext cx="6858000" cy="370522"/>
          </a:xfrm>
          <a:prstGeom prst="rect">
            <a:avLst/>
          </a:prstGeom>
        </p:spPr>
        <p:txBody>
          <a:bodyPr/>
          <a:lstStyle>
            <a:lvl1pPr marL="0" indent="0" algn="l">
              <a:buNone/>
              <a:defRPr sz="27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1" name="Rectangle 10">
            <a:extLst>
              <a:ext uri="{FF2B5EF4-FFF2-40B4-BE49-F238E27FC236}">
                <a16:creationId xmlns:a16="http://schemas.microsoft.com/office/drawing/2014/main" id="{B3863F7A-8B84-0B49-8533-C5FAAD6E1B9A}"/>
              </a:ext>
            </a:extLst>
          </p:cNvPr>
          <p:cNvSpPr/>
          <p:nvPr userDrawn="1"/>
        </p:nvSpPr>
        <p:spPr>
          <a:xfrm>
            <a:off x="0" y="3708400"/>
            <a:ext cx="9144000" cy="314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7F8958-4A33-8746-B591-A97D1D6E61A5}"/>
              </a:ext>
            </a:extLst>
          </p:cNvPr>
          <p:cNvPicPr>
            <a:picLocks noChangeAspect="1"/>
          </p:cNvPicPr>
          <p:nvPr userDrawn="1"/>
        </p:nvPicPr>
        <p:blipFill>
          <a:blip r:embed="rId2"/>
          <a:stretch>
            <a:fillRect/>
          </a:stretch>
        </p:blipFill>
        <p:spPr>
          <a:xfrm>
            <a:off x="0" y="3886200"/>
            <a:ext cx="3897334" cy="2958431"/>
          </a:xfrm>
          <a:prstGeom prst="rect">
            <a:avLst/>
          </a:prstGeom>
        </p:spPr>
      </p:pic>
      <p:pic>
        <p:nvPicPr>
          <p:cNvPr id="10" name="Picture 9">
            <a:extLst>
              <a:ext uri="{FF2B5EF4-FFF2-40B4-BE49-F238E27FC236}">
                <a16:creationId xmlns:a16="http://schemas.microsoft.com/office/drawing/2014/main" id="{E3BE65A2-DAAC-8849-B594-6B60F7B2F72F}"/>
              </a:ext>
            </a:extLst>
          </p:cNvPr>
          <p:cNvPicPr>
            <a:picLocks noChangeAspect="1"/>
          </p:cNvPicPr>
          <p:nvPr userDrawn="1"/>
        </p:nvPicPr>
        <p:blipFill>
          <a:blip r:embed="rId3"/>
          <a:stretch>
            <a:fillRect/>
          </a:stretch>
        </p:blipFill>
        <p:spPr>
          <a:xfrm>
            <a:off x="5941392" y="5151121"/>
            <a:ext cx="2623762" cy="1269334"/>
          </a:xfrm>
          <a:prstGeom prst="rect">
            <a:avLst/>
          </a:prstGeom>
        </p:spPr>
      </p:pic>
    </p:spTree>
    <p:extLst>
      <p:ext uri="{BB962C8B-B14F-4D97-AF65-F5344CB8AC3E}">
        <p14:creationId xmlns:p14="http://schemas.microsoft.com/office/powerpoint/2010/main" val="98964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t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1DE279-CD55-9C48-86F3-F96FC75786C8}"/>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E3236D8-A51F-7C4C-AEAD-82AFD284DCEA}"/>
              </a:ext>
            </a:extLst>
          </p:cNvPr>
          <p:cNvPicPr>
            <a:picLocks noChangeAspect="1"/>
          </p:cNvPicPr>
          <p:nvPr userDrawn="1"/>
        </p:nvPicPr>
        <p:blipFill>
          <a:blip r:embed="rId2"/>
          <a:stretch>
            <a:fillRect/>
          </a:stretch>
        </p:blipFill>
        <p:spPr>
          <a:xfrm>
            <a:off x="2629232" y="2489201"/>
            <a:ext cx="3841826" cy="1858614"/>
          </a:xfrm>
          <a:prstGeom prst="rect">
            <a:avLst/>
          </a:prstGeom>
        </p:spPr>
      </p:pic>
    </p:spTree>
    <p:extLst>
      <p:ext uri="{BB962C8B-B14F-4D97-AF65-F5344CB8AC3E}">
        <p14:creationId xmlns:p14="http://schemas.microsoft.com/office/powerpoint/2010/main" val="279967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Slide - 1 Colum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43467" y="1228729"/>
            <a:ext cx="7635559" cy="473073"/>
          </a:xfrm>
          <a:prstGeom prst="rect">
            <a:avLst/>
          </a:prstGeom>
        </p:spPr>
        <p:txBody>
          <a:bodyPr lIns="0"/>
          <a:lstStyle>
            <a:lvl1pPr marL="0" indent="0">
              <a:buFont typeface="Arial"/>
              <a:buNone/>
              <a:defRPr lang="en-US" sz="3600" b="1" i="0" kern="1200" dirty="0" smtClean="0">
                <a:solidFill>
                  <a:schemeClr val="accent1">
                    <a:lumMod val="75000"/>
                  </a:schemeClr>
                </a:solidFill>
                <a:latin typeface="Arial" panose="020B0604020202020204" pitchFamily="34" charset="0"/>
                <a:ea typeface="+mj-ea"/>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subtitles:</a:t>
            </a:r>
          </a:p>
          <a:p>
            <a:pPr lvl="0"/>
            <a:endParaRPr lang="en-US" dirty="0"/>
          </a:p>
        </p:txBody>
      </p:sp>
      <p:sp>
        <p:nvSpPr>
          <p:cNvPr id="5" name="Text Placeholder 3"/>
          <p:cNvSpPr>
            <a:spLocks noGrp="1"/>
          </p:cNvSpPr>
          <p:nvPr>
            <p:ph type="body" sz="half" idx="10" hasCustomPrompt="1"/>
          </p:nvPr>
        </p:nvSpPr>
        <p:spPr>
          <a:xfrm>
            <a:off x="643468" y="2273564"/>
            <a:ext cx="7635558" cy="3336403"/>
          </a:xfrm>
          <a:prstGeom prst="rect">
            <a:avLst/>
          </a:prstGeom>
        </p:spPr>
        <p:txBody>
          <a:bodyPr lIns="0"/>
          <a:lstStyle>
            <a:lvl1pPr marL="285750" indent="-285750">
              <a:buFont typeface="Arial"/>
              <a:buChar char="•"/>
              <a:defRPr sz="2400" baseline="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 bullets</a:t>
            </a:r>
          </a:p>
          <a:p>
            <a:pPr lvl="0"/>
            <a:endParaRPr lang="en-US" dirty="0"/>
          </a:p>
        </p:txBody>
      </p:sp>
    </p:spTree>
    <p:extLst>
      <p:ext uri="{BB962C8B-B14F-4D97-AF65-F5344CB8AC3E}">
        <p14:creationId xmlns:p14="http://schemas.microsoft.com/office/powerpoint/2010/main" val="1407222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83F571-0852-4655-89C2-0B72952787CB}" type="datetimeFigureOut">
              <a:rPr lang="en-US" smtClean="0"/>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D8D73F-9D5D-4869-BC63-BFF9F8AC9B65}" type="slidenum">
              <a:rPr lang="en-US" smtClean="0"/>
              <a:t>‹#›</a:t>
            </a:fld>
            <a:endParaRPr lang="en-US"/>
          </a:p>
        </p:txBody>
      </p:sp>
    </p:spTree>
    <p:extLst>
      <p:ext uri="{BB962C8B-B14F-4D97-AF65-F5344CB8AC3E}">
        <p14:creationId xmlns:p14="http://schemas.microsoft.com/office/powerpoint/2010/main" val="3514043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 2 Colum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47700" y="1049338"/>
            <a:ext cx="7632700" cy="855662"/>
          </a:xfrm>
          <a:prstGeom prst="rect">
            <a:avLst/>
          </a:prstGeom>
        </p:spPr>
        <p:txBody>
          <a:bodyPr vert="horz" lIns="0"/>
          <a:lstStyle>
            <a:lvl1pPr algn="l">
              <a:defRPr b="1">
                <a:solidFill>
                  <a:srgbClr val="512909"/>
                </a:solidFill>
              </a:defRPr>
            </a:lvl1pPr>
          </a:lstStyle>
          <a:p>
            <a:r>
              <a:rPr lang="en-US" dirty="0"/>
              <a:t>Click to edit title style</a:t>
            </a:r>
          </a:p>
        </p:txBody>
      </p:sp>
      <p:sp>
        <p:nvSpPr>
          <p:cNvPr id="4" name="Text Placeholder 3"/>
          <p:cNvSpPr>
            <a:spLocks noGrp="1"/>
          </p:cNvSpPr>
          <p:nvPr>
            <p:ph type="body" sz="half" idx="10" hasCustomPrompt="1"/>
          </p:nvPr>
        </p:nvSpPr>
        <p:spPr>
          <a:xfrm>
            <a:off x="647700" y="2137568"/>
            <a:ext cx="7543800" cy="2447132"/>
          </a:xfrm>
          <a:prstGeom prst="rect">
            <a:avLst/>
          </a:prstGeom>
        </p:spPr>
        <p:txBody>
          <a:bodyPr numCol="2"/>
          <a:lstStyle>
            <a:lvl1pPr marL="285750" indent="-285750">
              <a:buFont typeface="Arial"/>
              <a:buChar char="•"/>
              <a:defRPr sz="1800" baseline="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 bullets</a:t>
            </a:r>
          </a:p>
          <a:p>
            <a:pPr lvl="0"/>
            <a:endParaRPr lang="en-US" dirty="0"/>
          </a:p>
        </p:txBody>
      </p:sp>
    </p:spTree>
    <p:extLst>
      <p:ext uri="{BB962C8B-B14F-4D97-AF65-F5344CB8AC3E}">
        <p14:creationId xmlns:p14="http://schemas.microsoft.com/office/powerpoint/2010/main" val="3409932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rt &amp; Diagram Slide">
    <p:spTree>
      <p:nvGrpSpPr>
        <p:cNvPr id="1" name=""/>
        <p:cNvGrpSpPr/>
        <p:nvPr/>
      </p:nvGrpSpPr>
      <p:grpSpPr>
        <a:xfrm>
          <a:off x="0" y="0"/>
          <a:ext cx="0" cy="0"/>
          <a:chOff x="0" y="0"/>
          <a:chExt cx="0" cy="0"/>
        </a:xfrm>
      </p:grpSpPr>
      <p:sp>
        <p:nvSpPr>
          <p:cNvPr id="5" name="Chart Placeholder 4"/>
          <p:cNvSpPr>
            <a:spLocks noGrp="1"/>
          </p:cNvSpPr>
          <p:nvPr>
            <p:ph type="chart" sz="quarter" idx="10"/>
          </p:nvPr>
        </p:nvSpPr>
        <p:spPr>
          <a:xfrm>
            <a:off x="850900" y="2222500"/>
            <a:ext cx="7683500" cy="3416300"/>
          </a:xfrm>
          <a:prstGeom prst="rect">
            <a:avLst/>
          </a:prstGeom>
        </p:spPr>
        <p:txBody>
          <a:bodyPr vert="horz" anchor="ctr"/>
          <a:lstStyle>
            <a:lvl1pPr marL="0" indent="0" algn="ctr">
              <a:buNone/>
              <a:defRPr>
                <a:solidFill>
                  <a:srgbClr val="595959"/>
                </a:solidFill>
                <a:latin typeface="+mj-lt"/>
              </a:defRPr>
            </a:lvl1pPr>
          </a:lstStyle>
          <a:p>
            <a:endParaRPr lang="en-US" dirty="0"/>
          </a:p>
        </p:txBody>
      </p:sp>
      <p:sp>
        <p:nvSpPr>
          <p:cNvPr id="6" name="Title 1"/>
          <p:cNvSpPr>
            <a:spLocks noGrp="1"/>
          </p:cNvSpPr>
          <p:nvPr>
            <p:ph type="title" hasCustomPrompt="1"/>
          </p:nvPr>
        </p:nvSpPr>
        <p:spPr>
          <a:xfrm>
            <a:off x="647700" y="1049338"/>
            <a:ext cx="7632700" cy="855662"/>
          </a:xfrm>
          <a:prstGeom prst="rect">
            <a:avLst/>
          </a:prstGeom>
        </p:spPr>
        <p:txBody>
          <a:bodyPr vert="horz" lIns="0"/>
          <a:lstStyle>
            <a:lvl1pPr algn="l">
              <a:defRPr b="1">
                <a:solidFill>
                  <a:srgbClr val="512909"/>
                </a:solidFill>
              </a:defRPr>
            </a:lvl1pPr>
          </a:lstStyle>
          <a:p>
            <a:r>
              <a:rPr lang="en-US" dirty="0"/>
              <a:t>Click to edit title style</a:t>
            </a:r>
          </a:p>
        </p:txBody>
      </p:sp>
    </p:spTree>
    <p:extLst>
      <p:ext uri="{BB962C8B-B14F-4D97-AF65-F5344CB8AC3E}">
        <p14:creationId xmlns:p14="http://schemas.microsoft.com/office/powerpoint/2010/main" val="2279977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83F571-0852-4655-89C2-0B72952787CB}" type="datetimeFigureOut">
              <a:rPr lang="en-US" smtClean="0"/>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D8D73F-9D5D-4869-BC63-BFF9F8AC9B65}" type="slidenum">
              <a:rPr lang="en-US" smtClean="0"/>
              <a:t>‹#›</a:t>
            </a:fld>
            <a:endParaRPr lang="en-US"/>
          </a:p>
        </p:txBody>
      </p:sp>
    </p:spTree>
    <p:extLst>
      <p:ext uri="{BB962C8B-B14F-4D97-AF65-F5344CB8AC3E}">
        <p14:creationId xmlns:p14="http://schemas.microsoft.com/office/powerpoint/2010/main" val="482699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720" y="708454"/>
            <a:ext cx="7326630" cy="713947"/>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1188720" y="1672281"/>
            <a:ext cx="7326630" cy="408596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9653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883920"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883920"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AF6BA23E-2382-EA44-BDCF-0B05B6A7C1A9}"/>
              </a:ext>
            </a:extLst>
          </p:cNvPr>
          <p:cNvPicPr>
            <a:picLocks noChangeAspect="1"/>
          </p:cNvPicPr>
          <p:nvPr userDrawn="1"/>
        </p:nvPicPr>
        <p:blipFill>
          <a:blip r:embed="rId2"/>
          <a:stretch>
            <a:fillRect/>
          </a:stretch>
        </p:blipFill>
        <p:spPr>
          <a:xfrm>
            <a:off x="883920" y="1768901"/>
            <a:ext cx="2246963" cy="971660"/>
          </a:xfrm>
          <a:prstGeom prst="rect">
            <a:avLst/>
          </a:prstGeom>
        </p:spPr>
      </p:pic>
      <p:sp>
        <p:nvSpPr>
          <p:cNvPr id="9" name="Text Placeholder 9">
            <a:extLst>
              <a:ext uri="{FF2B5EF4-FFF2-40B4-BE49-F238E27FC236}">
                <a16:creationId xmlns:a16="http://schemas.microsoft.com/office/drawing/2014/main" id="{9A36FC98-F238-C545-8AFA-19614DB5AC46}"/>
              </a:ext>
            </a:extLst>
          </p:cNvPr>
          <p:cNvSpPr>
            <a:spLocks noGrp="1"/>
          </p:cNvSpPr>
          <p:nvPr>
            <p:ph type="body" sz="quarter" idx="11" hasCustomPrompt="1"/>
          </p:nvPr>
        </p:nvSpPr>
        <p:spPr>
          <a:xfrm>
            <a:off x="3458678"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10" name="Content Placeholder 2">
            <a:extLst>
              <a:ext uri="{FF2B5EF4-FFF2-40B4-BE49-F238E27FC236}">
                <a16:creationId xmlns:a16="http://schemas.microsoft.com/office/drawing/2014/main" id="{1B63C603-D332-E743-AFC9-3484D2B5654A}"/>
              </a:ext>
            </a:extLst>
          </p:cNvPr>
          <p:cNvSpPr>
            <a:spLocks noGrp="1"/>
          </p:cNvSpPr>
          <p:nvPr>
            <p:ph idx="12"/>
          </p:nvPr>
        </p:nvSpPr>
        <p:spPr>
          <a:xfrm>
            <a:off x="3458678"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3" name="Text Placeholder 9">
            <a:extLst>
              <a:ext uri="{FF2B5EF4-FFF2-40B4-BE49-F238E27FC236}">
                <a16:creationId xmlns:a16="http://schemas.microsoft.com/office/drawing/2014/main" id="{530D1194-DFBC-EF42-83F6-3323A16BE211}"/>
              </a:ext>
            </a:extLst>
          </p:cNvPr>
          <p:cNvSpPr>
            <a:spLocks noGrp="1"/>
          </p:cNvSpPr>
          <p:nvPr>
            <p:ph type="body" sz="quarter" idx="13" hasCustomPrompt="1"/>
          </p:nvPr>
        </p:nvSpPr>
        <p:spPr>
          <a:xfrm>
            <a:off x="6055362"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14" name="Content Placeholder 2">
            <a:extLst>
              <a:ext uri="{FF2B5EF4-FFF2-40B4-BE49-F238E27FC236}">
                <a16:creationId xmlns:a16="http://schemas.microsoft.com/office/drawing/2014/main" id="{F1E83626-5CEB-3449-8EF9-348D3F8E016C}"/>
              </a:ext>
            </a:extLst>
          </p:cNvPr>
          <p:cNvSpPr>
            <a:spLocks noGrp="1"/>
          </p:cNvSpPr>
          <p:nvPr>
            <p:ph idx="14"/>
          </p:nvPr>
        </p:nvSpPr>
        <p:spPr>
          <a:xfrm>
            <a:off x="6055362"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883920" y="95552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pic>
        <p:nvPicPr>
          <p:cNvPr id="17" name="Picture 16">
            <a:extLst>
              <a:ext uri="{FF2B5EF4-FFF2-40B4-BE49-F238E27FC236}">
                <a16:creationId xmlns:a16="http://schemas.microsoft.com/office/drawing/2014/main" id="{4F200F88-9BD6-604E-885A-C5650C619292}"/>
              </a:ext>
            </a:extLst>
          </p:cNvPr>
          <p:cNvPicPr>
            <a:picLocks noChangeAspect="1"/>
          </p:cNvPicPr>
          <p:nvPr userDrawn="1"/>
        </p:nvPicPr>
        <p:blipFill>
          <a:blip r:embed="rId3"/>
          <a:stretch>
            <a:fillRect/>
          </a:stretch>
        </p:blipFill>
        <p:spPr>
          <a:xfrm>
            <a:off x="3458678" y="1768901"/>
            <a:ext cx="2246963" cy="971660"/>
          </a:xfrm>
          <a:prstGeom prst="rect">
            <a:avLst/>
          </a:prstGeom>
        </p:spPr>
      </p:pic>
      <p:pic>
        <p:nvPicPr>
          <p:cNvPr id="18" name="Picture 17">
            <a:extLst>
              <a:ext uri="{FF2B5EF4-FFF2-40B4-BE49-F238E27FC236}">
                <a16:creationId xmlns:a16="http://schemas.microsoft.com/office/drawing/2014/main" id="{42ACB658-2356-6448-BC9D-C601697CC130}"/>
              </a:ext>
            </a:extLst>
          </p:cNvPr>
          <p:cNvPicPr>
            <a:picLocks noChangeAspect="1"/>
          </p:cNvPicPr>
          <p:nvPr userDrawn="1"/>
        </p:nvPicPr>
        <p:blipFill>
          <a:blip r:embed="rId4"/>
          <a:stretch>
            <a:fillRect/>
          </a:stretch>
        </p:blipFill>
        <p:spPr>
          <a:xfrm>
            <a:off x="6055362" y="1768901"/>
            <a:ext cx="2246963" cy="971660"/>
          </a:xfrm>
          <a:prstGeom prst="rect">
            <a:avLst/>
          </a:prstGeom>
        </p:spPr>
      </p:pic>
    </p:spTree>
    <p:extLst>
      <p:ext uri="{BB962C8B-B14F-4D97-AF65-F5344CB8AC3E}">
        <p14:creationId xmlns:p14="http://schemas.microsoft.com/office/powerpoint/2010/main" val="159719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239520" y="17324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1239520" y="2288829"/>
            <a:ext cx="3332480" cy="2229124"/>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1239520" y="93256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pic>
        <p:nvPicPr>
          <p:cNvPr id="4" name="Picture 3">
            <a:extLst>
              <a:ext uri="{FF2B5EF4-FFF2-40B4-BE49-F238E27FC236}">
                <a16:creationId xmlns:a16="http://schemas.microsoft.com/office/drawing/2014/main" id="{15A5F669-F6B9-E64A-B58D-61459BB08BC7}"/>
              </a:ext>
            </a:extLst>
          </p:cNvPr>
          <p:cNvPicPr>
            <a:picLocks noChangeAspect="1"/>
          </p:cNvPicPr>
          <p:nvPr userDrawn="1"/>
        </p:nvPicPr>
        <p:blipFill>
          <a:blip r:embed="rId2"/>
          <a:stretch>
            <a:fillRect/>
          </a:stretch>
        </p:blipFill>
        <p:spPr>
          <a:xfrm>
            <a:off x="4878070" y="1745402"/>
            <a:ext cx="3332480" cy="2772551"/>
          </a:xfrm>
          <a:prstGeom prst="rect">
            <a:avLst/>
          </a:prstGeom>
        </p:spPr>
      </p:pic>
    </p:spTree>
    <p:extLst>
      <p:ext uri="{BB962C8B-B14F-4D97-AF65-F5344CB8AC3E}">
        <p14:creationId xmlns:p14="http://schemas.microsoft.com/office/powerpoint/2010/main" val="287895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5F669-F6B9-E64A-B58D-61459BB08BC7}"/>
              </a:ext>
            </a:extLst>
          </p:cNvPr>
          <p:cNvPicPr>
            <a:picLocks noChangeAspect="1"/>
          </p:cNvPicPr>
          <p:nvPr userDrawn="1"/>
        </p:nvPicPr>
        <p:blipFill>
          <a:blip r:embed="rId2"/>
          <a:stretch>
            <a:fillRect/>
          </a:stretch>
        </p:blipFill>
        <p:spPr>
          <a:xfrm>
            <a:off x="1239520" y="1725082"/>
            <a:ext cx="3332480" cy="2772551"/>
          </a:xfrm>
          <a:prstGeom prst="rect">
            <a:avLst/>
          </a:prstGeom>
        </p:spPr>
      </p:pic>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4902835" y="1725082"/>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4902835" y="2268509"/>
            <a:ext cx="3332480" cy="2229124"/>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1239520" y="93256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Tree>
    <p:extLst>
      <p:ext uri="{BB962C8B-B14F-4D97-AF65-F5344CB8AC3E}">
        <p14:creationId xmlns:p14="http://schemas.microsoft.com/office/powerpoint/2010/main" val="165754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8EA36-B807-E748-8440-B81EDE6B69E9}"/>
              </a:ext>
            </a:extLst>
          </p:cNvPr>
          <p:cNvPicPr>
            <a:picLocks noChangeAspect="1"/>
          </p:cNvPicPr>
          <p:nvPr userDrawn="1"/>
        </p:nvPicPr>
        <p:blipFill>
          <a:blip r:embed="rId2"/>
          <a:stretch>
            <a:fillRect/>
          </a:stretch>
        </p:blipFill>
        <p:spPr>
          <a:xfrm>
            <a:off x="0" y="0"/>
            <a:ext cx="9144000" cy="5913120"/>
          </a:xfrm>
          <a:prstGeom prst="rect">
            <a:avLst/>
          </a:prstGeom>
        </p:spPr>
      </p:pic>
    </p:spTree>
    <p:extLst>
      <p:ext uri="{BB962C8B-B14F-4D97-AF65-F5344CB8AC3E}">
        <p14:creationId xmlns:p14="http://schemas.microsoft.com/office/powerpoint/2010/main" val="1282733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447040" y="1950720"/>
            <a:ext cx="2001520" cy="26924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pic>
        <p:nvPicPr>
          <p:cNvPr id="2" name="Picture 1">
            <a:extLst>
              <a:ext uri="{FF2B5EF4-FFF2-40B4-BE49-F238E27FC236}">
                <a16:creationId xmlns:a16="http://schemas.microsoft.com/office/drawing/2014/main" id="{6386EA77-4CA0-7340-B908-29F448030B24}"/>
              </a:ext>
            </a:extLst>
          </p:cNvPr>
          <p:cNvPicPr>
            <a:picLocks noChangeAspect="1"/>
          </p:cNvPicPr>
          <p:nvPr userDrawn="1"/>
        </p:nvPicPr>
        <p:blipFill>
          <a:blip r:embed="rId2"/>
          <a:stretch>
            <a:fillRect/>
          </a:stretch>
        </p:blipFill>
        <p:spPr>
          <a:xfrm>
            <a:off x="2867097" y="0"/>
            <a:ext cx="6276903" cy="5902960"/>
          </a:xfrm>
          <a:prstGeom prst="rect">
            <a:avLst/>
          </a:prstGeom>
        </p:spPr>
      </p:pic>
    </p:spTree>
    <p:extLst>
      <p:ext uri="{BB962C8B-B14F-4D97-AF65-F5344CB8AC3E}">
        <p14:creationId xmlns:p14="http://schemas.microsoft.com/office/powerpoint/2010/main" val="403640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720" y="934721"/>
            <a:ext cx="441960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1188720" y="2217709"/>
            <a:ext cx="4419600" cy="209296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188721" y="1623205"/>
            <a:ext cx="4419599" cy="393700"/>
          </a:xfrm>
          <a:prstGeom prst="rect">
            <a:avLst/>
          </a:prstGeom>
        </p:spPr>
        <p:txBody>
          <a:bodyPr/>
          <a:lstStyle>
            <a:lvl1pPr marL="0" indent="0">
              <a:buNone/>
              <a:defRPr b="1" i="0">
                <a:latin typeface="Arial" panose="020B0604020202020204" pitchFamily="34" charset="0"/>
                <a:cs typeface="Arial" panose="020B0604020202020204" pitchFamily="34" charset="0"/>
              </a:defRPr>
            </a:lvl1pPr>
          </a:lstStyle>
          <a:p>
            <a:pPr lvl="0"/>
            <a:r>
              <a:rPr lang="en-US" dirty="0"/>
              <a:t>Subhead</a:t>
            </a:r>
          </a:p>
        </p:txBody>
      </p:sp>
      <p:pic>
        <p:nvPicPr>
          <p:cNvPr id="6" name="Picture 5">
            <a:extLst>
              <a:ext uri="{FF2B5EF4-FFF2-40B4-BE49-F238E27FC236}">
                <a16:creationId xmlns:a16="http://schemas.microsoft.com/office/drawing/2014/main" id="{095D1D19-CB81-D046-A637-C9E55695B57C}"/>
              </a:ext>
            </a:extLst>
          </p:cNvPr>
          <p:cNvPicPr>
            <a:picLocks noChangeAspect="1"/>
          </p:cNvPicPr>
          <p:nvPr userDrawn="1"/>
        </p:nvPicPr>
        <p:blipFill>
          <a:blip r:embed="rId2"/>
          <a:stretch>
            <a:fillRect/>
          </a:stretch>
        </p:blipFill>
        <p:spPr>
          <a:xfrm>
            <a:off x="6343650" y="0"/>
            <a:ext cx="2800350" cy="5902960"/>
          </a:xfrm>
          <a:prstGeom prst="rect">
            <a:avLst/>
          </a:prstGeom>
        </p:spPr>
      </p:pic>
    </p:spTree>
    <p:extLst>
      <p:ext uri="{BB962C8B-B14F-4D97-AF65-F5344CB8AC3E}">
        <p14:creationId xmlns:p14="http://schemas.microsoft.com/office/powerpoint/2010/main" val="358127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6D75CC-D4C3-C443-89F2-D52F365147D1}"/>
              </a:ext>
            </a:extLst>
          </p:cNvPr>
          <p:cNvSpPr>
            <a:spLocks noGrp="1"/>
          </p:cNvSpPr>
          <p:nvPr>
            <p:ph type="title" hasCustomPrompt="1"/>
          </p:nvPr>
        </p:nvSpPr>
        <p:spPr>
          <a:xfrm>
            <a:off x="4368800" y="840741"/>
            <a:ext cx="318008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4" name="Text Placeholder 9">
            <a:extLst>
              <a:ext uri="{FF2B5EF4-FFF2-40B4-BE49-F238E27FC236}">
                <a16:creationId xmlns:a16="http://schemas.microsoft.com/office/drawing/2014/main" id="{F3E9C5EE-4D38-8B44-B138-C60A2170429B}"/>
              </a:ext>
            </a:extLst>
          </p:cNvPr>
          <p:cNvSpPr>
            <a:spLocks noGrp="1"/>
          </p:cNvSpPr>
          <p:nvPr>
            <p:ph type="body" sz="quarter" idx="10" hasCustomPrompt="1"/>
          </p:nvPr>
        </p:nvSpPr>
        <p:spPr>
          <a:xfrm>
            <a:off x="680721" y="1775462"/>
            <a:ext cx="2245359" cy="1841497"/>
          </a:xfrm>
          <a:prstGeom prst="rect">
            <a:avLst/>
          </a:prstGeom>
        </p:spPr>
        <p:txBody>
          <a:bodyPr/>
          <a:lstStyle>
            <a:lvl1pPr marL="0" indent="0">
              <a:buNone/>
              <a:defRPr sz="2000" b="1" i="0">
                <a:latin typeface="Arial" panose="020B0604020202020204" pitchFamily="34" charset="0"/>
                <a:cs typeface="Arial" panose="020B0604020202020204" pitchFamily="34" charset="0"/>
              </a:defRPr>
            </a:lvl1pPr>
          </a:lstStyle>
          <a:p>
            <a:pPr lvl="0"/>
            <a:r>
              <a:rPr lang="en-US" dirty="0"/>
              <a:t>Subhead</a:t>
            </a:r>
          </a:p>
        </p:txBody>
      </p:sp>
      <p:sp>
        <p:nvSpPr>
          <p:cNvPr id="7" name="Content Placeholder 2">
            <a:extLst>
              <a:ext uri="{FF2B5EF4-FFF2-40B4-BE49-F238E27FC236}">
                <a16:creationId xmlns:a16="http://schemas.microsoft.com/office/drawing/2014/main" id="{6A80555D-A1E5-924C-9BE2-897D296D7630}"/>
              </a:ext>
            </a:extLst>
          </p:cNvPr>
          <p:cNvSpPr>
            <a:spLocks noGrp="1"/>
          </p:cNvSpPr>
          <p:nvPr>
            <p:ph idx="1"/>
          </p:nvPr>
        </p:nvSpPr>
        <p:spPr>
          <a:xfrm>
            <a:off x="680721" y="4545291"/>
            <a:ext cx="2001519" cy="615989"/>
          </a:xfrm>
          <a:prstGeom prst="rect">
            <a:avLst/>
          </a:prstGeom>
        </p:spPr>
        <p:txBody>
          <a:bodyPr/>
          <a:lstStyle>
            <a:lvl1pPr>
              <a:defRPr sz="1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hart Placeholder 8">
            <a:extLst>
              <a:ext uri="{FF2B5EF4-FFF2-40B4-BE49-F238E27FC236}">
                <a16:creationId xmlns:a16="http://schemas.microsoft.com/office/drawing/2014/main" id="{FD5A86B8-B853-0B4D-9C85-A81D900FB18E}"/>
              </a:ext>
            </a:extLst>
          </p:cNvPr>
          <p:cNvSpPr>
            <a:spLocks noGrp="1"/>
          </p:cNvSpPr>
          <p:nvPr>
            <p:ph type="chart" sz="quarter" idx="11"/>
          </p:nvPr>
        </p:nvSpPr>
        <p:spPr>
          <a:xfrm>
            <a:off x="3586163" y="1514475"/>
            <a:ext cx="4999037" cy="3878263"/>
          </a:xfrm>
          <a:prstGeom prst="rect">
            <a:avLst/>
          </a:prstGeom>
        </p:spPr>
        <p:txBody>
          <a:bodyPr/>
          <a:lstStyle>
            <a:lvl1pPr>
              <a:defRPr b="1" i="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35924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6B46A5-0023-5543-8FCC-5D0E21599EEF}"/>
              </a:ext>
            </a:extLst>
          </p:cNvPr>
          <p:cNvPicPr>
            <a:picLocks noChangeAspect="1"/>
          </p:cNvPicPr>
          <p:nvPr userDrawn="1"/>
        </p:nvPicPr>
        <p:blipFill>
          <a:blip r:embed="rId17"/>
          <a:stretch>
            <a:fillRect/>
          </a:stretch>
        </p:blipFill>
        <p:spPr>
          <a:xfrm>
            <a:off x="0" y="5897943"/>
            <a:ext cx="9144000" cy="71438"/>
          </a:xfrm>
          <a:prstGeom prst="rect">
            <a:avLst/>
          </a:prstGeom>
        </p:spPr>
      </p:pic>
      <p:pic>
        <p:nvPicPr>
          <p:cNvPr id="9" name="Picture 8">
            <a:extLst>
              <a:ext uri="{FF2B5EF4-FFF2-40B4-BE49-F238E27FC236}">
                <a16:creationId xmlns:a16="http://schemas.microsoft.com/office/drawing/2014/main" id="{67172BFD-EA79-AB40-ABD1-6554221356AB}"/>
              </a:ext>
            </a:extLst>
          </p:cNvPr>
          <p:cNvPicPr>
            <a:picLocks noChangeAspect="1"/>
          </p:cNvPicPr>
          <p:nvPr userDrawn="1"/>
        </p:nvPicPr>
        <p:blipFill>
          <a:blip r:embed="rId18"/>
          <a:stretch>
            <a:fillRect/>
          </a:stretch>
        </p:blipFill>
        <p:spPr>
          <a:xfrm>
            <a:off x="7414592" y="6060697"/>
            <a:ext cx="1415667" cy="684877"/>
          </a:xfrm>
          <a:prstGeom prst="rect">
            <a:avLst/>
          </a:prstGeom>
        </p:spPr>
      </p:pic>
    </p:spTree>
    <p:extLst>
      <p:ext uri="{BB962C8B-B14F-4D97-AF65-F5344CB8AC3E}">
        <p14:creationId xmlns:p14="http://schemas.microsoft.com/office/powerpoint/2010/main" val="3890037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5" r:id="rId11"/>
    <p:sldLayoutId id="2147483676" r:id="rId12"/>
    <p:sldLayoutId id="2147483677" r:id="rId13"/>
    <p:sldLayoutId id="2147483678" r:id="rId14"/>
    <p:sldLayoutId id="21474836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studentaffairsmed@umanitoba.ca" TargetMode="External"/><Relationship Id="rId2" Type="http://schemas.openxmlformats.org/officeDocument/2006/relationships/hyperlink" Target="mailto:preclerkevaluations@umanitoba.ca" TargetMode="External"/><Relationship Id="rId1" Type="http://schemas.openxmlformats.org/officeDocument/2006/relationships/slideLayout" Target="../slideLayouts/slideLayout2.xml"/><Relationship Id="rId4" Type="http://schemas.openxmlformats.org/officeDocument/2006/relationships/hyperlink" Target="mailto:Mahwash.saeed@umanitoba.ca"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mailto:studentaffairsmed@umanitoba.ca"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01B1-947B-F649-BFE3-783BFB11EA52}"/>
              </a:ext>
            </a:extLst>
          </p:cNvPr>
          <p:cNvSpPr>
            <a:spLocks noGrp="1"/>
          </p:cNvSpPr>
          <p:nvPr>
            <p:ph type="ctrTitle"/>
          </p:nvPr>
        </p:nvSpPr>
        <p:spPr/>
        <p:txBody>
          <a:bodyPr/>
          <a:lstStyle/>
          <a:p>
            <a:r>
              <a:rPr lang="en-US" dirty="0">
                <a:latin typeface="+mn-lt"/>
              </a:rPr>
              <a:t>Student Affairs Orientation</a:t>
            </a:r>
          </a:p>
        </p:txBody>
      </p:sp>
      <p:sp>
        <p:nvSpPr>
          <p:cNvPr id="3" name="Subtitle 2">
            <a:extLst>
              <a:ext uri="{FF2B5EF4-FFF2-40B4-BE49-F238E27FC236}">
                <a16:creationId xmlns:a16="http://schemas.microsoft.com/office/drawing/2014/main" id="{35E69B82-5A95-B842-92AA-0EDF655C69A8}"/>
              </a:ext>
            </a:extLst>
          </p:cNvPr>
          <p:cNvSpPr>
            <a:spLocks noGrp="1"/>
          </p:cNvSpPr>
          <p:nvPr>
            <p:ph type="subTitle" idx="1"/>
          </p:nvPr>
        </p:nvSpPr>
        <p:spPr/>
        <p:txBody>
          <a:bodyPr lIns="91440" tIns="45720" rIns="91440" bIns="45720" anchor="t"/>
          <a:lstStyle/>
          <a:p>
            <a:r>
              <a:rPr lang="en-US" dirty="0">
                <a:latin typeface="+mn-lt"/>
              </a:rPr>
              <a:t>Dr. </a:t>
            </a:r>
            <a:r>
              <a:rPr lang="en-US" dirty="0" err="1">
                <a:latin typeface="+mn-lt"/>
              </a:rPr>
              <a:t>Mahwash</a:t>
            </a:r>
            <a:r>
              <a:rPr lang="en-US" dirty="0">
                <a:latin typeface="+mn-lt"/>
              </a:rPr>
              <a:t> Saeed</a:t>
            </a:r>
            <a:br>
              <a:rPr lang="en-US" dirty="0">
                <a:latin typeface="+mn-lt"/>
              </a:rPr>
            </a:br>
            <a:r>
              <a:rPr lang="en-US" dirty="0">
                <a:latin typeface="+mn-lt"/>
                <a:cs typeface="Arial"/>
              </a:rPr>
              <a:t>August 23 2024</a:t>
            </a:r>
            <a:endParaRPr lang="en-US" dirty="0">
              <a:latin typeface="+mn-lt"/>
            </a:endParaRPr>
          </a:p>
        </p:txBody>
      </p:sp>
    </p:spTree>
    <p:extLst>
      <p:ext uri="{BB962C8B-B14F-4D97-AF65-F5344CB8AC3E}">
        <p14:creationId xmlns:p14="http://schemas.microsoft.com/office/powerpoint/2010/main" val="313165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medical student white coa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5273570" y="1111906"/>
            <a:ext cx="2806128" cy="4618085"/>
          </a:xfrm>
          <a:prstGeom prst="rect">
            <a:avLst/>
          </a:prstGeom>
        </p:spPr>
      </p:pic>
      <p:sp>
        <p:nvSpPr>
          <p:cNvPr id="6" name="Right Arrow 5"/>
          <p:cNvSpPr/>
          <p:nvPr/>
        </p:nvSpPr>
        <p:spPr>
          <a:xfrm rot="9604301">
            <a:off x="7383589" y="3658336"/>
            <a:ext cx="1392218" cy="950559"/>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54242" y="2572368"/>
            <a:ext cx="3717561" cy="1754326"/>
          </a:xfrm>
          <a:prstGeom prst="rect">
            <a:avLst/>
          </a:prstGeom>
          <a:noFill/>
        </p:spPr>
        <p:txBody>
          <a:bodyPr wrap="square" rtlCol="0">
            <a:spAutoFit/>
          </a:bodyPr>
          <a:lstStyle/>
          <a:p>
            <a:r>
              <a:rPr lang="en-US" sz="3600" dirty="0">
                <a:latin typeface="+mj-lt"/>
              </a:rPr>
              <a:t>What Does Student Affairs Do?</a:t>
            </a:r>
          </a:p>
        </p:txBody>
      </p:sp>
    </p:spTree>
    <p:extLst>
      <p:ext uri="{BB962C8B-B14F-4D97-AF65-F5344CB8AC3E}">
        <p14:creationId xmlns:p14="http://schemas.microsoft.com/office/powerpoint/2010/main" val="242226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672811"/>
            <a:ext cx="7632700" cy="855662"/>
          </a:xfrm>
        </p:spPr>
        <p:txBody>
          <a:bodyPr/>
          <a:lstStyle/>
          <a:p>
            <a:r>
              <a:rPr lang="en-US" dirty="0"/>
              <a:t>The Student Affairs Team</a:t>
            </a:r>
          </a:p>
        </p:txBody>
      </p:sp>
      <p:sp>
        <p:nvSpPr>
          <p:cNvPr id="30" name="TextBox 9"/>
          <p:cNvSpPr txBox="1"/>
          <p:nvPr/>
        </p:nvSpPr>
        <p:spPr>
          <a:xfrm>
            <a:off x="4833366" y="3634007"/>
            <a:ext cx="15316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mj-lt"/>
              </a:rPr>
              <a:t>Dr. Sally Longstaffe</a:t>
            </a:r>
          </a:p>
          <a:p>
            <a:r>
              <a:rPr lang="en-US" sz="1400" dirty="0">
                <a:latin typeface="+mj-lt"/>
              </a:rPr>
              <a:t>Senior Academic Advisor</a:t>
            </a:r>
          </a:p>
        </p:txBody>
      </p:sp>
      <p:sp>
        <p:nvSpPr>
          <p:cNvPr id="24" name="TextBox 15"/>
          <p:cNvSpPr txBox="1"/>
          <p:nvPr/>
        </p:nvSpPr>
        <p:spPr>
          <a:xfrm>
            <a:off x="2692216" y="5148214"/>
            <a:ext cx="1809056" cy="73866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mj-lt"/>
              </a:rPr>
              <a:t>Cindy Liao	</a:t>
            </a:r>
            <a:br>
              <a:rPr lang="en-US" sz="1400" dirty="0">
                <a:latin typeface="+mj-lt"/>
              </a:rPr>
            </a:br>
            <a:r>
              <a:rPr lang="en-CA" sz="1400" dirty="0">
                <a:latin typeface="+mj-lt"/>
              </a:rPr>
              <a:t>Assistant to the Dean,</a:t>
            </a:r>
          </a:p>
          <a:p>
            <a:r>
              <a:rPr lang="en-CA" sz="1400" dirty="0">
                <a:latin typeface="+mj-lt"/>
              </a:rPr>
              <a:t>Student Affairs</a:t>
            </a:r>
            <a:endParaRPr lang="en-US" sz="1400" dirty="0">
              <a:latin typeface="+mj-lt"/>
            </a:endParaRPr>
          </a:p>
        </p:txBody>
      </p:sp>
      <p:sp>
        <p:nvSpPr>
          <p:cNvPr id="31" name="TextBox 8"/>
          <p:cNvSpPr txBox="1"/>
          <p:nvPr/>
        </p:nvSpPr>
        <p:spPr>
          <a:xfrm>
            <a:off x="564276" y="3570681"/>
            <a:ext cx="1696120"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mj-lt"/>
              </a:rPr>
              <a:t>Dr. Aviva Goldberg</a:t>
            </a:r>
          </a:p>
          <a:p>
            <a:r>
              <a:rPr lang="en-US" sz="1400" dirty="0">
                <a:latin typeface="+mj-lt"/>
              </a:rPr>
              <a:t>Associate Dean, UGME/PGME Student Affairs</a:t>
            </a:r>
          </a:p>
        </p:txBody>
      </p:sp>
      <p:pic>
        <p:nvPicPr>
          <p:cNvPr id="12" name="Picture 11">
            <a:extLst>
              <a:ext uri="{FF2B5EF4-FFF2-40B4-BE49-F238E27FC236}">
                <a16:creationId xmlns:a16="http://schemas.microsoft.com/office/drawing/2014/main" id="{42331641-E7DC-459B-A221-579CF3379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04" y="1332822"/>
            <a:ext cx="1777643" cy="2222596"/>
          </a:xfrm>
          <a:prstGeom prst="rect">
            <a:avLst/>
          </a:prstGeom>
        </p:spPr>
      </p:pic>
      <p:pic>
        <p:nvPicPr>
          <p:cNvPr id="1026" name="Picture 2" descr="UM Today | Rady Faculty of Health Sciences | Max Rady College of Medicine  celebrates 2023 CAME award winners">
            <a:extLst>
              <a:ext uri="{FF2B5EF4-FFF2-40B4-BE49-F238E27FC236}">
                <a16:creationId xmlns:a16="http://schemas.microsoft.com/office/drawing/2014/main" id="{21F0C713-5900-4A78-9AB9-FEC55E187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018" y="1353498"/>
            <a:ext cx="1642311" cy="2196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hwash Saeed - Cardiac Sciences Manitoba">
            <a:extLst>
              <a:ext uri="{FF2B5EF4-FFF2-40B4-BE49-F238E27FC236}">
                <a16:creationId xmlns:a16="http://schemas.microsoft.com/office/drawing/2014/main" id="{2B61256F-F0D8-4EA7-8B23-D875391CF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660" y="1340454"/>
            <a:ext cx="1482245" cy="22225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3E86E6-595E-4E67-A1B1-444BEAB284DA}"/>
              </a:ext>
            </a:extLst>
          </p:cNvPr>
          <p:cNvSpPr txBox="1"/>
          <p:nvPr/>
        </p:nvSpPr>
        <p:spPr>
          <a:xfrm>
            <a:off x="2875880" y="3589789"/>
            <a:ext cx="1696120" cy="954107"/>
          </a:xfrm>
          <a:prstGeom prst="rect">
            <a:avLst/>
          </a:prstGeom>
          <a:noFill/>
        </p:spPr>
        <p:txBody>
          <a:bodyPr wrap="square" rtlCol="0">
            <a:spAutoFit/>
          </a:bodyPr>
          <a:lstStyle/>
          <a:p>
            <a:r>
              <a:rPr lang="en-US" sz="1400" b="1" dirty="0">
                <a:latin typeface="+mj-lt"/>
              </a:rPr>
              <a:t>Dr Mahwash Saeed</a:t>
            </a:r>
          </a:p>
          <a:p>
            <a:r>
              <a:rPr lang="en-US" sz="1400" dirty="0">
                <a:latin typeface="+mj-lt"/>
              </a:rPr>
              <a:t>Assistant Dean, UGME Student Affairs</a:t>
            </a:r>
          </a:p>
        </p:txBody>
      </p:sp>
      <p:pic>
        <p:nvPicPr>
          <p:cNvPr id="5" name="Picture 4">
            <a:extLst>
              <a:ext uri="{FF2B5EF4-FFF2-40B4-BE49-F238E27FC236}">
                <a16:creationId xmlns:a16="http://schemas.microsoft.com/office/drawing/2014/main" id="{8962A5CE-E260-44EB-9873-143FBF33376B}"/>
              </a:ext>
            </a:extLst>
          </p:cNvPr>
          <p:cNvPicPr>
            <a:picLocks noChangeAspect="1"/>
          </p:cNvPicPr>
          <p:nvPr/>
        </p:nvPicPr>
        <p:blipFill>
          <a:blip r:embed="rId6"/>
          <a:stretch>
            <a:fillRect/>
          </a:stretch>
        </p:blipFill>
        <p:spPr>
          <a:xfrm>
            <a:off x="564276" y="4616321"/>
            <a:ext cx="2035114" cy="1817713"/>
          </a:xfrm>
          <a:prstGeom prst="rect">
            <a:avLst/>
          </a:prstGeom>
        </p:spPr>
      </p:pic>
      <p:sp>
        <p:nvSpPr>
          <p:cNvPr id="6" name="TextBox 5">
            <a:extLst>
              <a:ext uri="{FF2B5EF4-FFF2-40B4-BE49-F238E27FC236}">
                <a16:creationId xmlns:a16="http://schemas.microsoft.com/office/drawing/2014/main" id="{22C5C598-AEAC-4A19-9234-037E223CC470}"/>
              </a:ext>
            </a:extLst>
          </p:cNvPr>
          <p:cNvSpPr txBox="1"/>
          <p:nvPr/>
        </p:nvSpPr>
        <p:spPr>
          <a:xfrm>
            <a:off x="6659929" y="5169945"/>
            <a:ext cx="1531613" cy="738664"/>
          </a:xfrm>
          <a:prstGeom prst="rect">
            <a:avLst/>
          </a:prstGeom>
          <a:noFill/>
        </p:spPr>
        <p:txBody>
          <a:bodyPr wrap="square" rtlCol="0">
            <a:spAutoFit/>
          </a:bodyPr>
          <a:lstStyle/>
          <a:p>
            <a:r>
              <a:rPr lang="en-US" sz="1400" b="1" dirty="0" err="1">
                <a:latin typeface="+mj-lt"/>
              </a:rPr>
              <a:t>Alyzia</a:t>
            </a:r>
            <a:r>
              <a:rPr lang="en-US" sz="1400" b="1" dirty="0">
                <a:latin typeface="+mj-lt"/>
              </a:rPr>
              <a:t> Horsfall</a:t>
            </a:r>
          </a:p>
          <a:p>
            <a:r>
              <a:rPr lang="en-US" sz="1400" dirty="0">
                <a:latin typeface="+mj-lt"/>
              </a:rPr>
              <a:t>Student Affairs Coordinator</a:t>
            </a:r>
          </a:p>
        </p:txBody>
      </p:sp>
      <p:pic>
        <p:nvPicPr>
          <p:cNvPr id="7" name="Picture 6">
            <a:extLst>
              <a:ext uri="{FF2B5EF4-FFF2-40B4-BE49-F238E27FC236}">
                <a16:creationId xmlns:a16="http://schemas.microsoft.com/office/drawing/2014/main" id="{DA8C1EB7-9E10-4A9D-BE71-9D7576FC83A9}"/>
              </a:ext>
            </a:extLst>
          </p:cNvPr>
          <p:cNvPicPr>
            <a:picLocks noChangeAspect="1"/>
          </p:cNvPicPr>
          <p:nvPr/>
        </p:nvPicPr>
        <p:blipFill>
          <a:blip r:embed="rId7"/>
          <a:stretch>
            <a:fillRect/>
          </a:stretch>
        </p:blipFill>
        <p:spPr>
          <a:xfrm>
            <a:off x="6833138" y="1559346"/>
            <a:ext cx="1856958" cy="1959786"/>
          </a:xfrm>
          <a:prstGeom prst="rect">
            <a:avLst/>
          </a:prstGeom>
        </p:spPr>
      </p:pic>
      <p:sp>
        <p:nvSpPr>
          <p:cNvPr id="20" name="TextBox 9">
            <a:extLst>
              <a:ext uri="{FF2B5EF4-FFF2-40B4-BE49-F238E27FC236}">
                <a16:creationId xmlns:a16="http://schemas.microsoft.com/office/drawing/2014/main" id="{170A6A45-2B81-4C08-A1B2-6498CDF50C73}"/>
              </a:ext>
            </a:extLst>
          </p:cNvPr>
          <p:cNvSpPr txBox="1"/>
          <p:nvPr/>
        </p:nvSpPr>
        <p:spPr>
          <a:xfrm>
            <a:off x="6884093" y="3679976"/>
            <a:ext cx="185695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mj-lt"/>
              </a:rPr>
              <a:t>Dr. Catherine </a:t>
            </a:r>
            <a:r>
              <a:rPr lang="en-US" sz="1400" b="1" dirty="0" err="1">
                <a:latin typeface="+mj-lt"/>
              </a:rPr>
              <a:t>Wach</a:t>
            </a:r>
            <a:endParaRPr lang="en-US" sz="1400" b="1" dirty="0">
              <a:latin typeface="+mj-lt"/>
            </a:endParaRPr>
          </a:p>
          <a:p>
            <a:r>
              <a:rPr lang="en-US" sz="1400" dirty="0">
                <a:latin typeface="+mj-lt"/>
              </a:rPr>
              <a:t>Academic Advisor</a:t>
            </a:r>
          </a:p>
        </p:txBody>
      </p:sp>
      <p:pic>
        <p:nvPicPr>
          <p:cNvPr id="3074" name="Picture 2" descr="Image preview">
            <a:extLst>
              <a:ext uri="{FF2B5EF4-FFF2-40B4-BE49-F238E27FC236}">
                <a16:creationId xmlns:a16="http://schemas.microsoft.com/office/drawing/2014/main" id="{0C39995D-9395-D1A4-24BD-D16BDAD053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5071" y="4372671"/>
            <a:ext cx="1749909" cy="233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7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B0AC9-5E53-B8F7-AD9F-D2520B076222}"/>
              </a:ext>
            </a:extLst>
          </p:cNvPr>
          <p:cNvSpPr>
            <a:spLocks noGrp="1"/>
          </p:cNvSpPr>
          <p:nvPr>
            <p:ph type="title"/>
          </p:nvPr>
        </p:nvSpPr>
        <p:spPr/>
        <p:txBody>
          <a:bodyPr vert="horz" lIns="0" tIns="45720" rIns="91440" bIns="45720" anchor="t"/>
          <a:lstStyle/>
          <a:p>
            <a:r>
              <a:rPr lang="en-US" dirty="0">
                <a:ea typeface="Calibri Light"/>
                <a:cs typeface="Calibri Light"/>
              </a:rPr>
              <a:t>And More!!!</a:t>
            </a:r>
            <a:endParaRPr lang="en-US" dirty="0"/>
          </a:p>
        </p:txBody>
      </p:sp>
      <p:pic>
        <p:nvPicPr>
          <p:cNvPr id="4" name="Picture 4" descr="Graphical user interface&#10;&#10;Description automatically generated">
            <a:extLst>
              <a:ext uri="{FF2B5EF4-FFF2-40B4-BE49-F238E27FC236}">
                <a16:creationId xmlns:a16="http://schemas.microsoft.com/office/drawing/2014/main" id="{B2FE7352-E4C4-06D9-5011-EFFA373E9300}"/>
              </a:ext>
            </a:extLst>
          </p:cNvPr>
          <p:cNvPicPr>
            <a:picLocks noChangeAspect="1"/>
          </p:cNvPicPr>
          <p:nvPr/>
        </p:nvPicPr>
        <p:blipFill>
          <a:blip r:embed="rId2"/>
          <a:stretch>
            <a:fillRect/>
          </a:stretch>
        </p:blipFill>
        <p:spPr>
          <a:xfrm>
            <a:off x="1254959" y="1982921"/>
            <a:ext cx="6416976" cy="3637130"/>
          </a:xfrm>
          <a:prstGeom prst="rect">
            <a:avLst/>
          </a:prstGeom>
        </p:spPr>
      </p:pic>
    </p:spTree>
    <p:extLst>
      <p:ext uri="{BB962C8B-B14F-4D97-AF65-F5344CB8AC3E}">
        <p14:creationId xmlns:p14="http://schemas.microsoft.com/office/powerpoint/2010/main" val="2696824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43467" y="814471"/>
            <a:ext cx="7635559" cy="473073"/>
          </a:xfrm>
        </p:spPr>
        <p:txBody>
          <a:bodyPr/>
          <a:lstStyle/>
          <a:p>
            <a:r>
              <a:rPr lang="en-US" sz="3200" b="1" dirty="0">
                <a:latin typeface="Myriad web pro"/>
              </a:rPr>
              <a:t>Dr. </a:t>
            </a:r>
            <a:r>
              <a:rPr lang="en-US" sz="3200" b="1" dirty="0" err="1">
                <a:latin typeface="Myriad web pro"/>
              </a:rPr>
              <a:t>Mahwash</a:t>
            </a:r>
            <a:r>
              <a:rPr lang="en-US" sz="3200" b="1" dirty="0">
                <a:latin typeface="Myriad web pro"/>
              </a:rPr>
              <a:t> Saeed</a:t>
            </a:r>
            <a:br>
              <a:rPr lang="en-US" sz="3200" b="1" dirty="0">
                <a:latin typeface="Myriad web pro"/>
              </a:rPr>
            </a:br>
            <a:r>
              <a:rPr lang="en-US" sz="3200" b="1" dirty="0">
                <a:latin typeface="Myriad web pro"/>
              </a:rPr>
              <a:t>Assistant Dean, UGME Student Affairs</a:t>
            </a:r>
            <a:br>
              <a:rPr lang="en-US" sz="3200" b="1" dirty="0">
                <a:latin typeface="Myriad web pro"/>
              </a:rPr>
            </a:br>
            <a:endParaRPr lang="en-US" sz="3200" dirty="0"/>
          </a:p>
        </p:txBody>
      </p:sp>
      <p:sp>
        <p:nvSpPr>
          <p:cNvPr id="3" name="Content Placeholder 2"/>
          <p:cNvSpPr txBox="1">
            <a:spLocks/>
          </p:cNvSpPr>
          <p:nvPr/>
        </p:nvSpPr>
        <p:spPr>
          <a:xfrm>
            <a:off x="466725" y="2269753"/>
            <a:ext cx="5221752" cy="36380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mj-lt"/>
              </a:rPr>
              <a:t>General cardiologist</a:t>
            </a:r>
          </a:p>
          <a:p>
            <a:r>
              <a:rPr lang="en-US" sz="2400" dirty="0">
                <a:latin typeface="+mj-lt"/>
              </a:rPr>
              <a:t>Women’s heart health, perioperative cardiac care</a:t>
            </a:r>
          </a:p>
          <a:p>
            <a:r>
              <a:rPr lang="en-US" sz="2400" dirty="0">
                <a:latin typeface="+mj-lt"/>
              </a:rPr>
              <a:t>Clinician, educator, administrator</a:t>
            </a:r>
          </a:p>
          <a:p>
            <a:r>
              <a:rPr lang="en-US" sz="2400" dirty="0">
                <a:latin typeface="+mj-lt"/>
              </a:rPr>
              <a:t>In this role since March 2024</a:t>
            </a:r>
          </a:p>
          <a:p>
            <a:r>
              <a:rPr lang="en-US" sz="2400" dirty="0">
                <a:latin typeface="+mj-lt"/>
              </a:rPr>
              <a:t>U of M Alum - 2010</a:t>
            </a:r>
          </a:p>
          <a:p>
            <a:r>
              <a:rPr lang="en-US" sz="2400" dirty="0">
                <a:latin typeface="+mj-lt"/>
              </a:rPr>
              <a:t>Always learning!</a:t>
            </a:r>
          </a:p>
          <a:p>
            <a:endParaRPr lang="en-US" sz="2400" dirty="0">
              <a:latin typeface="Myriad web pro"/>
            </a:endParaRPr>
          </a:p>
        </p:txBody>
      </p:sp>
      <p:pic>
        <p:nvPicPr>
          <p:cNvPr id="1026" name="Picture 2" descr="Image preview">
            <a:extLst>
              <a:ext uri="{FF2B5EF4-FFF2-40B4-BE49-F238E27FC236}">
                <a16:creationId xmlns:a16="http://schemas.microsoft.com/office/drawing/2014/main" id="{EF14A312-8A18-FF51-DAA1-388C289DA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477" y="2058531"/>
            <a:ext cx="2740517" cy="304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907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376735"/>
            <a:ext cx="7632700" cy="855662"/>
          </a:xfrm>
        </p:spPr>
        <p:txBody>
          <a:bodyPr vert="horz" lIns="0" tIns="45720" rIns="91440" bIns="45720" anchor="t"/>
          <a:lstStyle/>
          <a:p>
            <a:pPr>
              <a:spcBef>
                <a:spcPts val="1000"/>
              </a:spcBef>
            </a:pPr>
            <a:r>
              <a:rPr lang="en-US" sz="3200" dirty="0">
                <a:solidFill>
                  <a:schemeClr val="accent1">
                    <a:lumMod val="75000"/>
                  </a:schemeClr>
                </a:solidFill>
                <a:latin typeface="Myriad web pro"/>
                <a:cs typeface="Arial" panose="020B0604020202020204" pitchFamily="34" charset="0"/>
              </a:rPr>
              <a:t>Me in the Rest of My Life</a:t>
            </a:r>
          </a:p>
        </p:txBody>
      </p:sp>
      <p:pic>
        <p:nvPicPr>
          <p:cNvPr id="9" name="Picture 8">
            <a:extLst>
              <a:ext uri="{FF2B5EF4-FFF2-40B4-BE49-F238E27FC236}">
                <a16:creationId xmlns:a16="http://schemas.microsoft.com/office/drawing/2014/main" id="{6568EABE-2A5A-7B4E-0D3F-E2C3BF926BA8}"/>
              </a:ext>
            </a:extLst>
          </p:cNvPr>
          <p:cNvPicPr>
            <a:picLocks noChangeAspect="1"/>
          </p:cNvPicPr>
          <p:nvPr/>
        </p:nvPicPr>
        <p:blipFill>
          <a:blip r:embed="rId2"/>
          <a:stretch>
            <a:fillRect/>
          </a:stretch>
        </p:blipFill>
        <p:spPr>
          <a:xfrm>
            <a:off x="325027" y="1232397"/>
            <a:ext cx="3115000" cy="2383119"/>
          </a:xfrm>
          <a:prstGeom prst="rect">
            <a:avLst/>
          </a:prstGeom>
        </p:spPr>
      </p:pic>
      <p:pic>
        <p:nvPicPr>
          <p:cNvPr id="11" name="Picture 10">
            <a:extLst>
              <a:ext uri="{FF2B5EF4-FFF2-40B4-BE49-F238E27FC236}">
                <a16:creationId xmlns:a16="http://schemas.microsoft.com/office/drawing/2014/main" id="{FD1C671C-515C-870C-1E1A-544525615E1C}"/>
              </a:ext>
            </a:extLst>
          </p:cNvPr>
          <p:cNvPicPr>
            <a:picLocks noChangeAspect="1"/>
          </p:cNvPicPr>
          <p:nvPr/>
        </p:nvPicPr>
        <p:blipFill>
          <a:blip r:embed="rId3"/>
          <a:stretch>
            <a:fillRect/>
          </a:stretch>
        </p:blipFill>
        <p:spPr>
          <a:xfrm>
            <a:off x="5796189" y="999940"/>
            <a:ext cx="3039893" cy="2598618"/>
          </a:xfrm>
          <a:prstGeom prst="rect">
            <a:avLst/>
          </a:prstGeom>
        </p:spPr>
      </p:pic>
      <p:pic>
        <p:nvPicPr>
          <p:cNvPr id="13" name="Picture 12">
            <a:extLst>
              <a:ext uri="{FF2B5EF4-FFF2-40B4-BE49-F238E27FC236}">
                <a16:creationId xmlns:a16="http://schemas.microsoft.com/office/drawing/2014/main" id="{319356D1-BA7F-4C53-3B85-905412257BC2}"/>
              </a:ext>
            </a:extLst>
          </p:cNvPr>
          <p:cNvPicPr>
            <a:picLocks noChangeAspect="1"/>
          </p:cNvPicPr>
          <p:nvPr/>
        </p:nvPicPr>
        <p:blipFill>
          <a:blip r:embed="rId4"/>
          <a:stretch>
            <a:fillRect/>
          </a:stretch>
        </p:blipFill>
        <p:spPr>
          <a:xfrm>
            <a:off x="414149" y="3542428"/>
            <a:ext cx="3114999" cy="3356097"/>
          </a:xfrm>
          <a:prstGeom prst="rect">
            <a:avLst/>
          </a:prstGeom>
        </p:spPr>
      </p:pic>
      <p:pic>
        <p:nvPicPr>
          <p:cNvPr id="15" name="Picture 14">
            <a:extLst>
              <a:ext uri="{FF2B5EF4-FFF2-40B4-BE49-F238E27FC236}">
                <a16:creationId xmlns:a16="http://schemas.microsoft.com/office/drawing/2014/main" id="{620D3AEE-AF0D-E2F2-0742-453AF7289910}"/>
              </a:ext>
            </a:extLst>
          </p:cNvPr>
          <p:cNvPicPr>
            <a:picLocks noChangeAspect="1"/>
          </p:cNvPicPr>
          <p:nvPr/>
        </p:nvPicPr>
        <p:blipFill>
          <a:blip r:embed="rId5"/>
          <a:stretch>
            <a:fillRect/>
          </a:stretch>
        </p:blipFill>
        <p:spPr>
          <a:xfrm>
            <a:off x="5899325" y="3598558"/>
            <a:ext cx="3022162" cy="3009371"/>
          </a:xfrm>
          <a:prstGeom prst="rect">
            <a:avLst/>
          </a:prstGeom>
        </p:spPr>
      </p:pic>
      <p:pic>
        <p:nvPicPr>
          <p:cNvPr id="7" name="Picture 6">
            <a:extLst>
              <a:ext uri="{FF2B5EF4-FFF2-40B4-BE49-F238E27FC236}">
                <a16:creationId xmlns:a16="http://schemas.microsoft.com/office/drawing/2014/main" id="{D104FADD-8A0D-A7BA-91A6-D4396B40DA1B}"/>
              </a:ext>
            </a:extLst>
          </p:cNvPr>
          <p:cNvPicPr>
            <a:picLocks noChangeAspect="1"/>
          </p:cNvPicPr>
          <p:nvPr/>
        </p:nvPicPr>
        <p:blipFill>
          <a:blip r:embed="rId6"/>
          <a:stretch>
            <a:fillRect/>
          </a:stretch>
        </p:blipFill>
        <p:spPr>
          <a:xfrm>
            <a:off x="3244674" y="1725770"/>
            <a:ext cx="2654651" cy="4288024"/>
          </a:xfrm>
          <a:prstGeom prst="rect">
            <a:avLst/>
          </a:prstGeom>
        </p:spPr>
      </p:pic>
    </p:spTree>
    <p:extLst>
      <p:ext uri="{BB962C8B-B14F-4D97-AF65-F5344CB8AC3E}">
        <p14:creationId xmlns:p14="http://schemas.microsoft.com/office/powerpoint/2010/main" val="3290452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B3582-D071-E305-276B-F8FE29247359}"/>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44688B64-A5D5-656B-945D-FE1B103BD8B4}"/>
              </a:ext>
            </a:extLst>
          </p:cNvPr>
          <p:cNvSpPr>
            <a:spLocks noGrp="1"/>
          </p:cNvSpPr>
          <p:nvPr>
            <p:ph type="body" sz="half" idx="10"/>
          </p:nvPr>
        </p:nvSpPr>
        <p:spPr/>
        <p:txBody>
          <a:bodyPr/>
          <a:lstStyle/>
          <a:p>
            <a:endParaRPr lang="en-CA" dirty="0"/>
          </a:p>
        </p:txBody>
      </p:sp>
      <p:pic>
        <p:nvPicPr>
          <p:cNvPr id="8194" name="Picture 2" descr="Handbags — Fashion | CHANEL">
            <a:extLst>
              <a:ext uri="{FF2B5EF4-FFF2-40B4-BE49-F238E27FC236}">
                <a16:creationId xmlns:a16="http://schemas.microsoft.com/office/drawing/2014/main" id="{8143FBC7-2447-00B9-3361-1629923B0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780"/>
          <a:stretch/>
        </p:blipFill>
        <p:spPr bwMode="auto">
          <a:xfrm>
            <a:off x="127762" y="-309564"/>
            <a:ext cx="2645025" cy="24471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B9642B4-8D90-BB97-A887-3C19EDB906C9}"/>
              </a:ext>
            </a:extLst>
          </p:cNvPr>
          <p:cNvPicPr>
            <a:picLocks noChangeAspect="1"/>
          </p:cNvPicPr>
          <p:nvPr/>
        </p:nvPicPr>
        <p:blipFill>
          <a:blip r:embed="rId3"/>
          <a:stretch>
            <a:fillRect/>
          </a:stretch>
        </p:blipFill>
        <p:spPr>
          <a:xfrm>
            <a:off x="5968217" y="150488"/>
            <a:ext cx="2645026" cy="2047140"/>
          </a:xfrm>
          <a:prstGeom prst="rect">
            <a:avLst/>
          </a:prstGeom>
        </p:spPr>
      </p:pic>
      <p:pic>
        <p:nvPicPr>
          <p:cNvPr id="7" name="Picture 6">
            <a:extLst>
              <a:ext uri="{FF2B5EF4-FFF2-40B4-BE49-F238E27FC236}">
                <a16:creationId xmlns:a16="http://schemas.microsoft.com/office/drawing/2014/main" id="{C48327E8-D137-6B65-0B1C-7A1C672794E3}"/>
              </a:ext>
            </a:extLst>
          </p:cNvPr>
          <p:cNvPicPr>
            <a:picLocks noChangeAspect="1"/>
          </p:cNvPicPr>
          <p:nvPr/>
        </p:nvPicPr>
        <p:blipFill>
          <a:blip r:embed="rId4"/>
          <a:stretch>
            <a:fillRect/>
          </a:stretch>
        </p:blipFill>
        <p:spPr>
          <a:xfrm>
            <a:off x="5128684" y="1958856"/>
            <a:ext cx="2219331" cy="2804556"/>
          </a:xfrm>
          <a:prstGeom prst="rect">
            <a:avLst/>
          </a:prstGeom>
        </p:spPr>
      </p:pic>
      <p:pic>
        <p:nvPicPr>
          <p:cNvPr id="9" name="Picture 8">
            <a:extLst>
              <a:ext uri="{FF2B5EF4-FFF2-40B4-BE49-F238E27FC236}">
                <a16:creationId xmlns:a16="http://schemas.microsoft.com/office/drawing/2014/main" id="{A3F735AC-68E4-CB0F-7471-52D732C3F63C}"/>
              </a:ext>
            </a:extLst>
          </p:cNvPr>
          <p:cNvPicPr>
            <a:picLocks noChangeAspect="1"/>
          </p:cNvPicPr>
          <p:nvPr/>
        </p:nvPicPr>
        <p:blipFill>
          <a:blip r:embed="rId5"/>
          <a:stretch>
            <a:fillRect/>
          </a:stretch>
        </p:blipFill>
        <p:spPr>
          <a:xfrm>
            <a:off x="7215225" y="2045551"/>
            <a:ext cx="1928775" cy="2907450"/>
          </a:xfrm>
          <a:prstGeom prst="rect">
            <a:avLst/>
          </a:prstGeom>
        </p:spPr>
      </p:pic>
      <p:pic>
        <p:nvPicPr>
          <p:cNvPr id="8196" name="Picture 4" descr="Picotin Lock 18 백 | Hermès - 에르메스대한민국">
            <a:extLst>
              <a:ext uri="{FF2B5EF4-FFF2-40B4-BE49-F238E27FC236}">
                <a16:creationId xmlns:a16="http://schemas.microsoft.com/office/drawing/2014/main" id="{A78CC144-8087-341E-4D5B-D5B57C0C4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537" y="847709"/>
            <a:ext cx="2699838" cy="26998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ow To Start Running. Nike CA">
            <a:extLst>
              <a:ext uri="{FF2B5EF4-FFF2-40B4-BE49-F238E27FC236}">
                <a16:creationId xmlns:a16="http://schemas.microsoft.com/office/drawing/2014/main" id="{832D33AA-2E86-431F-6A80-77A435B828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738" y="3086731"/>
            <a:ext cx="3122645" cy="377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457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lstStyle/>
          <a:p>
            <a:r>
              <a:rPr lang="en-US" sz="4000" dirty="0">
                <a:latin typeface="+mn-lt"/>
              </a:rPr>
              <a:t>What Does Student Affairs Do?</a:t>
            </a:r>
          </a:p>
        </p:txBody>
      </p:sp>
      <p:sp>
        <p:nvSpPr>
          <p:cNvPr id="6" name="Text Placeholder 5"/>
          <p:cNvSpPr>
            <a:spLocks noGrp="1"/>
          </p:cNvSpPr>
          <p:nvPr>
            <p:ph type="body" sz="half" idx="10"/>
          </p:nvPr>
        </p:nvSpPr>
        <p:spPr>
          <a:xfrm>
            <a:off x="643468" y="2153643"/>
            <a:ext cx="7635558" cy="3336403"/>
          </a:xfrm>
        </p:spPr>
        <p:txBody>
          <a:bodyPr lIns="0" tIns="45720" rIns="91440" bIns="45720" anchor="t"/>
          <a:lstStyle/>
          <a:p>
            <a:r>
              <a:rPr lang="en-US" sz="2000" b="1" dirty="0"/>
              <a:t>Help you succeed in med school</a:t>
            </a:r>
          </a:p>
          <a:p>
            <a:r>
              <a:rPr lang="en-US" sz="1800" dirty="0"/>
              <a:t>Career</a:t>
            </a:r>
          </a:p>
          <a:p>
            <a:pPr marL="628650" lvl="1" indent="-171450">
              <a:buFont typeface="Arial" panose="020B0604020202020204" pitchFamily="34" charset="0"/>
              <a:buChar char="•"/>
            </a:pPr>
            <a:r>
              <a:rPr lang="en-US" sz="1800" dirty="0">
                <a:latin typeface="+mj-lt"/>
              </a:rPr>
              <a:t>Exploring </a:t>
            </a:r>
            <a:endParaRPr lang="en-US" sz="1800" dirty="0">
              <a:latin typeface="+mj-lt"/>
              <a:ea typeface="Calibri Light"/>
              <a:cs typeface="Calibri Light"/>
            </a:endParaRPr>
          </a:p>
          <a:p>
            <a:pPr marL="628650" lvl="1" indent="-171450">
              <a:buFont typeface="Arial" panose="020B0604020202020204" pitchFamily="34" charset="0"/>
              <a:buChar char="•"/>
            </a:pPr>
            <a:r>
              <a:rPr lang="en-US" sz="1800" dirty="0">
                <a:latin typeface="+mj-lt"/>
              </a:rPr>
              <a:t>Preparing for residency and career</a:t>
            </a:r>
            <a:endParaRPr lang="en-US" sz="1800" dirty="0">
              <a:latin typeface="+mj-lt"/>
              <a:ea typeface="Calibri Light"/>
              <a:cs typeface="Calibri Light"/>
            </a:endParaRPr>
          </a:p>
          <a:p>
            <a:pPr marL="628650" lvl="1" indent="-171450">
              <a:buFont typeface="Arial" panose="020B0604020202020204" pitchFamily="34" charset="0"/>
              <a:buChar char="•"/>
            </a:pPr>
            <a:r>
              <a:rPr lang="en-US" sz="1800" dirty="0">
                <a:latin typeface="+mj-lt"/>
              </a:rPr>
              <a:t>Help with making choices</a:t>
            </a:r>
          </a:p>
          <a:p>
            <a:r>
              <a:rPr lang="en-US" sz="1800" dirty="0"/>
              <a:t>Wellness</a:t>
            </a:r>
          </a:p>
          <a:p>
            <a:pPr marL="628650" lvl="1" indent="-171450">
              <a:buFont typeface="Arial" panose="020B0604020202020204" pitchFamily="34" charset="0"/>
              <a:buChar char="•"/>
            </a:pPr>
            <a:r>
              <a:rPr lang="en-US" sz="1800" dirty="0">
                <a:latin typeface="+mj-lt"/>
              </a:rPr>
              <a:t>Physical health</a:t>
            </a:r>
          </a:p>
          <a:p>
            <a:pPr marL="628650" lvl="1" indent="-171450">
              <a:buFont typeface="Arial" panose="020B0604020202020204" pitchFamily="34" charset="0"/>
              <a:buChar char="•"/>
            </a:pPr>
            <a:r>
              <a:rPr lang="en-US" sz="1800" dirty="0">
                <a:latin typeface="+mj-lt"/>
              </a:rPr>
              <a:t>Mental health</a:t>
            </a:r>
          </a:p>
          <a:p>
            <a:pPr marL="628650" lvl="1" indent="-171450">
              <a:buFont typeface="Arial" panose="020B0604020202020204" pitchFamily="34" charset="0"/>
              <a:buChar char="•"/>
            </a:pPr>
            <a:r>
              <a:rPr lang="en-US" sz="1800" dirty="0">
                <a:latin typeface="+mj-lt"/>
              </a:rPr>
              <a:t>Stress, spirituality</a:t>
            </a:r>
          </a:p>
          <a:p>
            <a:r>
              <a:rPr lang="en-US" sz="1800" dirty="0"/>
              <a:t>When things don’t go as planned</a:t>
            </a:r>
          </a:p>
          <a:p>
            <a:pPr marL="628650" lvl="1" indent="-171450">
              <a:buFont typeface="Arial" panose="020B0604020202020204" pitchFamily="34" charset="0"/>
              <a:buChar char="•"/>
            </a:pPr>
            <a:r>
              <a:rPr lang="en-US" sz="1800" dirty="0">
                <a:latin typeface="+mj-lt"/>
              </a:rPr>
              <a:t>Deferrals, leaves of absence, etc.</a:t>
            </a:r>
          </a:p>
          <a:p>
            <a:pPr lvl="1"/>
            <a:endParaRPr lang="en-US" sz="1050" dirty="0"/>
          </a:p>
          <a:p>
            <a:endParaRPr lang="en-US" sz="1800" dirty="0"/>
          </a:p>
        </p:txBody>
      </p:sp>
    </p:spTree>
    <p:extLst>
      <p:ext uri="{BB962C8B-B14F-4D97-AF65-F5344CB8AC3E}">
        <p14:creationId xmlns:p14="http://schemas.microsoft.com/office/powerpoint/2010/main" val="3939376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84865" y="2402628"/>
            <a:ext cx="7354529" cy="2850894"/>
          </a:xfrm>
          <a:prstGeom prst="rect">
            <a:avLst/>
          </a:prstGeom>
        </p:spPr>
        <p:txBody>
          <a:bodyPr lIns="91440" tIns="45720" rIns="91440" bIns="45720" rtlCol="0" anchor="t">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defRPr/>
            </a:pPr>
            <a:r>
              <a:rPr lang="en-US" sz="2400" dirty="0">
                <a:latin typeface="+mj-lt"/>
              </a:rPr>
              <a:t>Developmental/Transition point issues (</a:t>
            </a:r>
            <a:r>
              <a:rPr lang="en-US" sz="2400" dirty="0" err="1">
                <a:latin typeface="+mj-lt"/>
              </a:rPr>
              <a:t>esp</a:t>
            </a:r>
            <a:r>
              <a:rPr lang="en-US" sz="2400" dirty="0">
                <a:latin typeface="+mj-lt"/>
              </a:rPr>
              <a:t> residency)</a:t>
            </a:r>
          </a:p>
          <a:p>
            <a:pPr lvl="1">
              <a:buFont typeface="Arial" panose="020B0604020202020204" pitchFamily="34" charset="0"/>
              <a:buChar char="•"/>
              <a:defRPr/>
            </a:pPr>
            <a:r>
              <a:rPr lang="en-US" sz="2400" dirty="0">
                <a:latin typeface="+mj-lt"/>
              </a:rPr>
              <a:t>Exam stress/exam and performance anxiety </a:t>
            </a:r>
          </a:p>
          <a:p>
            <a:pPr lvl="1">
              <a:buFont typeface="Arial" panose="020B0604020202020204" pitchFamily="34" charset="0"/>
              <a:buChar char="•"/>
              <a:defRPr/>
            </a:pPr>
            <a:r>
              <a:rPr lang="en-US" sz="2400" dirty="0">
                <a:latin typeface="+mj-lt"/>
              </a:rPr>
              <a:t>Substance/ internet abuse problems</a:t>
            </a:r>
          </a:p>
          <a:p>
            <a:pPr lvl="1">
              <a:buFont typeface="Arial" panose="020B0604020202020204" pitchFamily="34" charset="0"/>
              <a:buChar char="•"/>
              <a:defRPr/>
            </a:pPr>
            <a:r>
              <a:rPr lang="en-US" sz="2400" dirty="0">
                <a:latin typeface="+mj-lt"/>
              </a:rPr>
              <a:t>Academic/Learning problems</a:t>
            </a:r>
          </a:p>
          <a:p>
            <a:pPr lvl="1">
              <a:buFont typeface="Arial" panose="020B0604020202020204" pitchFamily="34" charset="0"/>
              <a:buChar char="•"/>
              <a:defRPr/>
            </a:pPr>
            <a:r>
              <a:rPr lang="en-US" sz="2400" dirty="0">
                <a:latin typeface="+mj-lt"/>
              </a:rPr>
              <a:t>New accommodation needs</a:t>
            </a:r>
          </a:p>
          <a:p>
            <a:pPr lvl="1">
              <a:buFont typeface="Arial" panose="020B0604020202020204" pitchFamily="34" charset="0"/>
              <a:buChar char="•"/>
              <a:defRPr/>
            </a:pPr>
            <a:r>
              <a:rPr lang="en-US" sz="2400" dirty="0">
                <a:latin typeface="+mj-lt"/>
              </a:rPr>
              <a:t>Feeling “less than”</a:t>
            </a:r>
          </a:p>
          <a:p>
            <a:pPr lvl="1">
              <a:buFont typeface="Arial" panose="020B0604020202020204" pitchFamily="34" charset="0"/>
              <a:buChar char="•"/>
              <a:defRPr/>
            </a:pPr>
            <a:r>
              <a:rPr lang="en-US" sz="2400" dirty="0">
                <a:latin typeface="+mj-lt"/>
              </a:rPr>
              <a:t>Anything holding you back!</a:t>
            </a:r>
          </a:p>
        </p:txBody>
      </p:sp>
      <p:sp>
        <p:nvSpPr>
          <p:cNvPr id="4" name="Text Placeholder 3"/>
          <p:cNvSpPr>
            <a:spLocks noGrp="1"/>
          </p:cNvSpPr>
          <p:nvPr>
            <p:ph type="body" sz="half" idx="2"/>
          </p:nvPr>
        </p:nvSpPr>
        <p:spPr/>
        <p:txBody>
          <a:bodyPr/>
          <a:lstStyle/>
          <a:p>
            <a:r>
              <a:rPr lang="en-US" dirty="0">
                <a:latin typeface="+mn-lt"/>
              </a:rPr>
              <a:t>Common Presenting Issues</a:t>
            </a:r>
          </a:p>
        </p:txBody>
      </p:sp>
    </p:spTree>
    <p:extLst>
      <p:ext uri="{BB962C8B-B14F-4D97-AF65-F5344CB8AC3E}">
        <p14:creationId xmlns:p14="http://schemas.microsoft.com/office/powerpoint/2010/main" val="4266015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643467" y="860123"/>
            <a:ext cx="7635559" cy="473073"/>
          </a:xfrm>
        </p:spPr>
        <p:txBody>
          <a:bodyPr/>
          <a:lstStyle/>
          <a:p>
            <a:r>
              <a:rPr lang="en-US" dirty="0">
                <a:latin typeface="+mn-lt"/>
              </a:rPr>
              <a:t>Common Questions and Concerns</a:t>
            </a:r>
          </a:p>
        </p:txBody>
      </p:sp>
      <p:sp>
        <p:nvSpPr>
          <p:cNvPr id="3" name="Text Placeholder 2"/>
          <p:cNvSpPr>
            <a:spLocks noGrp="1"/>
          </p:cNvSpPr>
          <p:nvPr>
            <p:ph type="body" sz="half" idx="10"/>
          </p:nvPr>
        </p:nvSpPr>
        <p:spPr>
          <a:xfrm>
            <a:off x="643468" y="2428408"/>
            <a:ext cx="7635558" cy="3181560"/>
          </a:xfrm>
        </p:spPr>
        <p:txBody>
          <a:bodyPr/>
          <a:lstStyle/>
          <a:p>
            <a:r>
              <a:rPr lang="en-US" dirty="0"/>
              <a:t>I’m confused as to where to go</a:t>
            </a:r>
          </a:p>
          <a:p>
            <a:r>
              <a:rPr lang="en-US" dirty="0"/>
              <a:t>My problem is too big</a:t>
            </a:r>
          </a:p>
          <a:p>
            <a:r>
              <a:rPr lang="en-US" dirty="0"/>
              <a:t>My problem is too small</a:t>
            </a:r>
          </a:p>
          <a:p>
            <a:r>
              <a:rPr lang="en-US" dirty="0"/>
              <a:t>My concerns won’t be held confidential</a:t>
            </a:r>
          </a:p>
        </p:txBody>
      </p:sp>
    </p:spTree>
    <p:extLst>
      <p:ext uri="{BB962C8B-B14F-4D97-AF65-F5344CB8AC3E}">
        <p14:creationId xmlns:p14="http://schemas.microsoft.com/office/powerpoint/2010/main" val="4226499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lIns="91440" tIns="45720" rIns="91440" bIns="45720" anchor="t"/>
          <a:lstStyle/>
          <a:p>
            <a:r>
              <a:rPr lang="en-US" dirty="0">
                <a:latin typeface="+mn-lt"/>
                <a:cs typeface="Arial"/>
              </a:rPr>
              <a:t>No Wrong Door</a:t>
            </a:r>
            <a:endParaRPr lang="en-US" dirty="0">
              <a:latin typeface="+mn-lt"/>
            </a:endParaRPr>
          </a:p>
        </p:txBody>
      </p:sp>
      <p:sp>
        <p:nvSpPr>
          <p:cNvPr id="7" name="Content Placeholder 6"/>
          <p:cNvSpPr>
            <a:spLocks noGrp="1"/>
          </p:cNvSpPr>
          <p:nvPr>
            <p:ph idx="1"/>
          </p:nvPr>
        </p:nvSpPr>
        <p:spPr/>
        <p:txBody>
          <a:bodyPr/>
          <a:lstStyle/>
          <a:p>
            <a:endParaRPr lang="en-US"/>
          </a:p>
        </p:txBody>
      </p:sp>
      <p:pic>
        <p:nvPicPr>
          <p:cNvPr id="13314" name="Picture 2" descr="Image result for monsters inc do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069" y="1530495"/>
            <a:ext cx="6792356" cy="424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5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FD75-7DD1-014A-E045-D375D1B92758}"/>
              </a:ext>
            </a:extLst>
          </p:cNvPr>
          <p:cNvSpPr>
            <a:spLocks noGrp="1"/>
          </p:cNvSpPr>
          <p:nvPr>
            <p:ph type="title"/>
          </p:nvPr>
        </p:nvSpPr>
        <p:spPr/>
        <p:txBody>
          <a:bodyPr/>
          <a:lstStyle/>
          <a:p>
            <a:r>
              <a:rPr lang="en-US" dirty="0">
                <a:latin typeface="+mn-lt"/>
              </a:rPr>
              <a:t>Disclosure</a:t>
            </a:r>
            <a:endParaRPr lang="en-CA" dirty="0">
              <a:latin typeface="+mn-lt"/>
            </a:endParaRPr>
          </a:p>
        </p:txBody>
      </p:sp>
      <p:sp>
        <p:nvSpPr>
          <p:cNvPr id="3" name="Content Placeholder 2">
            <a:extLst>
              <a:ext uri="{FF2B5EF4-FFF2-40B4-BE49-F238E27FC236}">
                <a16:creationId xmlns:a16="http://schemas.microsoft.com/office/drawing/2014/main" id="{8271E0B3-EC15-2536-35FB-51503AA53514}"/>
              </a:ext>
            </a:extLst>
          </p:cNvPr>
          <p:cNvSpPr>
            <a:spLocks noGrp="1"/>
          </p:cNvSpPr>
          <p:nvPr>
            <p:ph idx="1"/>
          </p:nvPr>
        </p:nvSpPr>
        <p:spPr>
          <a:xfrm>
            <a:off x="1188720" y="1505567"/>
            <a:ext cx="7326630" cy="4085968"/>
          </a:xfrm>
        </p:spPr>
        <p:txBody>
          <a:bodyPr/>
          <a:lstStyle/>
          <a:p>
            <a:pPr algn="ctr"/>
            <a:r>
              <a:rPr lang="en-US" dirty="0">
                <a:latin typeface="+mn-lt"/>
              </a:rPr>
              <a:t>Most of these slides are modified from Dr Aviva Goldberg’s talks from past years</a:t>
            </a:r>
            <a:endParaRPr lang="en-CA" dirty="0">
              <a:latin typeface="+mn-lt"/>
            </a:endParaRPr>
          </a:p>
        </p:txBody>
      </p:sp>
      <p:sp>
        <p:nvSpPr>
          <p:cNvPr id="4" name="Heart 3">
            <a:extLst>
              <a:ext uri="{FF2B5EF4-FFF2-40B4-BE49-F238E27FC236}">
                <a16:creationId xmlns:a16="http://schemas.microsoft.com/office/drawing/2014/main" id="{FC73CD3B-C19C-694B-7FCE-9BB6BD5B5D94}"/>
              </a:ext>
            </a:extLst>
          </p:cNvPr>
          <p:cNvSpPr/>
          <p:nvPr/>
        </p:nvSpPr>
        <p:spPr>
          <a:xfrm>
            <a:off x="2213125" y="2331696"/>
            <a:ext cx="4717749" cy="3426553"/>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146" name="Picture 2" descr="Dr. Aviva Goldberg: Part 1 – Organ Advocacy Initiative">
            <a:extLst>
              <a:ext uri="{FF2B5EF4-FFF2-40B4-BE49-F238E27FC236}">
                <a16:creationId xmlns:a16="http://schemas.microsoft.com/office/drawing/2014/main" id="{528FC9E4-8140-4737-FDB6-4988C0B20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911" y="3085977"/>
            <a:ext cx="1535609" cy="237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4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a:p>
        </p:txBody>
      </p:sp>
      <p:sp>
        <p:nvSpPr>
          <p:cNvPr id="3" name="Text Placeholder 2"/>
          <p:cNvSpPr>
            <a:spLocks noGrp="1"/>
          </p:cNvSpPr>
          <p:nvPr>
            <p:ph type="body" sz="half" idx="10"/>
          </p:nvPr>
        </p:nvSpPr>
        <p:spPr/>
        <p:txBody>
          <a:bodyPr/>
          <a:lstStyle/>
          <a:p>
            <a:endParaRPr lang="en-US"/>
          </a:p>
        </p:txBody>
      </p:sp>
      <p:pic>
        <p:nvPicPr>
          <p:cNvPr id="10242" name="Picture 2" descr="http://umanitoba.ca/faculties/health_sciences/medicine/student_affairs/media/collaboration_poster_for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68" y="-30118"/>
            <a:ext cx="8010753" cy="600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38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a:latin typeface="+mn-lt"/>
              </a:rPr>
              <a:t>My Problem is Too Small</a:t>
            </a:r>
          </a:p>
        </p:txBody>
      </p:sp>
      <p:sp>
        <p:nvSpPr>
          <p:cNvPr id="3" name="Text Placeholder 2"/>
          <p:cNvSpPr>
            <a:spLocks noGrp="1"/>
          </p:cNvSpPr>
          <p:nvPr>
            <p:ph type="body" sz="half" idx="10"/>
          </p:nvPr>
        </p:nvSpPr>
        <p:spPr>
          <a:xfrm>
            <a:off x="4106938" y="2167474"/>
            <a:ext cx="5037062" cy="3336403"/>
          </a:xfrm>
        </p:spPr>
        <p:txBody>
          <a:bodyPr/>
          <a:lstStyle/>
          <a:p>
            <a:r>
              <a:rPr lang="en-US" dirty="0"/>
              <a:t>We love “small” problems!</a:t>
            </a:r>
          </a:p>
          <a:p>
            <a:pPr marL="742950" lvl="2" indent="-285750">
              <a:buFont typeface="Arial"/>
              <a:buChar char="•"/>
            </a:pPr>
            <a:r>
              <a:rPr lang="en-US" sz="2200" dirty="0">
                <a:latin typeface="+mj-lt"/>
              </a:rPr>
              <a:t>Insecurity</a:t>
            </a:r>
          </a:p>
          <a:p>
            <a:pPr marL="742950" lvl="2" indent="-285750">
              <a:buFont typeface="Arial"/>
              <a:buChar char="•"/>
            </a:pPr>
            <a:r>
              <a:rPr lang="en-US" sz="2200" dirty="0">
                <a:latin typeface="+mj-lt"/>
              </a:rPr>
              <a:t>Imposter syndrome</a:t>
            </a:r>
          </a:p>
          <a:p>
            <a:pPr marL="742950" lvl="2" indent="-285750">
              <a:buFont typeface="Arial"/>
              <a:buChar char="•"/>
            </a:pPr>
            <a:r>
              <a:rPr lang="en-US" sz="2200" dirty="0">
                <a:latin typeface="+mj-lt"/>
              </a:rPr>
              <a:t>Shadowing</a:t>
            </a:r>
          </a:p>
          <a:p>
            <a:pPr marL="742950" lvl="2" indent="-285750">
              <a:buFont typeface="Arial"/>
              <a:buChar char="•"/>
            </a:pPr>
            <a:r>
              <a:rPr lang="en-US" sz="2200" dirty="0">
                <a:latin typeface="+mj-lt"/>
              </a:rPr>
              <a:t>Research opportunities</a:t>
            </a:r>
          </a:p>
          <a:p>
            <a:pPr marL="742950" lvl="2" indent="-285750">
              <a:buFont typeface="Arial"/>
              <a:buChar char="•"/>
            </a:pPr>
            <a:r>
              <a:rPr lang="en-US" sz="2200" dirty="0">
                <a:latin typeface="+mj-lt"/>
              </a:rPr>
              <a:t>Too many “good” choices</a:t>
            </a:r>
          </a:p>
          <a:p>
            <a:pPr marL="285750" lvl="1" indent="-285750">
              <a:buFont typeface="Arial"/>
              <a:buChar char="•"/>
            </a:pPr>
            <a:r>
              <a:rPr lang="en-US" sz="2400" dirty="0">
                <a:latin typeface="+mj-lt"/>
              </a:rPr>
              <a:t>You are NEVER wasting our time</a:t>
            </a:r>
          </a:p>
          <a:p>
            <a:pPr marL="285750" lvl="1" indent="-285750">
              <a:buFont typeface="Arial"/>
              <a:buChar char="•"/>
            </a:pPr>
            <a:r>
              <a:rPr lang="en-US" sz="2400" dirty="0">
                <a:latin typeface="+mj-lt"/>
              </a:rPr>
              <a:t>Yes, you can email us directly!</a:t>
            </a:r>
          </a:p>
          <a:p>
            <a:pPr marL="285750" lvl="1" indent="-285750">
              <a:buFont typeface="Arial"/>
              <a:buChar char="•"/>
            </a:pPr>
            <a:endParaRPr lang="en-US" sz="2400" dirty="0">
              <a:latin typeface="+mj-lt"/>
            </a:endParaRPr>
          </a:p>
          <a:p>
            <a:pPr marL="285750" lvl="1" indent="-285750">
              <a:buFont typeface="Arial"/>
              <a:buChar char="•"/>
            </a:pPr>
            <a:endParaRPr lang="en-US" sz="24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6" y="2240309"/>
            <a:ext cx="3100017" cy="2576890"/>
          </a:xfrm>
          <a:prstGeom prst="rect">
            <a:avLst/>
          </a:prstGeom>
        </p:spPr>
      </p:pic>
    </p:spTree>
    <p:extLst>
      <p:ext uri="{BB962C8B-B14F-4D97-AF65-F5344CB8AC3E}">
        <p14:creationId xmlns:p14="http://schemas.microsoft.com/office/powerpoint/2010/main" val="94120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a:latin typeface="+mn-lt"/>
              </a:rPr>
              <a:t>My Problem is Too Big</a:t>
            </a:r>
          </a:p>
        </p:txBody>
      </p:sp>
      <p:sp>
        <p:nvSpPr>
          <p:cNvPr id="3" name="Text Placeholder 2"/>
          <p:cNvSpPr>
            <a:spLocks noGrp="1"/>
          </p:cNvSpPr>
          <p:nvPr>
            <p:ph type="body" sz="half" idx="10"/>
          </p:nvPr>
        </p:nvSpPr>
        <p:spPr/>
        <p:txBody>
          <a:bodyPr/>
          <a:lstStyle/>
          <a:p>
            <a:r>
              <a:rPr lang="en-US" dirty="0"/>
              <a:t>We are prepared for big problems:</a:t>
            </a:r>
          </a:p>
          <a:p>
            <a:pPr marL="742950" lvl="2" indent="-285750">
              <a:buFont typeface="Arial"/>
              <a:buChar char="•"/>
            </a:pPr>
            <a:r>
              <a:rPr lang="en-US" sz="2400" dirty="0">
                <a:latin typeface="+mj-lt"/>
              </a:rPr>
              <a:t>Physical health</a:t>
            </a:r>
          </a:p>
          <a:p>
            <a:pPr marL="742950" lvl="2" indent="-285750">
              <a:buFont typeface="Arial"/>
              <a:buChar char="•"/>
            </a:pPr>
            <a:r>
              <a:rPr lang="en-US" sz="2400" dirty="0">
                <a:latin typeface="+mj-lt"/>
              </a:rPr>
              <a:t>Mental health</a:t>
            </a:r>
          </a:p>
          <a:p>
            <a:pPr marL="742950" lvl="2" indent="-285750">
              <a:buFont typeface="Arial"/>
              <a:buChar char="•"/>
            </a:pPr>
            <a:r>
              <a:rPr lang="en-US" sz="2400" dirty="0">
                <a:latin typeface="+mj-lt"/>
              </a:rPr>
              <a:t>Relationship breakdown</a:t>
            </a:r>
          </a:p>
          <a:p>
            <a:pPr marL="742950" lvl="2" indent="-285750">
              <a:buFont typeface="Arial"/>
              <a:buChar char="•"/>
            </a:pPr>
            <a:r>
              <a:rPr lang="en-US" sz="2400" dirty="0">
                <a:latin typeface="+mj-lt"/>
              </a:rPr>
              <a:t>Financial insecurity</a:t>
            </a:r>
          </a:p>
          <a:p>
            <a:pPr marL="742950" lvl="2" indent="-285750">
              <a:buFont typeface="Arial"/>
              <a:buChar char="•"/>
            </a:pPr>
            <a:r>
              <a:rPr lang="en-US" sz="2400" dirty="0">
                <a:latin typeface="+mj-lt"/>
              </a:rPr>
              <a:t>Bereavement</a:t>
            </a:r>
          </a:p>
          <a:p>
            <a:r>
              <a:rPr lang="en-US" dirty="0"/>
              <a:t>We will try to help you get the help you need</a:t>
            </a:r>
          </a:p>
          <a:p>
            <a:pPr lvl="1"/>
            <a:endParaRPr lang="en-US" sz="1600" dirty="0">
              <a:latin typeface="+mj-lt"/>
            </a:endParaRPr>
          </a:p>
        </p:txBody>
      </p:sp>
      <p:pic>
        <p:nvPicPr>
          <p:cNvPr id="2050" name="Picture 2" descr="Blue whale | Facts, Habitat, &amp; Pictures | Britannica">
            <a:extLst>
              <a:ext uri="{FF2B5EF4-FFF2-40B4-BE49-F238E27FC236}">
                <a16:creationId xmlns:a16="http://schemas.microsoft.com/office/drawing/2014/main" id="{37569FDE-D3AF-9CE6-F880-709A2709B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152" y="2325347"/>
            <a:ext cx="3072418" cy="230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9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2422" y="1167283"/>
            <a:ext cx="7326630" cy="713947"/>
          </a:xfrm>
        </p:spPr>
        <p:txBody>
          <a:bodyPr/>
          <a:lstStyle/>
          <a:p>
            <a:r>
              <a:rPr lang="en-US" dirty="0">
                <a:latin typeface="+mn-lt"/>
              </a:rPr>
              <a:t>Confidentiality</a:t>
            </a:r>
          </a:p>
        </p:txBody>
      </p:sp>
      <p:sp>
        <p:nvSpPr>
          <p:cNvPr id="5" name="Content Placeholder 4"/>
          <p:cNvSpPr>
            <a:spLocks noGrp="1"/>
          </p:cNvSpPr>
          <p:nvPr>
            <p:ph idx="1"/>
          </p:nvPr>
        </p:nvSpPr>
        <p:spPr>
          <a:xfrm>
            <a:off x="1062422" y="2172423"/>
            <a:ext cx="7326630" cy="4085968"/>
          </a:xfrm>
        </p:spPr>
        <p:txBody>
          <a:bodyPr/>
          <a:lstStyle/>
          <a:p>
            <a:r>
              <a:rPr lang="en-US" dirty="0">
                <a:latin typeface="+mj-lt"/>
              </a:rPr>
              <a:t>Important to us!</a:t>
            </a:r>
          </a:p>
          <a:p>
            <a:r>
              <a:rPr lang="en-US" dirty="0">
                <a:latin typeface="+mj-lt"/>
              </a:rPr>
              <a:t>Some exceptions:</a:t>
            </a:r>
          </a:p>
          <a:p>
            <a:pPr marL="742950" lvl="2" indent="-285750">
              <a:buFont typeface="Arial"/>
              <a:buChar char="•"/>
            </a:pPr>
            <a:r>
              <a:rPr lang="en-US" sz="2400" dirty="0">
                <a:latin typeface="+mj-lt"/>
              </a:rPr>
              <a:t>With your consent</a:t>
            </a:r>
          </a:p>
          <a:p>
            <a:pPr marL="742950" lvl="2" indent="-285750">
              <a:buFont typeface="Arial"/>
              <a:buChar char="•"/>
            </a:pPr>
            <a:r>
              <a:rPr lang="en-US" sz="2400" dirty="0">
                <a:latin typeface="+mj-lt"/>
              </a:rPr>
              <a:t>To facilitate a need</a:t>
            </a:r>
          </a:p>
          <a:p>
            <a:pPr marL="742950" lvl="2" indent="-285750">
              <a:buFont typeface="Arial"/>
              <a:buChar char="•"/>
            </a:pPr>
            <a:r>
              <a:rPr lang="en-US" sz="2400" dirty="0">
                <a:latin typeface="+mj-lt"/>
              </a:rPr>
              <a:t>Risk to self or others</a:t>
            </a:r>
          </a:p>
          <a:p>
            <a:pPr marL="742950" lvl="2" indent="-285750">
              <a:buFont typeface="Arial"/>
              <a:buChar char="•"/>
            </a:pPr>
            <a:r>
              <a:rPr lang="en-US" sz="2400" dirty="0">
                <a:latin typeface="+mj-lt"/>
              </a:rPr>
              <a:t>As required by law</a:t>
            </a:r>
          </a:p>
          <a:p>
            <a:endParaRPr lang="en-US" dirty="0"/>
          </a:p>
        </p:txBody>
      </p:sp>
      <p:sp>
        <p:nvSpPr>
          <p:cNvPr id="3" name="Text Placeholder 2"/>
          <p:cNvSpPr>
            <a:spLocks noGrp="1"/>
          </p:cNvSpPr>
          <p:nvPr>
            <p:ph type="body" sz="half" idx="4294967295"/>
          </p:nvPr>
        </p:nvSpPr>
        <p:spPr>
          <a:xfrm>
            <a:off x="0" y="2273300"/>
            <a:ext cx="7635875" cy="3336925"/>
          </a:xfrm>
          <a:prstGeom prst="rect">
            <a:avLst/>
          </a:prstGeom>
        </p:spPr>
        <p:txBody>
          <a:bodyPr/>
          <a:lstStyle/>
          <a:p>
            <a:pPr marL="285750" lvl="1" indent="-285750">
              <a:buFont typeface="Arial"/>
              <a:buChar char="•"/>
            </a:pPr>
            <a:endParaRPr lang="en-US" sz="2400" dirty="0">
              <a:latin typeface="+mj-lt"/>
            </a:endParaRPr>
          </a:p>
          <a:p>
            <a:pPr marL="285750" lvl="1" indent="-285750">
              <a:buFont typeface="Arial"/>
              <a:buChar char="•"/>
            </a:pPr>
            <a:endParaRPr lang="en-US" sz="2400" dirty="0">
              <a:latin typeface="+mj-lt"/>
            </a:endParaRPr>
          </a:p>
        </p:txBody>
      </p:sp>
    </p:spTree>
    <p:extLst>
      <p:ext uri="{BB962C8B-B14F-4D97-AF65-F5344CB8AC3E}">
        <p14:creationId xmlns:p14="http://schemas.microsoft.com/office/powerpoint/2010/main" val="3666108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8720" y="1065427"/>
            <a:ext cx="7326630" cy="713947"/>
          </a:xfrm>
        </p:spPr>
        <p:txBody>
          <a:bodyPr/>
          <a:lstStyle/>
          <a:p>
            <a:r>
              <a:rPr lang="en-US" dirty="0">
                <a:latin typeface="+mn-lt"/>
              </a:rPr>
              <a:t>What We Are Not</a:t>
            </a:r>
          </a:p>
        </p:txBody>
      </p:sp>
      <p:sp>
        <p:nvSpPr>
          <p:cNvPr id="5" name="Content Placeholder 4"/>
          <p:cNvSpPr>
            <a:spLocks noGrp="1"/>
          </p:cNvSpPr>
          <p:nvPr>
            <p:ph idx="1"/>
          </p:nvPr>
        </p:nvSpPr>
        <p:spPr>
          <a:xfrm>
            <a:off x="1188720" y="2063578"/>
            <a:ext cx="7326630" cy="4085968"/>
          </a:xfrm>
        </p:spPr>
        <p:txBody>
          <a:bodyPr/>
          <a:lstStyle/>
          <a:p>
            <a:r>
              <a:rPr lang="en-US" dirty="0">
                <a:latin typeface="+mj-lt"/>
              </a:rPr>
              <a:t>An academic arm of the College</a:t>
            </a:r>
          </a:p>
          <a:p>
            <a:r>
              <a:rPr lang="en-US" dirty="0">
                <a:latin typeface="+mj-lt"/>
              </a:rPr>
              <a:t>An appeal committee</a:t>
            </a:r>
          </a:p>
          <a:p>
            <a:r>
              <a:rPr lang="en-US" dirty="0">
                <a:latin typeface="+mj-lt"/>
              </a:rPr>
              <a:t>A crisis resource</a:t>
            </a:r>
          </a:p>
          <a:p>
            <a:r>
              <a:rPr lang="en-US" dirty="0">
                <a:latin typeface="+mj-lt"/>
              </a:rPr>
              <a:t>A medical/diagnostic team</a:t>
            </a:r>
          </a:p>
          <a:p>
            <a:r>
              <a:rPr lang="en-US" dirty="0">
                <a:latin typeface="+mj-lt"/>
              </a:rPr>
              <a:t>A substitute for friends, family and colleagues</a:t>
            </a:r>
          </a:p>
          <a:p>
            <a:r>
              <a:rPr lang="en-US" dirty="0">
                <a:latin typeface="+mj-lt"/>
              </a:rPr>
              <a:t>A substitute decision maker</a:t>
            </a:r>
          </a:p>
          <a:p>
            <a:endParaRPr lang="en-US" dirty="0"/>
          </a:p>
        </p:txBody>
      </p:sp>
    </p:spTree>
    <p:extLst>
      <p:ext uri="{BB962C8B-B14F-4D97-AF65-F5344CB8AC3E}">
        <p14:creationId xmlns:p14="http://schemas.microsoft.com/office/powerpoint/2010/main" val="297286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88720" y="307637"/>
            <a:ext cx="7326630" cy="713947"/>
          </a:xfrm>
        </p:spPr>
        <p:txBody>
          <a:bodyPr lIns="91440" tIns="45720" rIns="91440" bIns="45720" anchor="t"/>
          <a:lstStyle/>
          <a:p>
            <a:r>
              <a:rPr lang="en-US" dirty="0">
                <a:latin typeface="+mn-lt"/>
                <a:cs typeface="Arial"/>
              </a:rPr>
              <a:t>Know the Policies, especially...</a:t>
            </a:r>
            <a:endParaRPr lang="en-US" dirty="0">
              <a:latin typeface="+mn-lt"/>
            </a:endParaRPr>
          </a:p>
        </p:txBody>
      </p:sp>
      <p:sp>
        <p:nvSpPr>
          <p:cNvPr id="7" name="Content Placeholder 6"/>
          <p:cNvSpPr>
            <a:spLocks noGrp="1"/>
          </p:cNvSpPr>
          <p:nvPr>
            <p:ph idx="1"/>
          </p:nvPr>
        </p:nvSpPr>
        <p:spPr>
          <a:xfrm>
            <a:off x="1160754" y="929647"/>
            <a:ext cx="7326630" cy="4085968"/>
          </a:xfrm>
        </p:spPr>
        <p:txBody>
          <a:bodyPr lIns="91440" tIns="45720" rIns="91440" bIns="45720" anchor="t"/>
          <a:lstStyle/>
          <a:p>
            <a:r>
              <a:rPr lang="en-US" dirty="0">
                <a:latin typeface="+mj-lt"/>
              </a:rPr>
              <a:t>Attendance</a:t>
            </a:r>
          </a:p>
          <a:p>
            <a:r>
              <a:rPr lang="en-US" dirty="0">
                <a:latin typeface="+mj-lt"/>
              </a:rPr>
              <a:t>Deferral</a:t>
            </a:r>
          </a:p>
          <a:p>
            <a:r>
              <a:rPr lang="en-US" dirty="0">
                <a:latin typeface="+mj-lt"/>
              </a:rPr>
              <a:t>Leave of Absence</a:t>
            </a:r>
          </a:p>
          <a:p>
            <a:r>
              <a:rPr lang="en-US" dirty="0">
                <a:latin typeface="+mj-lt"/>
              </a:rPr>
              <a:t>Promotion and Failure</a:t>
            </a:r>
          </a:p>
          <a:p>
            <a:r>
              <a:rPr lang="en-US" dirty="0">
                <a:latin typeface="+mj-lt"/>
                <a:cs typeface="Arial"/>
              </a:rPr>
              <a:t>Student Accessibility</a:t>
            </a:r>
          </a:p>
          <a:p>
            <a:r>
              <a:rPr lang="en-US" dirty="0">
                <a:latin typeface="+mj-lt"/>
                <a:cs typeface="Arial"/>
              </a:rPr>
              <a:t>Social Media</a:t>
            </a:r>
          </a:p>
          <a:p>
            <a:r>
              <a:rPr lang="en-US" dirty="0">
                <a:latin typeface="+mj-lt"/>
                <a:cs typeface="Arial"/>
              </a:rPr>
              <a:t>Respectful learning/work environment</a:t>
            </a:r>
          </a:p>
          <a:p>
            <a:endParaRPr lang="en-US" dirty="0">
              <a:latin typeface="+mj-lt"/>
            </a:endParaRPr>
          </a:p>
          <a:p>
            <a:endParaRPr lang="en-US" dirty="0"/>
          </a:p>
        </p:txBody>
      </p:sp>
      <p:sp>
        <p:nvSpPr>
          <p:cNvPr id="5" name="TextBox 4"/>
          <p:cNvSpPr txBox="1"/>
          <p:nvPr/>
        </p:nvSpPr>
        <p:spPr>
          <a:xfrm>
            <a:off x="1496253" y="4290372"/>
            <a:ext cx="6655633" cy="1569660"/>
          </a:xfrm>
          <a:prstGeom prst="rect">
            <a:avLst/>
          </a:prstGeom>
          <a:noFill/>
        </p:spPr>
        <p:txBody>
          <a:bodyPr wrap="square" lIns="91440" tIns="45720" rIns="91440" bIns="45720" rtlCol="0" anchor="t">
            <a:spAutoFit/>
          </a:bodyPr>
          <a:lstStyle/>
          <a:p>
            <a:pPr algn="ctr"/>
            <a:r>
              <a:rPr lang="en-US" sz="2400" b="1" dirty="0">
                <a:latin typeface="+mj-lt"/>
              </a:rPr>
              <a:t>If unclear- ask for help/clarification!</a:t>
            </a:r>
          </a:p>
          <a:p>
            <a:pPr algn="ctr"/>
            <a:endParaRPr lang="en-US" sz="2400" b="1" dirty="0">
              <a:latin typeface="+mj-lt"/>
              <a:ea typeface="Calibri Light"/>
              <a:cs typeface="Calibri Light"/>
            </a:endParaRPr>
          </a:p>
          <a:p>
            <a:pPr algn="ctr"/>
            <a:r>
              <a:rPr lang="en-US" sz="2400" b="1" dirty="0">
                <a:latin typeface="+mj-lt"/>
                <a:ea typeface="Calibri Light"/>
                <a:cs typeface="Calibri Light"/>
              </a:rPr>
              <a:t>Visit our handy FAQs sheets in the Entrada community</a:t>
            </a:r>
          </a:p>
        </p:txBody>
      </p:sp>
      <p:pic>
        <p:nvPicPr>
          <p:cNvPr id="3" name="Picture 2">
            <a:extLst>
              <a:ext uri="{FF2B5EF4-FFF2-40B4-BE49-F238E27FC236}">
                <a16:creationId xmlns:a16="http://schemas.microsoft.com/office/drawing/2014/main" id="{67E2E337-E7AB-1042-DCC1-B55E3E872CF8}"/>
              </a:ext>
            </a:extLst>
          </p:cNvPr>
          <p:cNvPicPr>
            <a:picLocks noChangeAspect="1"/>
          </p:cNvPicPr>
          <p:nvPr/>
        </p:nvPicPr>
        <p:blipFill>
          <a:blip r:embed="rId2"/>
          <a:stretch>
            <a:fillRect/>
          </a:stretch>
        </p:blipFill>
        <p:spPr>
          <a:xfrm>
            <a:off x="0" y="241767"/>
            <a:ext cx="9144000" cy="5727820"/>
          </a:xfrm>
          <a:prstGeom prst="rect">
            <a:avLst/>
          </a:prstGeom>
        </p:spPr>
      </p:pic>
      <p:pic>
        <p:nvPicPr>
          <p:cNvPr id="8" name="Picture 7">
            <a:extLst>
              <a:ext uri="{FF2B5EF4-FFF2-40B4-BE49-F238E27FC236}">
                <a16:creationId xmlns:a16="http://schemas.microsoft.com/office/drawing/2014/main" id="{CDBE065C-111E-60F9-493F-A22243BF364A}"/>
              </a:ext>
            </a:extLst>
          </p:cNvPr>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9407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7876-5F39-4CF5-9F93-99C7902BF1C1}"/>
              </a:ext>
            </a:extLst>
          </p:cNvPr>
          <p:cNvSpPr>
            <a:spLocks noGrp="1"/>
          </p:cNvSpPr>
          <p:nvPr>
            <p:ph type="title"/>
          </p:nvPr>
        </p:nvSpPr>
        <p:spPr/>
        <p:txBody>
          <a:bodyPr/>
          <a:lstStyle/>
          <a:p>
            <a:r>
              <a:rPr lang="en-US" dirty="0">
                <a:latin typeface="+mn-lt"/>
              </a:rPr>
              <a:t>Common Questions</a:t>
            </a:r>
            <a:endParaRPr lang="en-CA" dirty="0">
              <a:latin typeface="+mn-lt"/>
            </a:endParaRPr>
          </a:p>
        </p:txBody>
      </p:sp>
      <p:sp>
        <p:nvSpPr>
          <p:cNvPr id="3" name="Content Placeholder 2">
            <a:extLst>
              <a:ext uri="{FF2B5EF4-FFF2-40B4-BE49-F238E27FC236}">
                <a16:creationId xmlns:a16="http://schemas.microsoft.com/office/drawing/2014/main" id="{D92D05A9-BA5D-EB2D-499C-048D027A6504}"/>
              </a:ext>
            </a:extLst>
          </p:cNvPr>
          <p:cNvSpPr>
            <a:spLocks noGrp="1"/>
          </p:cNvSpPr>
          <p:nvPr>
            <p:ph idx="1"/>
          </p:nvPr>
        </p:nvSpPr>
        <p:spPr/>
        <p:txBody>
          <a:bodyPr/>
          <a:lstStyle/>
          <a:p>
            <a:r>
              <a:rPr lang="en-US" dirty="0">
                <a:latin typeface="+mn-lt"/>
              </a:rPr>
              <a:t>Are absences allowed for religious observances?</a:t>
            </a:r>
          </a:p>
          <a:p>
            <a:pPr lvl="1"/>
            <a:r>
              <a:rPr lang="en-US" dirty="0">
                <a:latin typeface="+mn-lt"/>
              </a:rPr>
              <a:t>YES</a:t>
            </a:r>
          </a:p>
          <a:p>
            <a:r>
              <a:rPr lang="en-US" dirty="0">
                <a:latin typeface="+mn-lt"/>
              </a:rPr>
              <a:t>Can I seek out accommodations for mental health and ADHD in the same way I would for physical health?</a:t>
            </a:r>
          </a:p>
          <a:p>
            <a:pPr lvl="1"/>
            <a:r>
              <a:rPr lang="en-US" dirty="0">
                <a:latin typeface="+mn-lt"/>
              </a:rPr>
              <a:t>YES</a:t>
            </a:r>
          </a:p>
          <a:p>
            <a:r>
              <a:rPr lang="en-US" dirty="0">
                <a:latin typeface="+mn-lt"/>
              </a:rPr>
              <a:t>I am a parent and I think I may need extra absences, is this supported?</a:t>
            </a:r>
          </a:p>
          <a:p>
            <a:pPr lvl="1"/>
            <a:r>
              <a:rPr lang="en-US" dirty="0">
                <a:latin typeface="+mn-lt"/>
              </a:rPr>
              <a:t>YES</a:t>
            </a:r>
          </a:p>
          <a:p>
            <a:endParaRPr lang="en-CA" dirty="0"/>
          </a:p>
        </p:txBody>
      </p:sp>
    </p:spTree>
    <p:extLst>
      <p:ext uri="{BB962C8B-B14F-4D97-AF65-F5344CB8AC3E}">
        <p14:creationId xmlns:p14="http://schemas.microsoft.com/office/powerpoint/2010/main" val="4043575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EDD9-27FD-A793-8903-C8175119C5DA}"/>
              </a:ext>
            </a:extLst>
          </p:cNvPr>
          <p:cNvSpPr>
            <a:spLocks noGrp="1"/>
          </p:cNvSpPr>
          <p:nvPr>
            <p:ph type="title"/>
          </p:nvPr>
        </p:nvSpPr>
        <p:spPr/>
        <p:txBody>
          <a:bodyPr/>
          <a:lstStyle/>
          <a:p>
            <a:r>
              <a:rPr lang="en-US" dirty="0">
                <a:latin typeface="+mn-lt"/>
              </a:rPr>
              <a:t>Common Questions</a:t>
            </a:r>
            <a:endParaRPr lang="en-CA" dirty="0">
              <a:latin typeface="+mn-lt"/>
            </a:endParaRPr>
          </a:p>
        </p:txBody>
      </p:sp>
      <p:sp>
        <p:nvSpPr>
          <p:cNvPr id="3" name="Content Placeholder 2">
            <a:extLst>
              <a:ext uri="{FF2B5EF4-FFF2-40B4-BE49-F238E27FC236}">
                <a16:creationId xmlns:a16="http://schemas.microsoft.com/office/drawing/2014/main" id="{7901DB5F-7330-7196-4D51-93241B04BD54}"/>
              </a:ext>
            </a:extLst>
          </p:cNvPr>
          <p:cNvSpPr>
            <a:spLocks noGrp="1"/>
          </p:cNvSpPr>
          <p:nvPr>
            <p:ph idx="1"/>
          </p:nvPr>
        </p:nvSpPr>
        <p:spPr/>
        <p:txBody>
          <a:bodyPr/>
          <a:lstStyle/>
          <a:p>
            <a:endParaRPr lang="en-CA" dirty="0"/>
          </a:p>
        </p:txBody>
      </p:sp>
    </p:spTree>
    <p:extLst>
      <p:ext uri="{BB962C8B-B14F-4D97-AF65-F5344CB8AC3E}">
        <p14:creationId xmlns:p14="http://schemas.microsoft.com/office/powerpoint/2010/main" val="771800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582B-F437-4BE6-B885-642F601CD4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5C9F8F-0091-41CE-95ED-8A407660724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47F7ABC-7379-441D-8AF1-9D6FFDE54462}"/>
              </a:ext>
            </a:extLst>
          </p:cNvPr>
          <p:cNvPicPr>
            <a:picLocks noChangeAspect="1"/>
          </p:cNvPicPr>
          <p:nvPr/>
        </p:nvPicPr>
        <p:blipFill>
          <a:blip r:embed="rId2"/>
          <a:stretch>
            <a:fillRect/>
          </a:stretch>
        </p:blipFill>
        <p:spPr>
          <a:xfrm>
            <a:off x="-208681" y="194839"/>
            <a:ext cx="9561361" cy="6524743"/>
          </a:xfrm>
          <a:prstGeom prst="rect">
            <a:avLst/>
          </a:prstGeom>
        </p:spPr>
      </p:pic>
    </p:spTree>
    <p:extLst>
      <p:ext uri="{BB962C8B-B14F-4D97-AF65-F5344CB8AC3E}">
        <p14:creationId xmlns:p14="http://schemas.microsoft.com/office/powerpoint/2010/main" val="3092538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CA4718-6C37-4583-A18E-A17B7F60C394}"/>
              </a:ext>
            </a:extLst>
          </p:cNvPr>
          <p:cNvSpPr>
            <a:spLocks noGrp="1"/>
          </p:cNvSpPr>
          <p:nvPr>
            <p:ph idx="1"/>
          </p:nvPr>
        </p:nvSpPr>
        <p:spPr>
          <a:xfrm>
            <a:off x="60624" y="1845901"/>
            <a:ext cx="9078880" cy="4085968"/>
          </a:xfrm>
        </p:spPr>
        <p:txBody>
          <a:bodyPr/>
          <a:lstStyle/>
          <a:p>
            <a:pPr marL="0" indent="0" algn="ctr">
              <a:buNone/>
            </a:pPr>
            <a:endParaRPr lang="en-US" b="1" dirty="0">
              <a:latin typeface="+mj-lt"/>
            </a:endParaRPr>
          </a:p>
          <a:p>
            <a:pPr marL="0" indent="0" algn="ctr">
              <a:buNone/>
            </a:pPr>
            <a:endParaRPr lang="en-US" sz="2000" b="1" dirty="0">
              <a:latin typeface="+mj-lt"/>
            </a:endParaRPr>
          </a:p>
          <a:p>
            <a:pPr marL="0" indent="0" algn="ctr">
              <a:buNone/>
            </a:pPr>
            <a:endParaRPr lang="en-US" sz="2000" b="1" dirty="0">
              <a:latin typeface="+mj-lt"/>
            </a:endParaRPr>
          </a:p>
          <a:p>
            <a:pPr marL="0" indent="0" algn="ctr">
              <a:buNone/>
            </a:pPr>
            <a:r>
              <a:rPr lang="en-US" sz="2000" b="1" dirty="0">
                <a:latin typeface="+mn-lt"/>
              </a:rPr>
              <a:t>https://entrada.radyfhs.umanitoba.ca/community/ugmestudentaffairs</a:t>
            </a:r>
          </a:p>
        </p:txBody>
      </p:sp>
      <p:pic>
        <p:nvPicPr>
          <p:cNvPr id="4" name="Picture 3">
            <a:extLst>
              <a:ext uri="{FF2B5EF4-FFF2-40B4-BE49-F238E27FC236}">
                <a16:creationId xmlns:a16="http://schemas.microsoft.com/office/drawing/2014/main" id="{6DAD1B08-15E9-45F0-9766-9EFA3F453D01}"/>
              </a:ext>
            </a:extLst>
          </p:cNvPr>
          <p:cNvPicPr>
            <a:picLocks noChangeAspect="1"/>
          </p:cNvPicPr>
          <p:nvPr/>
        </p:nvPicPr>
        <p:blipFill>
          <a:blip r:embed="rId2"/>
          <a:stretch>
            <a:fillRect/>
          </a:stretch>
        </p:blipFill>
        <p:spPr>
          <a:xfrm>
            <a:off x="60624" y="540957"/>
            <a:ext cx="9144000" cy="1849668"/>
          </a:xfrm>
          <a:prstGeom prst="rect">
            <a:avLst/>
          </a:prstGeom>
        </p:spPr>
      </p:pic>
      <p:pic>
        <p:nvPicPr>
          <p:cNvPr id="5" name="Picture 4">
            <a:extLst>
              <a:ext uri="{FF2B5EF4-FFF2-40B4-BE49-F238E27FC236}">
                <a16:creationId xmlns:a16="http://schemas.microsoft.com/office/drawing/2014/main" id="{45FA7400-0824-5351-8A99-3B2FD0246B02}"/>
              </a:ext>
            </a:extLst>
          </p:cNvPr>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342971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9330" y="498763"/>
            <a:ext cx="4965340" cy="3310227"/>
          </a:xfrm>
        </p:spPr>
      </p:pic>
      <p:sp>
        <p:nvSpPr>
          <p:cNvPr id="4" name="TextBox 3"/>
          <p:cNvSpPr txBox="1"/>
          <p:nvPr/>
        </p:nvSpPr>
        <p:spPr>
          <a:xfrm>
            <a:off x="341745" y="4156364"/>
            <a:ext cx="8700655" cy="1477328"/>
          </a:xfrm>
          <a:prstGeom prst="rect">
            <a:avLst/>
          </a:prstGeom>
          <a:noFill/>
        </p:spPr>
        <p:txBody>
          <a:bodyPr wrap="square" rtlCol="0">
            <a:spAutoFit/>
          </a:bodyPr>
          <a:lstStyle/>
          <a:p>
            <a:r>
              <a:rPr lang="en-US" dirty="0"/>
              <a:t>The University of Manitoba campuses are located on original lands of </a:t>
            </a:r>
            <a:r>
              <a:rPr lang="en-US" dirty="0" err="1"/>
              <a:t>Anishinaabeg</a:t>
            </a:r>
            <a:r>
              <a:rPr lang="en-US" dirty="0"/>
              <a:t>, Cree, Oji-Cree, Dakota and Dene peoples, and on the homeland of the Métis Nation. We respect the Treaties that were made on these territories, we acknowledge the harms and mistakes of the past, and we dedicate ourselves to move forward in partnership with Indigenous communities in a spirit of reconciliation and collaboration</a:t>
            </a:r>
          </a:p>
        </p:txBody>
      </p:sp>
    </p:spTree>
    <p:extLst>
      <p:ext uri="{BB962C8B-B14F-4D97-AF65-F5344CB8AC3E}">
        <p14:creationId xmlns:p14="http://schemas.microsoft.com/office/powerpoint/2010/main" val="2550866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412A4-7A07-42FC-B971-C19CA90588A4}"/>
              </a:ext>
            </a:extLst>
          </p:cNvPr>
          <p:cNvSpPr>
            <a:spLocks noGrp="1"/>
          </p:cNvSpPr>
          <p:nvPr>
            <p:ph type="title"/>
          </p:nvPr>
        </p:nvSpPr>
        <p:spPr/>
        <p:txBody>
          <a:bodyPr/>
          <a:lstStyle/>
          <a:p>
            <a:r>
              <a:rPr lang="en-US" dirty="0">
                <a:latin typeface="+mn-lt"/>
              </a:rPr>
              <a:t>Absences</a:t>
            </a:r>
          </a:p>
        </p:txBody>
      </p:sp>
      <p:sp>
        <p:nvSpPr>
          <p:cNvPr id="3" name="Content Placeholder 2">
            <a:extLst>
              <a:ext uri="{FF2B5EF4-FFF2-40B4-BE49-F238E27FC236}">
                <a16:creationId xmlns:a16="http://schemas.microsoft.com/office/drawing/2014/main" id="{E62D03E1-4EE1-41B7-8D34-80DCFFE49B88}"/>
              </a:ext>
            </a:extLst>
          </p:cNvPr>
          <p:cNvSpPr>
            <a:spLocks noGrp="1"/>
          </p:cNvSpPr>
          <p:nvPr>
            <p:ph idx="1"/>
          </p:nvPr>
        </p:nvSpPr>
        <p:spPr/>
        <p:txBody>
          <a:bodyPr/>
          <a:lstStyle/>
          <a:p>
            <a:r>
              <a:rPr lang="en-US" dirty="0">
                <a:latin typeface="+mn-lt"/>
              </a:rPr>
              <a:t>10 half day flex days</a:t>
            </a:r>
          </a:p>
          <a:p>
            <a:pPr lvl="1"/>
            <a:r>
              <a:rPr lang="en-US" dirty="0">
                <a:latin typeface="+mn-lt"/>
              </a:rPr>
              <a:t>10% class cap</a:t>
            </a:r>
          </a:p>
          <a:p>
            <a:r>
              <a:rPr lang="en-US" dirty="0">
                <a:latin typeface="+mn-lt"/>
              </a:rPr>
              <a:t>Excused absences</a:t>
            </a:r>
          </a:p>
          <a:p>
            <a:pPr lvl="1"/>
            <a:r>
              <a:rPr lang="en-US" dirty="0">
                <a:latin typeface="+mn-lt"/>
              </a:rPr>
              <a:t>Illness</a:t>
            </a:r>
          </a:p>
          <a:p>
            <a:pPr lvl="1"/>
            <a:r>
              <a:rPr lang="en-US" dirty="0">
                <a:latin typeface="+mn-lt"/>
              </a:rPr>
              <a:t>Bereavement</a:t>
            </a:r>
          </a:p>
          <a:p>
            <a:pPr lvl="1"/>
            <a:r>
              <a:rPr lang="en-US" dirty="0">
                <a:latin typeface="+mn-lt"/>
              </a:rPr>
              <a:t>Student government</a:t>
            </a:r>
          </a:p>
          <a:p>
            <a:pPr lvl="1"/>
            <a:r>
              <a:rPr lang="en-US" dirty="0">
                <a:latin typeface="+mn-lt"/>
              </a:rPr>
              <a:t>High level athletics</a:t>
            </a:r>
          </a:p>
          <a:p>
            <a:pPr lvl="1"/>
            <a:r>
              <a:rPr lang="en-US" dirty="0">
                <a:latin typeface="+mn-lt"/>
              </a:rPr>
              <a:t>Conferences</a:t>
            </a:r>
          </a:p>
          <a:p>
            <a:pPr lvl="1"/>
            <a:r>
              <a:rPr lang="en-US" dirty="0">
                <a:latin typeface="+mn-lt"/>
              </a:rPr>
              <a:t>Religious Holidays</a:t>
            </a:r>
          </a:p>
        </p:txBody>
      </p:sp>
    </p:spTree>
    <p:extLst>
      <p:ext uri="{BB962C8B-B14F-4D97-AF65-F5344CB8AC3E}">
        <p14:creationId xmlns:p14="http://schemas.microsoft.com/office/powerpoint/2010/main" val="2080850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80A20-EACC-3CC9-BF79-671C91E44089}"/>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8C26B9B1-7B77-A3CA-EF54-934254760B13}"/>
              </a:ext>
            </a:extLst>
          </p:cNvPr>
          <p:cNvSpPr>
            <a:spLocks noGrp="1"/>
          </p:cNvSpPr>
          <p:nvPr>
            <p:ph idx="1"/>
          </p:nvPr>
        </p:nvSpPr>
        <p:spPr/>
        <p:txBody>
          <a:bodyPr/>
          <a:lstStyle/>
          <a:p>
            <a:endParaRPr lang="en-CA"/>
          </a:p>
        </p:txBody>
      </p:sp>
      <p:pic>
        <p:nvPicPr>
          <p:cNvPr id="4098" name="Picture 2" descr="Image preview">
            <a:extLst>
              <a:ext uri="{FF2B5EF4-FFF2-40B4-BE49-F238E27FC236}">
                <a16:creationId xmlns:a16="http://schemas.microsoft.com/office/drawing/2014/main" id="{A0A1F04F-16AE-955B-71D6-E56AAB25D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7400"/>
            <a:ext cx="9144000" cy="528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64F693-A450-783D-E329-7A79737543B2}"/>
              </a:ext>
            </a:extLst>
          </p:cNvPr>
          <p:cNvPicPr>
            <a:picLocks noChangeAspect="1"/>
          </p:cNvPicPr>
          <p:nvPr/>
        </p:nvPicPr>
        <p:blipFill>
          <a:blip r:embed="rId3"/>
          <a:stretch>
            <a:fillRect/>
          </a:stretch>
        </p:blipFill>
        <p:spPr>
          <a:xfrm>
            <a:off x="34790" y="2073537"/>
            <a:ext cx="9074420" cy="2555252"/>
          </a:xfrm>
          <a:prstGeom prst="rect">
            <a:avLst/>
          </a:prstGeom>
          <a:ln w="38100">
            <a:solidFill>
              <a:schemeClr val="accent1"/>
            </a:solidFill>
          </a:ln>
        </p:spPr>
      </p:pic>
    </p:spTree>
    <p:extLst>
      <p:ext uri="{BB962C8B-B14F-4D97-AF65-F5344CB8AC3E}">
        <p14:creationId xmlns:p14="http://schemas.microsoft.com/office/powerpoint/2010/main" val="196739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9964-E456-42AD-BB4E-B5506C2A8DD1}"/>
              </a:ext>
            </a:extLst>
          </p:cNvPr>
          <p:cNvSpPr>
            <a:spLocks noGrp="1"/>
          </p:cNvSpPr>
          <p:nvPr>
            <p:ph type="title"/>
          </p:nvPr>
        </p:nvSpPr>
        <p:spPr/>
        <p:txBody>
          <a:bodyPr/>
          <a:lstStyle/>
          <a:p>
            <a:r>
              <a:rPr lang="en-US" dirty="0">
                <a:latin typeface="+mn-lt"/>
              </a:rPr>
              <a:t>Deferrals</a:t>
            </a:r>
          </a:p>
        </p:txBody>
      </p:sp>
      <p:sp>
        <p:nvSpPr>
          <p:cNvPr id="3" name="Content Placeholder 2">
            <a:extLst>
              <a:ext uri="{FF2B5EF4-FFF2-40B4-BE49-F238E27FC236}">
                <a16:creationId xmlns:a16="http://schemas.microsoft.com/office/drawing/2014/main" id="{F5B8BA50-02AC-4765-A38D-559E4CBAAF9B}"/>
              </a:ext>
            </a:extLst>
          </p:cNvPr>
          <p:cNvSpPr>
            <a:spLocks noGrp="1"/>
          </p:cNvSpPr>
          <p:nvPr>
            <p:ph idx="1"/>
          </p:nvPr>
        </p:nvSpPr>
        <p:spPr/>
        <p:txBody>
          <a:bodyPr/>
          <a:lstStyle/>
          <a:p>
            <a:r>
              <a:rPr lang="en-US" dirty="0">
                <a:latin typeface="+mn-lt"/>
              </a:rPr>
              <a:t>Maximum of 2 self declarations</a:t>
            </a:r>
          </a:p>
          <a:p>
            <a:pPr lvl="1"/>
            <a:r>
              <a:rPr lang="en-US" dirty="0">
                <a:latin typeface="+mn-lt"/>
                <a:hlinkClick r:id="rId2"/>
              </a:rPr>
              <a:t>preclerkevaluations@umanitoba.ca</a:t>
            </a:r>
            <a:endParaRPr lang="en-US" dirty="0">
              <a:latin typeface="+mn-lt"/>
            </a:endParaRPr>
          </a:p>
          <a:p>
            <a:pPr lvl="1"/>
            <a:r>
              <a:rPr lang="en-US" dirty="0">
                <a:latin typeface="+mn-lt"/>
                <a:hlinkClick r:id="rId3"/>
              </a:rPr>
              <a:t>studentaffairsmed@umanitoba.ca</a:t>
            </a:r>
            <a:endParaRPr lang="en-US" dirty="0">
              <a:latin typeface="+mn-lt"/>
            </a:endParaRPr>
          </a:p>
          <a:p>
            <a:pPr lvl="1"/>
            <a:r>
              <a:rPr lang="en-US" dirty="0">
                <a:latin typeface="+mn-lt"/>
                <a:hlinkClick r:id="rId4"/>
              </a:rPr>
              <a:t>Mahwash.saeed@umanitoba.ca</a:t>
            </a:r>
            <a:endParaRPr lang="en-US" dirty="0">
              <a:latin typeface="+mn-lt"/>
            </a:endParaRPr>
          </a:p>
          <a:p>
            <a:r>
              <a:rPr lang="en-US" dirty="0">
                <a:latin typeface="+mn-lt"/>
              </a:rPr>
              <a:t>Can submit up to 48 hours post exam</a:t>
            </a:r>
          </a:p>
          <a:p>
            <a:r>
              <a:rPr lang="en-US" dirty="0">
                <a:latin typeface="+mn-lt"/>
              </a:rPr>
              <a:t>Over 2 deferrals – we need a reason and probably a discussion</a:t>
            </a:r>
          </a:p>
          <a:p>
            <a:r>
              <a:rPr lang="en-US" dirty="0">
                <a:latin typeface="+mn-lt"/>
              </a:rPr>
              <a:t>Deferred exams written during winter break or in the summer</a:t>
            </a:r>
          </a:p>
        </p:txBody>
      </p:sp>
    </p:spTree>
    <p:extLst>
      <p:ext uri="{BB962C8B-B14F-4D97-AF65-F5344CB8AC3E}">
        <p14:creationId xmlns:p14="http://schemas.microsoft.com/office/powerpoint/2010/main" val="1687734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78F96-667A-D8AF-61DF-D3FE4D706B6E}"/>
              </a:ext>
            </a:extLst>
          </p:cNvPr>
          <p:cNvSpPr>
            <a:spLocks noGrp="1"/>
          </p:cNvSpPr>
          <p:nvPr>
            <p:ph type="title"/>
          </p:nvPr>
        </p:nvSpPr>
        <p:spPr/>
        <p:txBody>
          <a:bodyPr/>
          <a:lstStyle/>
          <a:p>
            <a:r>
              <a:rPr lang="en-US" dirty="0">
                <a:latin typeface="+mn-lt"/>
              </a:rPr>
              <a:t>Exam Schedule</a:t>
            </a:r>
            <a:endParaRPr lang="en-CA" dirty="0">
              <a:latin typeface="+mn-lt"/>
            </a:endParaRPr>
          </a:p>
        </p:txBody>
      </p:sp>
      <p:sp>
        <p:nvSpPr>
          <p:cNvPr id="3" name="Content Placeholder 2">
            <a:extLst>
              <a:ext uri="{FF2B5EF4-FFF2-40B4-BE49-F238E27FC236}">
                <a16:creationId xmlns:a16="http://schemas.microsoft.com/office/drawing/2014/main" id="{8EEDF793-2030-13D3-0914-72C2E3F7ED56}"/>
              </a:ext>
            </a:extLst>
          </p:cNvPr>
          <p:cNvSpPr>
            <a:spLocks noGrp="1"/>
          </p:cNvSpPr>
          <p:nvPr>
            <p:ph idx="1"/>
          </p:nvPr>
        </p:nvSpPr>
        <p:spPr/>
        <p:txBody>
          <a:bodyPr/>
          <a:lstStyle/>
          <a:p>
            <a:r>
              <a:rPr lang="en-US" dirty="0">
                <a:latin typeface="+mn-lt"/>
              </a:rPr>
              <a:t>We strive to not schedule exams on religious days</a:t>
            </a:r>
          </a:p>
          <a:p>
            <a:r>
              <a:rPr lang="en-US" dirty="0">
                <a:latin typeface="+mn-lt"/>
              </a:rPr>
              <a:t>If an exam happens to be scheduled on a major religious day/holiday, a supplemental exam sitting will be made available within a few days</a:t>
            </a:r>
          </a:p>
          <a:p>
            <a:r>
              <a:rPr lang="en-US" dirty="0">
                <a:latin typeface="+mn-lt"/>
              </a:rPr>
              <a:t>Diversity Calendar Survey:</a:t>
            </a:r>
          </a:p>
          <a:p>
            <a:endParaRPr lang="en-US" dirty="0">
              <a:latin typeface="+mn-lt"/>
            </a:endParaRPr>
          </a:p>
          <a:p>
            <a:pPr marL="0" indent="0" algn="ctr">
              <a:buNone/>
            </a:pPr>
            <a:r>
              <a:rPr lang="en-CA" sz="1800" b="1" dirty="0">
                <a:latin typeface="+mn-lt"/>
              </a:rPr>
              <a:t>https://docs.google.com/forms/d/e/1FAIpQLSfq2CDMnlsr8kP4-Y-wtmFODqat5EU50sf0gnfPriottdBVAw/viewform</a:t>
            </a:r>
          </a:p>
        </p:txBody>
      </p:sp>
      <p:pic>
        <p:nvPicPr>
          <p:cNvPr id="5" name="Picture 4">
            <a:extLst>
              <a:ext uri="{FF2B5EF4-FFF2-40B4-BE49-F238E27FC236}">
                <a16:creationId xmlns:a16="http://schemas.microsoft.com/office/drawing/2014/main" id="{ACAB34CD-CA18-6E18-C2EE-FA926034F4D5}"/>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202597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DFA9-2405-4678-8DF8-B700130568A6}"/>
              </a:ext>
            </a:extLst>
          </p:cNvPr>
          <p:cNvSpPr>
            <a:spLocks noGrp="1"/>
          </p:cNvSpPr>
          <p:nvPr>
            <p:ph type="title"/>
          </p:nvPr>
        </p:nvSpPr>
        <p:spPr/>
        <p:txBody>
          <a:bodyPr/>
          <a:lstStyle/>
          <a:p>
            <a:r>
              <a:rPr lang="en-US" dirty="0">
                <a:latin typeface="+mn-lt"/>
              </a:rPr>
              <a:t>LOAs</a:t>
            </a:r>
          </a:p>
        </p:txBody>
      </p:sp>
      <p:sp>
        <p:nvSpPr>
          <p:cNvPr id="3" name="Content Placeholder 2">
            <a:extLst>
              <a:ext uri="{FF2B5EF4-FFF2-40B4-BE49-F238E27FC236}">
                <a16:creationId xmlns:a16="http://schemas.microsoft.com/office/drawing/2014/main" id="{CB7E7DF8-FA4E-4364-8AE5-7C75A8BF90EE}"/>
              </a:ext>
            </a:extLst>
          </p:cNvPr>
          <p:cNvSpPr>
            <a:spLocks noGrp="1"/>
          </p:cNvSpPr>
          <p:nvPr>
            <p:ph idx="1"/>
          </p:nvPr>
        </p:nvSpPr>
        <p:spPr/>
        <p:txBody>
          <a:bodyPr/>
          <a:lstStyle/>
          <a:p>
            <a:r>
              <a:rPr lang="en-US" dirty="0">
                <a:latin typeface="+mj-lt"/>
              </a:rPr>
              <a:t>Lots of reasons</a:t>
            </a:r>
          </a:p>
          <a:p>
            <a:pPr lvl="1"/>
            <a:r>
              <a:rPr lang="en-US" dirty="0">
                <a:latin typeface="+mj-lt"/>
              </a:rPr>
              <a:t>Medical leave (physical or mental health related)</a:t>
            </a:r>
          </a:p>
          <a:p>
            <a:pPr lvl="1"/>
            <a:r>
              <a:rPr lang="en-US" dirty="0">
                <a:latin typeface="+mj-lt"/>
              </a:rPr>
              <a:t>Parental leave (both pregnant people and non-pregnant partners)</a:t>
            </a:r>
          </a:p>
          <a:p>
            <a:pPr lvl="1"/>
            <a:r>
              <a:rPr lang="en-US" dirty="0">
                <a:latin typeface="+mj-lt"/>
              </a:rPr>
              <a:t>Research leave</a:t>
            </a:r>
          </a:p>
          <a:p>
            <a:pPr lvl="1"/>
            <a:r>
              <a:rPr lang="en-US" dirty="0">
                <a:latin typeface="+mj-lt"/>
              </a:rPr>
              <a:t>Bereavement or care of an ill family member</a:t>
            </a:r>
          </a:p>
          <a:p>
            <a:r>
              <a:rPr lang="en-US" b="1" dirty="0">
                <a:latin typeface="+mj-lt"/>
              </a:rPr>
              <a:t>The most important things to remember about LOAs is that many students need them, it is OK to take one if you need it, and taking an LOA can help you come back to school happier and healthier</a:t>
            </a:r>
          </a:p>
        </p:txBody>
      </p:sp>
    </p:spTree>
    <p:extLst>
      <p:ext uri="{BB962C8B-B14F-4D97-AF65-F5344CB8AC3E}">
        <p14:creationId xmlns:p14="http://schemas.microsoft.com/office/powerpoint/2010/main" val="1495317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BBF87-3554-460C-A310-FC1976AD96E2}"/>
              </a:ext>
            </a:extLst>
          </p:cNvPr>
          <p:cNvSpPr>
            <a:spLocks noGrp="1"/>
          </p:cNvSpPr>
          <p:nvPr>
            <p:ph type="title"/>
          </p:nvPr>
        </p:nvSpPr>
        <p:spPr/>
        <p:txBody>
          <a:bodyPr/>
          <a:lstStyle/>
          <a:p>
            <a:r>
              <a:rPr lang="en-US" dirty="0">
                <a:latin typeface="+mn-lt"/>
              </a:rPr>
              <a:t>LOAs</a:t>
            </a:r>
          </a:p>
        </p:txBody>
      </p:sp>
      <p:sp>
        <p:nvSpPr>
          <p:cNvPr id="3" name="Content Placeholder 2">
            <a:extLst>
              <a:ext uri="{FF2B5EF4-FFF2-40B4-BE49-F238E27FC236}">
                <a16:creationId xmlns:a16="http://schemas.microsoft.com/office/drawing/2014/main" id="{FA6656BE-1634-4D06-9EC0-D3CC15440B69}"/>
              </a:ext>
            </a:extLst>
          </p:cNvPr>
          <p:cNvSpPr>
            <a:spLocks noGrp="1"/>
          </p:cNvSpPr>
          <p:nvPr>
            <p:ph idx="1"/>
          </p:nvPr>
        </p:nvSpPr>
        <p:spPr/>
        <p:txBody>
          <a:bodyPr/>
          <a:lstStyle/>
          <a:p>
            <a:r>
              <a:rPr lang="en-US" dirty="0">
                <a:latin typeface="+mj-lt"/>
              </a:rPr>
              <a:t>Leaves of absence 4 weeks or greater are noted on your medical school performance record (MSPR) </a:t>
            </a:r>
          </a:p>
          <a:p>
            <a:r>
              <a:rPr lang="en-US" dirty="0">
                <a:latin typeface="+mj-lt"/>
              </a:rPr>
              <a:t>The dates of the leave appear on the MSPR but not the reason</a:t>
            </a:r>
          </a:p>
          <a:p>
            <a:r>
              <a:rPr lang="en-US" dirty="0">
                <a:latin typeface="+mj-lt"/>
              </a:rPr>
              <a:t>We are required to report LOAs of 4 weeks or greater to the College, or any leave due to mental health, substance use or any other reason that could affect your ability to safely care for patients</a:t>
            </a:r>
          </a:p>
        </p:txBody>
      </p:sp>
    </p:spTree>
    <p:extLst>
      <p:ext uri="{BB962C8B-B14F-4D97-AF65-F5344CB8AC3E}">
        <p14:creationId xmlns:p14="http://schemas.microsoft.com/office/powerpoint/2010/main" val="270193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93737" y="2725991"/>
            <a:ext cx="7925859" cy="690033"/>
          </a:xfrm>
        </p:spPr>
        <p:txBody>
          <a:bodyPr/>
          <a:lstStyle/>
          <a:p>
            <a:pPr algn="ctr"/>
            <a:r>
              <a:rPr lang="en-US" dirty="0">
                <a:latin typeface="+mn-lt"/>
              </a:rPr>
              <a:t>A Few Important Things to Remember</a:t>
            </a:r>
          </a:p>
        </p:txBody>
      </p:sp>
    </p:spTree>
    <p:extLst>
      <p:ext uri="{BB962C8B-B14F-4D97-AF65-F5344CB8AC3E}">
        <p14:creationId xmlns:p14="http://schemas.microsoft.com/office/powerpoint/2010/main" val="991494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latin typeface="+mn-lt"/>
              </a:rPr>
              <a:t>Imposter Syndrome</a:t>
            </a:r>
          </a:p>
        </p:txBody>
      </p:sp>
      <p:sp>
        <p:nvSpPr>
          <p:cNvPr id="3" name="Content Placeholder 2"/>
          <p:cNvSpPr>
            <a:spLocks noGrp="1"/>
          </p:cNvSpPr>
          <p:nvPr>
            <p:ph idx="4294967295"/>
          </p:nvPr>
        </p:nvSpPr>
        <p:spPr>
          <a:xfrm>
            <a:off x="354169" y="2677318"/>
            <a:ext cx="3985442" cy="1503363"/>
          </a:xfrm>
        </p:spPr>
        <p:txBody>
          <a:bodyPr/>
          <a:lstStyle/>
          <a:p>
            <a:r>
              <a:rPr lang="en-US" sz="2400" dirty="0">
                <a:latin typeface="+mj-lt"/>
              </a:rPr>
              <a:t>“Psychological pattern in which an individual doubts their accomplishments and has a persistent internalized fear of being exposed as a "fraud</a:t>
            </a:r>
            <a:r>
              <a:rPr lang="en-US" sz="2400" dirty="0"/>
              <a:t>“</a:t>
            </a:r>
          </a:p>
          <a:p>
            <a:endParaRPr lang="en-US" dirty="0"/>
          </a:p>
          <a:p>
            <a:endParaRPr lang="en-US" dirty="0"/>
          </a:p>
        </p:txBody>
      </p:sp>
      <p:pic>
        <p:nvPicPr>
          <p:cNvPr id="1026" name="Picture 2" descr="Imposter Syndrome - Grad Minds - UTGSU Mental Health">
            <a:extLst>
              <a:ext uri="{FF2B5EF4-FFF2-40B4-BE49-F238E27FC236}">
                <a16:creationId xmlns:a16="http://schemas.microsoft.com/office/drawing/2014/main" id="{F01DA19C-A60F-E301-CDC7-2354D3428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652" y="1753021"/>
            <a:ext cx="4852633" cy="378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733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5B362A-1699-ADF2-8F44-BA8F33EB6EAF}"/>
              </a:ext>
            </a:extLst>
          </p:cNvPr>
          <p:cNvSpPr>
            <a:spLocks noGrp="1"/>
          </p:cNvSpPr>
          <p:nvPr>
            <p:ph type="body" sz="half" idx="2"/>
          </p:nvPr>
        </p:nvSpPr>
        <p:spPr/>
        <p:txBody>
          <a:bodyPr/>
          <a:lstStyle/>
          <a:p>
            <a:endParaRPr lang="en-CA"/>
          </a:p>
        </p:txBody>
      </p:sp>
      <p:sp>
        <p:nvSpPr>
          <p:cNvPr id="3" name="Text Placeholder 2">
            <a:extLst>
              <a:ext uri="{FF2B5EF4-FFF2-40B4-BE49-F238E27FC236}">
                <a16:creationId xmlns:a16="http://schemas.microsoft.com/office/drawing/2014/main" id="{7894F37C-3B2C-7655-6263-680230444F06}"/>
              </a:ext>
            </a:extLst>
          </p:cNvPr>
          <p:cNvSpPr>
            <a:spLocks noGrp="1"/>
          </p:cNvSpPr>
          <p:nvPr>
            <p:ph type="body" sz="half" idx="10"/>
          </p:nvPr>
        </p:nvSpPr>
        <p:spPr/>
        <p:txBody>
          <a:bodyPr/>
          <a:lstStyle/>
          <a:p>
            <a:endParaRPr lang="en-CA"/>
          </a:p>
        </p:txBody>
      </p:sp>
      <p:pic>
        <p:nvPicPr>
          <p:cNvPr id="2050" name="Picture 2" descr="Infographic on Imposter Syndrome signs: Over-apologizing, fear, lack of confidence, avoiding opportunities.">
            <a:extLst>
              <a:ext uri="{FF2B5EF4-FFF2-40B4-BE49-F238E27FC236}">
                <a16:creationId xmlns:a16="http://schemas.microsoft.com/office/drawing/2014/main" id="{5A1D45DB-39CE-B592-4B76-EC084D7F7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230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endParaRPr lang="en-US" dirty="0"/>
          </a:p>
        </p:txBody>
      </p:sp>
      <p:pic>
        <p:nvPicPr>
          <p:cNvPr id="9218" name="Picture 2" descr="Image result for imposter syndrome famous qu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153" y="299046"/>
            <a:ext cx="6747585" cy="45019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89153" y="5028076"/>
            <a:ext cx="299803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t>Common</a:t>
            </a:r>
          </a:p>
        </p:txBody>
      </p:sp>
      <p:sp>
        <p:nvSpPr>
          <p:cNvPr id="8" name="TextBox 7"/>
          <p:cNvSpPr txBox="1"/>
          <p:nvPr/>
        </p:nvSpPr>
        <p:spPr>
          <a:xfrm>
            <a:off x="3326987" y="5048249"/>
            <a:ext cx="299803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t>Addressable</a:t>
            </a:r>
          </a:p>
        </p:txBody>
      </p:sp>
      <p:sp>
        <p:nvSpPr>
          <p:cNvPr id="9" name="TextBox 8"/>
          <p:cNvSpPr txBox="1"/>
          <p:nvPr/>
        </p:nvSpPr>
        <p:spPr>
          <a:xfrm>
            <a:off x="5364821" y="5028076"/>
            <a:ext cx="299803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t>Understandable</a:t>
            </a:r>
          </a:p>
        </p:txBody>
      </p:sp>
    </p:spTree>
    <p:extLst>
      <p:ext uri="{BB962C8B-B14F-4D97-AF65-F5344CB8AC3E}">
        <p14:creationId xmlns:p14="http://schemas.microsoft.com/office/powerpoint/2010/main" val="421752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n-lt"/>
              </a:rPr>
              <a:t>What We’ll Do Today</a:t>
            </a:r>
          </a:p>
        </p:txBody>
      </p:sp>
      <p:sp>
        <p:nvSpPr>
          <p:cNvPr id="5" name="Content Placeholder 4"/>
          <p:cNvSpPr>
            <a:spLocks noGrp="1"/>
          </p:cNvSpPr>
          <p:nvPr>
            <p:ph idx="1"/>
          </p:nvPr>
        </p:nvSpPr>
        <p:spPr/>
        <p:txBody>
          <a:bodyPr/>
          <a:lstStyle/>
          <a:p>
            <a:r>
              <a:rPr lang="en-US" sz="2800" dirty="0">
                <a:latin typeface="+mn-lt"/>
              </a:rPr>
              <a:t>Introduce ourselves</a:t>
            </a:r>
          </a:p>
          <a:p>
            <a:r>
              <a:rPr lang="en-US" sz="2800" dirty="0">
                <a:latin typeface="+mn-lt"/>
              </a:rPr>
              <a:t>Introduce all the great services we have for you</a:t>
            </a:r>
          </a:p>
          <a:p>
            <a:r>
              <a:rPr lang="en-US" sz="2800" dirty="0">
                <a:latin typeface="+mn-lt"/>
              </a:rPr>
              <a:t>Remind you that:</a:t>
            </a:r>
          </a:p>
          <a:p>
            <a:pPr marL="742950" lvl="2" indent="-285750">
              <a:buFont typeface="Arial"/>
              <a:buChar char="•"/>
            </a:pPr>
            <a:r>
              <a:rPr lang="en-US" sz="2400" dirty="0">
                <a:latin typeface="+mn-lt"/>
              </a:rPr>
              <a:t>You deserve to be here</a:t>
            </a:r>
          </a:p>
          <a:p>
            <a:pPr marL="742950" lvl="2" indent="-285750">
              <a:buFont typeface="Arial"/>
              <a:buChar char="•"/>
            </a:pPr>
            <a:r>
              <a:rPr lang="en-US" sz="2400" dirty="0">
                <a:latin typeface="+mn-lt"/>
              </a:rPr>
              <a:t>What you are feeling is totally normal</a:t>
            </a:r>
          </a:p>
          <a:p>
            <a:pPr marL="742950" lvl="2" indent="-285750">
              <a:buFont typeface="Arial"/>
              <a:buChar char="•"/>
            </a:pPr>
            <a:r>
              <a:rPr lang="en-US" sz="2400" dirty="0">
                <a:latin typeface="+mn-lt"/>
              </a:rPr>
              <a:t>You are not alone</a:t>
            </a:r>
          </a:p>
          <a:p>
            <a:pPr marL="742950" lvl="2" indent="-285750">
              <a:buFont typeface="Arial"/>
              <a:buChar char="•"/>
            </a:pPr>
            <a:r>
              <a:rPr lang="en-US" sz="2400" dirty="0">
                <a:latin typeface="+mn-lt"/>
              </a:rPr>
              <a:t>We’re here to help!</a:t>
            </a:r>
            <a:endParaRPr lang="en-US" dirty="0">
              <a:latin typeface="+mn-lt"/>
            </a:endParaRPr>
          </a:p>
        </p:txBody>
      </p:sp>
    </p:spTree>
    <p:extLst>
      <p:ext uri="{BB962C8B-B14F-4D97-AF65-F5344CB8AC3E}">
        <p14:creationId xmlns:p14="http://schemas.microsoft.com/office/powerpoint/2010/main" val="541197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n-lt"/>
              </a:rPr>
              <a:t>Me in Med School</a:t>
            </a:r>
          </a:p>
        </p:txBody>
      </p:sp>
      <p:sp>
        <p:nvSpPr>
          <p:cNvPr id="5" name="Text Placeholder 4"/>
          <p:cNvSpPr>
            <a:spLocks noGrp="1"/>
          </p:cNvSpPr>
          <p:nvPr>
            <p:ph type="body" sz="half" idx="4294967295"/>
          </p:nvPr>
        </p:nvSpPr>
        <p:spPr>
          <a:xfrm>
            <a:off x="379414" y="1721138"/>
            <a:ext cx="4937836" cy="3679825"/>
          </a:xfrm>
          <a:prstGeom prst="rect">
            <a:avLst/>
          </a:prstGeom>
        </p:spPr>
        <p:txBody>
          <a:bodyPr lIns="91440" tIns="45720" rIns="91440" bIns="45720" anchor="t">
            <a:normAutofit/>
          </a:bodyPr>
          <a:lstStyle/>
          <a:p>
            <a:r>
              <a:rPr lang="en-US" sz="2200" dirty="0"/>
              <a:t>22 years old</a:t>
            </a:r>
          </a:p>
          <a:p>
            <a:r>
              <a:rPr lang="en-US" sz="2200" dirty="0"/>
              <a:t>Supportive, blue collar family (8 hours away)</a:t>
            </a:r>
          </a:p>
          <a:p>
            <a:r>
              <a:rPr lang="en-US" sz="2200" dirty="0">
                <a:cs typeface="Calibri"/>
              </a:rPr>
              <a:t>Lots of financial issues</a:t>
            </a:r>
            <a:endParaRPr lang="en-US" sz="2200" dirty="0"/>
          </a:p>
          <a:p>
            <a:r>
              <a:rPr lang="en-US" sz="2200" dirty="0">
                <a:ea typeface="Calibri" panose="020F0502020204030204"/>
                <a:cs typeface="Calibri" panose="020F0502020204030204"/>
              </a:rPr>
              <a:t>Immigrant parents who expected high performance</a:t>
            </a:r>
            <a:endParaRPr lang="en-US" sz="2200" dirty="0"/>
          </a:p>
          <a:p>
            <a:endParaRPr lang="en-US" sz="2200" dirty="0"/>
          </a:p>
          <a:p>
            <a:r>
              <a:rPr lang="en-US" sz="2200" dirty="0"/>
              <a:t>Sure that MCAT score and acceptance letter were both clerical errors</a:t>
            </a:r>
          </a:p>
          <a:p>
            <a:endParaRPr lang="en-US" dirty="0"/>
          </a:p>
          <a:p>
            <a:pPr marL="0" indent="0">
              <a:buNone/>
            </a:pPr>
            <a:endParaRPr lang="en-US" dirty="0"/>
          </a:p>
        </p:txBody>
      </p:sp>
      <p:pic>
        <p:nvPicPr>
          <p:cNvPr id="3" name="Picture 2">
            <a:extLst>
              <a:ext uri="{FF2B5EF4-FFF2-40B4-BE49-F238E27FC236}">
                <a16:creationId xmlns:a16="http://schemas.microsoft.com/office/drawing/2014/main" id="{B78ECFC6-3748-0E80-2302-1E0412CF829E}"/>
              </a:ext>
            </a:extLst>
          </p:cNvPr>
          <p:cNvPicPr>
            <a:picLocks noChangeAspect="1"/>
          </p:cNvPicPr>
          <p:nvPr/>
        </p:nvPicPr>
        <p:blipFill>
          <a:blip r:embed="rId2"/>
          <a:stretch>
            <a:fillRect/>
          </a:stretch>
        </p:blipFill>
        <p:spPr>
          <a:xfrm>
            <a:off x="5607303" y="1222568"/>
            <a:ext cx="3284724" cy="4311825"/>
          </a:xfrm>
          <a:prstGeom prst="rect">
            <a:avLst/>
          </a:prstGeom>
        </p:spPr>
      </p:pic>
    </p:spTree>
    <p:extLst>
      <p:ext uri="{BB962C8B-B14F-4D97-AF65-F5344CB8AC3E}">
        <p14:creationId xmlns:p14="http://schemas.microsoft.com/office/powerpoint/2010/main" val="247829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Dunning-Kruger Effect: A Hitchhiker's Guide to Human Incompetence | by  Charles Macnish | Medium">
            <a:extLst>
              <a:ext uri="{FF2B5EF4-FFF2-40B4-BE49-F238E27FC236}">
                <a16:creationId xmlns:a16="http://schemas.microsoft.com/office/drawing/2014/main" id="{1669F76D-05AC-0AB0-1E92-978CABB0E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600"/>
            <a:ext cx="9144000" cy="665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933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9862" y="3162593"/>
            <a:ext cx="2061148" cy="400110"/>
          </a:xfrm>
          <a:prstGeom prst="rect">
            <a:avLst/>
          </a:prstGeom>
          <a:noFill/>
        </p:spPr>
        <p:txBody>
          <a:bodyPr wrap="square" rtlCol="0">
            <a:spAutoFit/>
          </a:bodyPr>
          <a:lstStyle/>
          <a:p>
            <a:pPr algn="ctr"/>
            <a:r>
              <a:rPr lang="en-US" sz="2000" b="1" dirty="0" err="1"/>
              <a:t>Preclerkship</a:t>
            </a:r>
            <a:endParaRPr lang="en-US" sz="2000" b="1" dirty="0"/>
          </a:p>
        </p:txBody>
      </p:sp>
      <p:sp>
        <p:nvSpPr>
          <p:cNvPr id="7" name="TextBox 6"/>
          <p:cNvSpPr txBox="1"/>
          <p:nvPr/>
        </p:nvSpPr>
        <p:spPr>
          <a:xfrm>
            <a:off x="2606733" y="3162593"/>
            <a:ext cx="2061148" cy="400110"/>
          </a:xfrm>
          <a:prstGeom prst="rect">
            <a:avLst/>
          </a:prstGeom>
          <a:noFill/>
        </p:spPr>
        <p:txBody>
          <a:bodyPr wrap="square" rtlCol="0">
            <a:spAutoFit/>
          </a:bodyPr>
          <a:lstStyle/>
          <a:p>
            <a:pPr algn="ctr"/>
            <a:r>
              <a:rPr lang="en-US" sz="2000" b="1" dirty="0"/>
              <a:t>Clerkship</a:t>
            </a:r>
          </a:p>
        </p:txBody>
      </p:sp>
      <p:sp>
        <p:nvSpPr>
          <p:cNvPr id="8" name="TextBox 7"/>
          <p:cNvSpPr txBox="1"/>
          <p:nvPr/>
        </p:nvSpPr>
        <p:spPr>
          <a:xfrm>
            <a:off x="7082852" y="3162593"/>
            <a:ext cx="2061148" cy="400110"/>
          </a:xfrm>
          <a:prstGeom prst="rect">
            <a:avLst/>
          </a:prstGeom>
          <a:noFill/>
        </p:spPr>
        <p:txBody>
          <a:bodyPr wrap="square" lIns="91440" tIns="45720" rIns="91440" bIns="45720" rtlCol="0" anchor="t">
            <a:spAutoFit/>
          </a:bodyPr>
          <a:lstStyle/>
          <a:p>
            <a:pPr algn="ctr"/>
            <a:r>
              <a:rPr lang="en-US" sz="2000" b="1" dirty="0"/>
              <a:t>Attending….</a:t>
            </a:r>
          </a:p>
        </p:txBody>
      </p:sp>
      <p:sp>
        <p:nvSpPr>
          <p:cNvPr id="9" name="TextBox 8"/>
          <p:cNvSpPr txBox="1"/>
          <p:nvPr/>
        </p:nvSpPr>
        <p:spPr>
          <a:xfrm>
            <a:off x="4849950" y="3162593"/>
            <a:ext cx="2061148" cy="400110"/>
          </a:xfrm>
          <a:prstGeom prst="rect">
            <a:avLst/>
          </a:prstGeom>
          <a:noFill/>
        </p:spPr>
        <p:txBody>
          <a:bodyPr wrap="square" rtlCol="0">
            <a:spAutoFit/>
          </a:bodyPr>
          <a:lstStyle/>
          <a:p>
            <a:pPr algn="ctr"/>
            <a:r>
              <a:rPr lang="en-US" sz="2000" b="1" dirty="0"/>
              <a:t>Residency</a:t>
            </a:r>
          </a:p>
        </p:txBody>
      </p:sp>
      <p:pic>
        <p:nvPicPr>
          <p:cNvPr id="10" name="Picture 2" descr="The Dunning-Kruger Effect: A Hitchhiker's Guide to Human Incompetence | by  Charles Macnish | Medium">
            <a:extLst>
              <a:ext uri="{FF2B5EF4-FFF2-40B4-BE49-F238E27FC236}">
                <a16:creationId xmlns:a16="http://schemas.microsoft.com/office/drawing/2014/main" id="{EEADA0C2-18E1-AF03-367D-58385B9C6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3688"/>
            <a:ext cx="2136967" cy="15552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he Dunning-Kruger Effect: A Hitchhiker's Guide to Human Incompetence | by  Charles Macnish | Medium">
            <a:extLst>
              <a:ext uri="{FF2B5EF4-FFF2-40B4-BE49-F238E27FC236}">
                <a16:creationId xmlns:a16="http://schemas.microsoft.com/office/drawing/2014/main" id="{605E35C1-B249-A3A0-D3CD-1B34F1120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836" y="1423689"/>
            <a:ext cx="2136967" cy="15552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he Dunning-Kruger Effect: A Hitchhiker's Guide to Human Incompetence | by  Charles Macnish | Medium">
            <a:extLst>
              <a:ext uri="{FF2B5EF4-FFF2-40B4-BE49-F238E27FC236}">
                <a16:creationId xmlns:a16="http://schemas.microsoft.com/office/drawing/2014/main" id="{0D91CBE8-1ADC-7312-1FAB-8B717AF1D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803" y="1423691"/>
            <a:ext cx="2136967" cy="15552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he Dunning-Kruger Effect: A Hitchhiker's Guide to Human Incompetence | by  Charles Macnish | Medium">
            <a:extLst>
              <a:ext uri="{FF2B5EF4-FFF2-40B4-BE49-F238E27FC236}">
                <a16:creationId xmlns:a16="http://schemas.microsoft.com/office/drawing/2014/main" id="{FB5C9387-5CFE-3C0B-4706-100F5BAA6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596" y="1423690"/>
            <a:ext cx="2136967" cy="155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648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Addressing Imposter Syndrome</a:t>
            </a:r>
          </a:p>
        </p:txBody>
      </p:sp>
      <p:sp>
        <p:nvSpPr>
          <p:cNvPr id="4" name="Content Placeholder 3"/>
          <p:cNvSpPr>
            <a:spLocks noGrp="1"/>
          </p:cNvSpPr>
          <p:nvPr>
            <p:ph idx="1"/>
          </p:nvPr>
        </p:nvSpPr>
        <p:spPr/>
        <p:txBody>
          <a:bodyPr/>
          <a:lstStyle/>
          <a:p>
            <a:pPr marL="571500" indent="-571500"/>
            <a:r>
              <a:rPr lang="en-US" dirty="0">
                <a:latin typeface="+mn-lt"/>
              </a:rPr>
              <a:t>Realize it is common</a:t>
            </a:r>
          </a:p>
          <a:p>
            <a:pPr marL="571500" indent="-571500"/>
            <a:r>
              <a:rPr lang="en-US" dirty="0">
                <a:latin typeface="+mn-lt"/>
              </a:rPr>
              <a:t>Look at the evidence</a:t>
            </a:r>
          </a:p>
          <a:p>
            <a:pPr marL="571500" indent="-571500"/>
            <a:r>
              <a:rPr lang="en-US" dirty="0">
                <a:latin typeface="+mn-lt"/>
              </a:rPr>
              <a:t>Find mentors</a:t>
            </a:r>
          </a:p>
          <a:p>
            <a:pPr marL="571500" indent="-571500"/>
            <a:r>
              <a:rPr lang="en-US" dirty="0">
                <a:latin typeface="+mn-lt"/>
              </a:rPr>
              <a:t>Talk about it</a:t>
            </a:r>
          </a:p>
          <a:p>
            <a:pPr marL="571500" indent="-571500"/>
            <a:r>
              <a:rPr lang="en-US" dirty="0">
                <a:latin typeface="+mn-lt"/>
              </a:rPr>
              <a:t>Fake it till you make it</a:t>
            </a:r>
          </a:p>
          <a:p>
            <a:endParaRPr lang="en-US" dirty="0"/>
          </a:p>
        </p:txBody>
      </p:sp>
    </p:spTree>
    <p:extLst>
      <p:ext uri="{BB962C8B-B14F-4D97-AF65-F5344CB8AC3E}">
        <p14:creationId xmlns:p14="http://schemas.microsoft.com/office/powerpoint/2010/main" val="3001921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theglobeandmail.com/resizer/1eVwYrlllgG-2QnuS_Ip02gAa_k=/620x0/filters:quality(80)/arc-anglerfish-tgam-prod-tgam.s3.amazonaws.com/public/D3UICC7Q4FHUFFJBKW2SEVFAI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23" y="1872974"/>
            <a:ext cx="4861862" cy="32386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4518" y="5299547"/>
            <a:ext cx="8229600" cy="923330"/>
          </a:xfrm>
          <a:prstGeom prst="rect">
            <a:avLst/>
          </a:prstGeom>
          <a:noFill/>
        </p:spPr>
        <p:txBody>
          <a:bodyPr wrap="square" rtlCol="0">
            <a:spAutoFit/>
          </a:bodyPr>
          <a:lstStyle/>
          <a:p>
            <a:pPr algn="ctr"/>
            <a:r>
              <a:rPr lang="en-US" b="1" dirty="0"/>
              <a:t>“In a push for diversity, medical schools overhaul how they select Canada’s future doctors” Globe and Mail July 29 2019</a:t>
            </a:r>
          </a:p>
          <a:p>
            <a:endParaRPr lang="en-US" dirty="0"/>
          </a:p>
        </p:txBody>
      </p:sp>
      <p:sp>
        <p:nvSpPr>
          <p:cNvPr id="7" name="Title 6"/>
          <p:cNvSpPr>
            <a:spLocks noGrp="1"/>
          </p:cNvSpPr>
          <p:nvPr>
            <p:ph type="title"/>
          </p:nvPr>
        </p:nvSpPr>
        <p:spPr/>
        <p:txBody>
          <a:bodyPr/>
          <a:lstStyle/>
          <a:p>
            <a:r>
              <a:rPr lang="en-US" dirty="0">
                <a:latin typeface="+mn-lt"/>
              </a:rPr>
              <a:t>Different Paths to Med School</a:t>
            </a:r>
          </a:p>
        </p:txBody>
      </p:sp>
    </p:spTree>
    <p:extLst>
      <p:ext uri="{BB962C8B-B14F-4D97-AF65-F5344CB8AC3E}">
        <p14:creationId xmlns:p14="http://schemas.microsoft.com/office/powerpoint/2010/main" val="1429346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257300" y="257751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i="1" dirty="0">
                <a:solidFill>
                  <a:srgbClr val="7030A0"/>
                </a:solidFill>
              </a:rPr>
              <a:t>Every Single Person in This Room Can Become an Amazing Physician</a:t>
            </a:r>
          </a:p>
        </p:txBody>
      </p:sp>
      <p:sp>
        <p:nvSpPr>
          <p:cNvPr id="6" name="Title 3"/>
          <p:cNvSpPr txBox="1">
            <a:spLocks/>
          </p:cNvSpPr>
          <p:nvPr/>
        </p:nvSpPr>
        <p:spPr>
          <a:xfrm>
            <a:off x="313857" y="4209920"/>
            <a:ext cx="7886700" cy="1653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6">
                    <a:lumMod val="50000"/>
                  </a:schemeClr>
                </a:solidFill>
                <a:effectLst>
                  <a:outerShdw blurRad="38100" dist="38100" dir="2700000" algn="tl">
                    <a:srgbClr val="000000">
                      <a:alpha val="43137"/>
                    </a:srgbClr>
                  </a:outerShdw>
                </a:effectLst>
              </a:rPr>
              <a:t>Every Single Person in This Room Can Help or Hurt Their Colleagues</a:t>
            </a:r>
          </a:p>
          <a:p>
            <a:r>
              <a:rPr lang="en-US" sz="4000" b="1" dirty="0">
                <a:solidFill>
                  <a:schemeClr val="accent6">
                    <a:lumMod val="50000"/>
                  </a:schemeClr>
                </a:solidFill>
                <a:effectLst>
                  <a:outerShdw blurRad="38100" dist="38100" dir="2700000" algn="tl">
                    <a:srgbClr val="000000">
                      <a:alpha val="43137"/>
                    </a:srgbClr>
                  </a:outerShdw>
                </a:effectLst>
              </a:rPr>
              <a:t>On the Way </a:t>
            </a:r>
          </a:p>
        </p:txBody>
      </p:sp>
      <p:sp>
        <p:nvSpPr>
          <p:cNvPr id="7" name="Title 3"/>
          <p:cNvSpPr txBox="1">
            <a:spLocks/>
          </p:cNvSpPr>
          <p:nvPr/>
        </p:nvSpPr>
        <p:spPr>
          <a:xfrm>
            <a:off x="313857" y="94510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rPr>
              <a:t>Every Single Person in This Room Deserves to Be Here</a:t>
            </a:r>
          </a:p>
        </p:txBody>
      </p:sp>
    </p:spTree>
    <p:extLst>
      <p:ext uri="{BB962C8B-B14F-4D97-AF65-F5344CB8AC3E}">
        <p14:creationId xmlns:p14="http://schemas.microsoft.com/office/powerpoint/2010/main" val="38222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312" y="1604962"/>
            <a:ext cx="5667375" cy="3648075"/>
          </a:xfrm>
          <a:prstGeom prst="rect">
            <a:avLst/>
          </a:prstGeom>
        </p:spPr>
      </p:pic>
    </p:spTree>
    <p:extLst>
      <p:ext uri="{BB962C8B-B14F-4D97-AF65-F5344CB8AC3E}">
        <p14:creationId xmlns:p14="http://schemas.microsoft.com/office/powerpoint/2010/main" val="2563840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Managing Triggering Content</a:t>
            </a:r>
          </a:p>
        </p:txBody>
      </p:sp>
      <p:sp>
        <p:nvSpPr>
          <p:cNvPr id="5" name="Content Placeholder 4"/>
          <p:cNvSpPr>
            <a:spLocks noGrp="1"/>
          </p:cNvSpPr>
          <p:nvPr>
            <p:ph idx="1"/>
          </p:nvPr>
        </p:nvSpPr>
        <p:spPr/>
        <p:txBody>
          <a:bodyPr/>
          <a:lstStyle/>
          <a:p>
            <a:r>
              <a:rPr lang="en-US" sz="2800" dirty="0">
                <a:latin typeface="+mn-lt"/>
              </a:rPr>
              <a:t>Take control</a:t>
            </a:r>
          </a:p>
          <a:p>
            <a:r>
              <a:rPr lang="en-US" sz="2800" dirty="0">
                <a:latin typeface="+mn-lt"/>
              </a:rPr>
              <a:t>Anticipate and plan</a:t>
            </a:r>
          </a:p>
          <a:p>
            <a:r>
              <a:rPr lang="en-US" sz="2800" dirty="0">
                <a:latin typeface="+mn-lt"/>
              </a:rPr>
              <a:t>Seek out support</a:t>
            </a:r>
          </a:p>
          <a:p>
            <a:endParaRPr lang="en-US" dirty="0"/>
          </a:p>
        </p:txBody>
      </p:sp>
    </p:spTree>
    <p:extLst>
      <p:ext uri="{BB962C8B-B14F-4D97-AF65-F5344CB8AC3E}">
        <p14:creationId xmlns:p14="http://schemas.microsoft.com/office/powerpoint/2010/main" val="2346609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568" y="1903879"/>
            <a:ext cx="2844800" cy="3587138"/>
          </a:xfrm>
          <a:prstGeom prst="rect">
            <a:avLst/>
          </a:prstGeom>
        </p:spPr>
      </p:pic>
      <p:sp>
        <p:nvSpPr>
          <p:cNvPr id="5" name="Title 4"/>
          <p:cNvSpPr>
            <a:spLocks noGrp="1"/>
          </p:cNvSpPr>
          <p:nvPr>
            <p:ph type="title"/>
          </p:nvPr>
        </p:nvSpPr>
        <p:spPr/>
        <p:txBody>
          <a:bodyPr/>
          <a:lstStyle/>
          <a:p>
            <a:r>
              <a:rPr lang="en-US" dirty="0">
                <a:latin typeface="+mn-lt"/>
              </a:rPr>
              <a:t>The Myth of Wellness Curricula?</a:t>
            </a:r>
          </a:p>
        </p:txBody>
      </p:sp>
      <p:pic>
        <p:nvPicPr>
          <p:cNvPr id="7" name="Picture 6"/>
          <p:cNvPicPr>
            <a:picLocks noChangeAspect="1"/>
          </p:cNvPicPr>
          <p:nvPr/>
        </p:nvPicPr>
        <p:blipFill>
          <a:blip r:embed="rId3"/>
          <a:stretch>
            <a:fillRect/>
          </a:stretch>
        </p:blipFill>
        <p:spPr>
          <a:xfrm>
            <a:off x="934605" y="2179781"/>
            <a:ext cx="3425127" cy="2644198"/>
          </a:xfrm>
          <a:prstGeom prst="rect">
            <a:avLst/>
          </a:prstGeom>
        </p:spPr>
      </p:pic>
    </p:spTree>
    <p:extLst>
      <p:ext uri="{BB962C8B-B14F-4D97-AF65-F5344CB8AC3E}">
        <p14:creationId xmlns:p14="http://schemas.microsoft.com/office/powerpoint/2010/main" val="17449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What?</a:t>
            </a:r>
          </a:p>
        </p:txBody>
      </p:sp>
      <p:sp>
        <p:nvSpPr>
          <p:cNvPr id="3" name="Content Placeholder 2"/>
          <p:cNvSpPr>
            <a:spLocks noGrp="1"/>
          </p:cNvSpPr>
          <p:nvPr>
            <p:ph idx="1"/>
          </p:nvPr>
        </p:nvSpPr>
        <p:spPr/>
        <p:txBody>
          <a:bodyPr lIns="91440" tIns="45720" rIns="91440" bIns="45720" anchor="t"/>
          <a:lstStyle/>
          <a:p>
            <a:r>
              <a:rPr lang="en-US" dirty="0">
                <a:latin typeface="+mn-lt"/>
                <a:cs typeface="Arial"/>
              </a:rPr>
              <a:t>Diversity in Learner survey ask</a:t>
            </a:r>
          </a:p>
          <a:p>
            <a:r>
              <a:rPr lang="en-US" dirty="0">
                <a:latin typeface="+mn-lt"/>
                <a:cs typeface="Arial"/>
              </a:rPr>
              <a:t>Small group breakouts </a:t>
            </a:r>
            <a:endParaRPr lang="en-US" dirty="0">
              <a:latin typeface="+mn-lt"/>
            </a:endParaRPr>
          </a:p>
          <a:p>
            <a:r>
              <a:rPr lang="en-US" dirty="0">
                <a:latin typeface="+mn-lt"/>
              </a:rPr>
              <a:t>Meet other members of student support services</a:t>
            </a:r>
          </a:p>
          <a:p>
            <a:r>
              <a:rPr lang="en-US" dirty="0">
                <a:latin typeface="+mn-lt"/>
              </a:rPr>
              <a:t>Ask questions/interact</a:t>
            </a:r>
          </a:p>
          <a:p>
            <a:r>
              <a:rPr lang="en-US" dirty="0">
                <a:latin typeface="+mn-lt"/>
                <a:cs typeface="Arial"/>
              </a:rPr>
              <a:t>Back after lunch for Finance, Awards and Bursaries</a:t>
            </a:r>
          </a:p>
          <a:p>
            <a:endParaRPr lang="en-US" dirty="0"/>
          </a:p>
        </p:txBody>
      </p:sp>
    </p:spTree>
    <p:extLst>
      <p:ext uri="{BB962C8B-B14F-4D97-AF65-F5344CB8AC3E}">
        <p14:creationId xmlns:p14="http://schemas.microsoft.com/office/powerpoint/2010/main" val="3375343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a:p>
        </p:txBody>
      </p:sp>
      <p:sp>
        <p:nvSpPr>
          <p:cNvPr id="3" name="Text Placeholder 2"/>
          <p:cNvSpPr>
            <a:spLocks noGrp="1"/>
          </p:cNvSpPr>
          <p:nvPr>
            <p:ph type="body" sz="half" idx="10"/>
          </p:nvPr>
        </p:nvSpPr>
        <p:spPr/>
        <p:txBody>
          <a:bodyPr/>
          <a:lstStyle/>
          <a:p>
            <a:endParaRPr lang="en-US"/>
          </a:p>
        </p:txBody>
      </p:sp>
      <p:pic>
        <p:nvPicPr>
          <p:cNvPr id="7170" name="Picture 2" descr="Image result for publishers clearing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701" y="1263238"/>
            <a:ext cx="6335166" cy="42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303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B2DF8-CF8F-4AFA-AE16-1B6AE45C0354}"/>
              </a:ext>
            </a:extLst>
          </p:cNvPr>
          <p:cNvSpPr>
            <a:spLocks noGrp="1"/>
          </p:cNvSpPr>
          <p:nvPr>
            <p:ph idx="1"/>
          </p:nvPr>
        </p:nvSpPr>
        <p:spPr>
          <a:xfrm>
            <a:off x="992575" y="542639"/>
            <a:ext cx="7326630" cy="4085968"/>
          </a:xfrm>
        </p:spPr>
        <p:txBody>
          <a:bodyPr/>
          <a:lstStyle/>
          <a:p>
            <a:pPr marL="0" indent="0" algn="ctr">
              <a:buNone/>
            </a:pPr>
            <a:endParaRPr lang="en-US" sz="3600" b="1" dirty="0">
              <a:latin typeface="+mj-lt"/>
            </a:endParaRPr>
          </a:p>
          <a:p>
            <a:pPr marL="0" indent="0" algn="ctr">
              <a:buNone/>
            </a:pPr>
            <a:r>
              <a:rPr lang="en-US" sz="3600" b="1" dirty="0">
                <a:latin typeface="+mj-lt"/>
                <a:hlinkClick r:id="rId2"/>
              </a:rPr>
              <a:t>studentaffairsmed@umanitoba.ca</a:t>
            </a:r>
            <a:endParaRPr lang="en-US" sz="3600" b="1" dirty="0">
              <a:latin typeface="+mj-lt"/>
            </a:endParaRPr>
          </a:p>
          <a:p>
            <a:pPr marL="0" indent="0" algn="ctr">
              <a:buNone/>
            </a:pPr>
            <a:r>
              <a:rPr lang="en-US" sz="3600" b="1" dirty="0">
                <a:latin typeface="+mj-lt"/>
              </a:rPr>
              <a:t>mahwash.saeed@umanitoba.ca</a:t>
            </a:r>
          </a:p>
          <a:p>
            <a:pPr marL="0" indent="0" algn="ctr">
              <a:buNone/>
            </a:pPr>
            <a:endParaRPr lang="en-US" sz="3600" b="1" dirty="0">
              <a:latin typeface="+mj-lt"/>
            </a:endParaRPr>
          </a:p>
          <a:p>
            <a:pPr marL="0" indent="0" algn="ctr">
              <a:buNone/>
            </a:pPr>
            <a:endParaRPr lang="en-US" sz="3600" b="1" dirty="0">
              <a:latin typeface="+mj-lt"/>
            </a:endParaRPr>
          </a:p>
        </p:txBody>
      </p:sp>
      <p:pic>
        <p:nvPicPr>
          <p:cNvPr id="4" name="Picture 3">
            <a:extLst>
              <a:ext uri="{FF2B5EF4-FFF2-40B4-BE49-F238E27FC236}">
                <a16:creationId xmlns:a16="http://schemas.microsoft.com/office/drawing/2014/main" id="{9397F991-77BD-47FF-B3DB-2A790D3702E4}"/>
              </a:ext>
            </a:extLst>
          </p:cNvPr>
          <p:cNvPicPr>
            <a:picLocks noChangeAspect="1"/>
          </p:cNvPicPr>
          <p:nvPr/>
        </p:nvPicPr>
        <p:blipFill>
          <a:blip r:embed="rId3"/>
          <a:stretch>
            <a:fillRect/>
          </a:stretch>
        </p:blipFill>
        <p:spPr>
          <a:xfrm>
            <a:off x="1424902" y="2526409"/>
            <a:ext cx="2757408" cy="3266769"/>
          </a:xfrm>
          <a:prstGeom prst="rect">
            <a:avLst/>
          </a:prstGeom>
        </p:spPr>
      </p:pic>
      <p:pic>
        <p:nvPicPr>
          <p:cNvPr id="5" name="Picture 4">
            <a:extLst>
              <a:ext uri="{FF2B5EF4-FFF2-40B4-BE49-F238E27FC236}">
                <a16:creationId xmlns:a16="http://schemas.microsoft.com/office/drawing/2014/main" id="{E1A95E04-970A-4AFF-83AC-D069E9DD74A1}"/>
              </a:ext>
            </a:extLst>
          </p:cNvPr>
          <p:cNvPicPr>
            <a:picLocks noChangeAspect="1"/>
          </p:cNvPicPr>
          <p:nvPr/>
        </p:nvPicPr>
        <p:blipFill>
          <a:blip r:embed="rId4"/>
          <a:stretch>
            <a:fillRect/>
          </a:stretch>
        </p:blipFill>
        <p:spPr>
          <a:xfrm>
            <a:off x="4891878" y="2533173"/>
            <a:ext cx="2827220" cy="3266769"/>
          </a:xfrm>
          <a:prstGeom prst="rect">
            <a:avLst/>
          </a:prstGeom>
        </p:spPr>
      </p:pic>
    </p:spTree>
    <p:extLst>
      <p:ext uri="{BB962C8B-B14F-4D97-AF65-F5344CB8AC3E}">
        <p14:creationId xmlns:p14="http://schemas.microsoft.com/office/powerpoint/2010/main" val="1409319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13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medical student white coa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5273570" y="1111906"/>
            <a:ext cx="2806128" cy="4618085"/>
          </a:xfrm>
          <a:prstGeom prst="rect">
            <a:avLst/>
          </a:prstGeom>
        </p:spPr>
      </p:pic>
      <p:sp>
        <p:nvSpPr>
          <p:cNvPr id="7" name="TextBox 6"/>
          <p:cNvSpPr txBox="1"/>
          <p:nvPr/>
        </p:nvSpPr>
        <p:spPr>
          <a:xfrm>
            <a:off x="1154242" y="2572368"/>
            <a:ext cx="3717561" cy="1754326"/>
          </a:xfrm>
          <a:prstGeom prst="rect">
            <a:avLst/>
          </a:prstGeom>
          <a:noFill/>
        </p:spPr>
        <p:txBody>
          <a:bodyPr wrap="square" rtlCol="0">
            <a:spAutoFit/>
          </a:bodyPr>
          <a:lstStyle/>
          <a:p>
            <a:r>
              <a:rPr lang="en-US" sz="3600" dirty="0">
                <a:latin typeface="+mj-lt"/>
              </a:rPr>
              <a:t>What Does Student Affairs Do?</a:t>
            </a:r>
          </a:p>
        </p:txBody>
      </p:sp>
    </p:spTree>
    <p:extLst>
      <p:ext uri="{BB962C8B-B14F-4D97-AF65-F5344CB8AC3E}">
        <p14:creationId xmlns:p14="http://schemas.microsoft.com/office/powerpoint/2010/main" val="216161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9092" y="888308"/>
            <a:ext cx="6293126" cy="4719845"/>
          </a:xfrm>
          <a:prstGeom prst="rect">
            <a:avLst/>
          </a:prstGeom>
        </p:spPr>
      </p:pic>
    </p:spTree>
    <p:extLst>
      <p:ext uri="{BB962C8B-B14F-4D97-AF65-F5344CB8AC3E}">
        <p14:creationId xmlns:p14="http://schemas.microsoft.com/office/powerpoint/2010/main" val="3586104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11FA65-F793-E51B-284A-73AE9B837177}"/>
              </a:ext>
            </a:extLst>
          </p:cNvPr>
          <p:cNvSpPr>
            <a:spLocks noGrp="1"/>
          </p:cNvSpPr>
          <p:nvPr>
            <p:ph type="body" sz="half" idx="2"/>
          </p:nvPr>
        </p:nvSpPr>
        <p:spPr/>
        <p:txBody>
          <a:bodyPr/>
          <a:lstStyle/>
          <a:p>
            <a:r>
              <a:rPr lang="en-US" dirty="0">
                <a:latin typeface="+mn-lt"/>
              </a:rPr>
              <a:t>What did the white coat ceremony mean to you?</a:t>
            </a:r>
            <a:endParaRPr lang="en-CA" dirty="0">
              <a:latin typeface="+mn-lt"/>
            </a:endParaRPr>
          </a:p>
        </p:txBody>
      </p:sp>
      <p:sp>
        <p:nvSpPr>
          <p:cNvPr id="3" name="Text Placeholder 2">
            <a:extLst>
              <a:ext uri="{FF2B5EF4-FFF2-40B4-BE49-F238E27FC236}">
                <a16:creationId xmlns:a16="http://schemas.microsoft.com/office/drawing/2014/main" id="{9904AC00-3896-EF46-D3B7-F0FBE237B7A1}"/>
              </a:ext>
            </a:extLst>
          </p:cNvPr>
          <p:cNvSpPr>
            <a:spLocks noGrp="1"/>
          </p:cNvSpPr>
          <p:nvPr>
            <p:ph type="body" sz="half" idx="10"/>
          </p:nvPr>
        </p:nvSpPr>
        <p:spPr/>
        <p:txBody>
          <a:bodyPr/>
          <a:lstStyle/>
          <a:p>
            <a:endParaRPr lang="en-CA"/>
          </a:p>
        </p:txBody>
      </p:sp>
    </p:spTree>
    <p:extLst>
      <p:ext uri="{BB962C8B-B14F-4D97-AF65-F5344CB8AC3E}">
        <p14:creationId xmlns:p14="http://schemas.microsoft.com/office/powerpoint/2010/main" val="4264562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41" y="867977"/>
            <a:ext cx="3532005" cy="23505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577353" y="2043232"/>
            <a:ext cx="4566647" cy="2863074"/>
          </a:xfrm>
          <a:prstGeom prst="rect">
            <a:avLst/>
          </a:prstGeom>
        </p:spPr>
      </p:pic>
      <p:pic>
        <p:nvPicPr>
          <p:cNvPr id="4100" name="Picture 4" descr="Image result for student 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241" y="3819724"/>
            <a:ext cx="4116621" cy="267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16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M Presentation Theme - 4x3">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3458</TotalTime>
  <Words>1241</Words>
  <Application>Microsoft Office PowerPoint</Application>
  <PresentationFormat>On-screen Show (4:3)</PresentationFormat>
  <Paragraphs>200</Paragraphs>
  <Slides>51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Calibri Light</vt:lpstr>
      <vt:lpstr>Myriad web pro</vt:lpstr>
      <vt:lpstr>UM Presentation Theme - 4x3</vt:lpstr>
      <vt:lpstr>Student Affairs Orientation</vt:lpstr>
      <vt:lpstr>Disclosure</vt:lpstr>
      <vt:lpstr>PowerPoint Presentation</vt:lpstr>
      <vt:lpstr>What We’ll Do Today</vt:lpstr>
      <vt:lpstr>PowerPoint Presentation</vt:lpstr>
      <vt:lpstr>PowerPoint Presentation</vt:lpstr>
      <vt:lpstr>PowerPoint Presentation</vt:lpstr>
      <vt:lpstr>PowerPoint Presentation</vt:lpstr>
      <vt:lpstr>PowerPoint Presentation</vt:lpstr>
      <vt:lpstr>PowerPoint Presentation</vt:lpstr>
      <vt:lpstr>The Student Affairs Team</vt:lpstr>
      <vt:lpstr>And More!!!</vt:lpstr>
      <vt:lpstr>PowerPoint Presentation</vt:lpstr>
      <vt:lpstr>Me in the Rest of My Life</vt:lpstr>
      <vt:lpstr>PowerPoint Presentation</vt:lpstr>
      <vt:lpstr>PowerPoint Presentation</vt:lpstr>
      <vt:lpstr>PowerPoint Presentation</vt:lpstr>
      <vt:lpstr>PowerPoint Presentation</vt:lpstr>
      <vt:lpstr>No Wrong Door</vt:lpstr>
      <vt:lpstr>PowerPoint Presentation</vt:lpstr>
      <vt:lpstr>PowerPoint Presentation</vt:lpstr>
      <vt:lpstr>PowerPoint Presentation</vt:lpstr>
      <vt:lpstr>Confidentiality</vt:lpstr>
      <vt:lpstr>What We Are Not</vt:lpstr>
      <vt:lpstr>Know the Policies, especially...</vt:lpstr>
      <vt:lpstr>Common Questions</vt:lpstr>
      <vt:lpstr>Common Questions</vt:lpstr>
      <vt:lpstr>PowerPoint Presentation</vt:lpstr>
      <vt:lpstr>PowerPoint Presentation</vt:lpstr>
      <vt:lpstr>Absences</vt:lpstr>
      <vt:lpstr>PowerPoint Presentation</vt:lpstr>
      <vt:lpstr>Deferrals</vt:lpstr>
      <vt:lpstr>Exam Schedule</vt:lpstr>
      <vt:lpstr>LOAs</vt:lpstr>
      <vt:lpstr>LOAs</vt:lpstr>
      <vt:lpstr>A Few Important Things to Remember</vt:lpstr>
      <vt:lpstr>Imposter Syndrome</vt:lpstr>
      <vt:lpstr>PowerPoint Presentation</vt:lpstr>
      <vt:lpstr>PowerPoint Presentation</vt:lpstr>
      <vt:lpstr>Me in Med School</vt:lpstr>
      <vt:lpstr>PowerPoint Presentation</vt:lpstr>
      <vt:lpstr>PowerPoint Presentation</vt:lpstr>
      <vt:lpstr>Addressing Imposter Syndrome</vt:lpstr>
      <vt:lpstr>Different Paths to Med School</vt:lpstr>
      <vt:lpstr>PowerPoint Presentation</vt:lpstr>
      <vt:lpstr>PowerPoint Presentation</vt:lpstr>
      <vt:lpstr>Managing Triggering Content</vt:lpstr>
      <vt:lpstr>The Myth of Wellness Curricula?</vt:lpstr>
      <vt:lpstr>Now What?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Kanisha Szekely</dc:creator>
  <cp:lastModifiedBy>mahwashying@gmail.com</cp:lastModifiedBy>
  <cp:revision>95</cp:revision>
  <dcterms:created xsi:type="dcterms:W3CDTF">2019-07-17T19:24:48Z</dcterms:created>
  <dcterms:modified xsi:type="dcterms:W3CDTF">2024-08-22T03:40:12Z</dcterms:modified>
</cp:coreProperties>
</file>