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68" r:id="rId4"/>
    <p:sldId id="272" r:id="rId5"/>
    <p:sldId id="274" r:id="rId6"/>
    <p:sldId id="285" r:id="rId7"/>
    <p:sldId id="286" r:id="rId8"/>
    <p:sldId id="287" r:id="rId9"/>
    <p:sldId id="289" r:id="rId10"/>
    <p:sldId id="298" r:id="rId11"/>
    <p:sldId id="299" r:id="rId12"/>
    <p:sldId id="300" r:id="rId13"/>
    <p:sldId id="302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258"/>
    <a:srgbClr val="4F2C1D"/>
    <a:srgbClr val="00BBDC"/>
    <a:srgbClr val="002F6C"/>
    <a:srgbClr val="006F62"/>
    <a:srgbClr val="7C878E"/>
    <a:srgbClr val="485854"/>
    <a:srgbClr val="1D3C34"/>
    <a:srgbClr val="E87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81224" autoAdjust="0"/>
  </p:normalViewPr>
  <p:slideViewPr>
    <p:cSldViewPr snapToGrid="0">
      <p:cViewPr varScale="1">
        <p:scale>
          <a:sx n="63" d="100"/>
          <a:sy n="63" d="100"/>
        </p:scale>
        <p:origin x="1291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5EEC3-9A6D-4B34-9339-FFE3ADC426A1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109A8-04F7-40D8-83F0-B9D2F292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05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539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4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3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0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Slide: How to Enroll.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83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1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18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15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84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CIBC:  $350,000</a:t>
            </a:r>
          </a:p>
          <a:p>
            <a:r>
              <a:rPr lang="en-US" dirty="0"/>
              <a:t>Scotiabank:  $400,000</a:t>
            </a:r>
          </a:p>
          <a:p>
            <a:r>
              <a:rPr lang="en-US" dirty="0"/>
              <a:t>BMO:  $350,000</a:t>
            </a:r>
          </a:p>
          <a:p>
            <a:r>
              <a:rPr lang="en-US" dirty="0"/>
              <a:t>RBC:  $350,000</a:t>
            </a:r>
          </a:p>
          <a:p>
            <a:r>
              <a:rPr lang="en-US" dirty="0"/>
              <a:t>TD:  $400,000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53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Next BOC interest rate announcement – September 4/24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23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84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medical student, often: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Younger and healthier than in future – less expensive for insurance.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Benefits to age 65 if disability is permanent.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Match to Manitoba for Residency ?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Mandatory Disability, Term Life and Accident Insurance via DRMB.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rgbClr val="7062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Mandatory Health &amp; Dental via Shared Health.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70625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1109A8-04F7-40D8-83F0-B9D2F292FC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8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7406" y="1078357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rgbClr val="00B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7406" y="3481718"/>
            <a:ext cx="9144000" cy="44057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91735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995" y="2771363"/>
            <a:ext cx="5674017" cy="134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2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1474" y="1520158"/>
            <a:ext cx="10916652" cy="60943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B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74" y="2739022"/>
            <a:ext cx="10916652" cy="258996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B66BF05-ED48-F342-9CD5-BA1340D1C3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474" y="2129590"/>
            <a:ext cx="10916652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3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61474" y="1520158"/>
            <a:ext cx="10916652" cy="60943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B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30" y="4172198"/>
            <a:ext cx="3098690" cy="14352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830" y="3668514"/>
            <a:ext cx="309869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E516BCE-7165-A243-9FC6-2884D3BCD19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57377" y="4172198"/>
            <a:ext cx="3098690" cy="14352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2D8C2AF-9F62-4C40-8AB9-219007017E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57376" y="3668514"/>
            <a:ext cx="309869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9C4A851-7442-6B4C-9F55-F5A567F2CD8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02312" y="4172198"/>
            <a:ext cx="3106981" cy="14352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3C31DC4-DAA8-3046-922A-81245E269D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02312" y="3668514"/>
            <a:ext cx="3106982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F3471CE-1C13-3445-A65E-C34314613D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75770" y="2355081"/>
            <a:ext cx="3085046" cy="11001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3A5DE333-876F-5C41-BF9F-0FE4E3C92B5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567736" y="2355080"/>
            <a:ext cx="3085044" cy="11001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A3AD5003-1F5B-1B45-86BE-B2822DDD8B2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92511" y="2359622"/>
            <a:ext cx="3078326" cy="11001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7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2974489"/>
            <a:ext cx="5258461" cy="242768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5E900500-829A-8D46-9FE9-2146BDF77F6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1992" y="2367590"/>
            <a:ext cx="5386133" cy="30345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8D391E8-C76A-E046-AF18-6F9786B833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1474" y="2367590"/>
            <a:ext cx="5258461" cy="3937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50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Subhead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61474" y="1520158"/>
            <a:ext cx="10916652" cy="60943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B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21374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71FF94BB-FD69-2C49-9E5A-9E68DBE37C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070811"/>
            <a:ext cx="12192000" cy="433136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7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BDDE0F12-FF96-9C43-A14D-576CC5F41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7040" y="1272329"/>
            <a:ext cx="2595392" cy="42862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A8F00FAC-9108-6C41-9CDD-082F77FE052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2400" y="0"/>
            <a:ext cx="8229600" cy="55585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2716630"/>
            <a:ext cx="7511714" cy="255387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471" y="2159516"/>
            <a:ext cx="7511717" cy="3671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446A48D-3A91-D042-B9BD-0834A734BB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47039" y="-1"/>
            <a:ext cx="3544961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61474" y="1520158"/>
            <a:ext cx="7511715" cy="639358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B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626866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705" y="2045369"/>
            <a:ext cx="3856782" cy="334737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7705" y="1533527"/>
            <a:ext cx="3856782" cy="5118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Chart Placeholder 7">
            <a:extLst>
              <a:ext uri="{FF2B5EF4-FFF2-40B4-BE49-F238E27FC236}">
                <a16:creationId xmlns:a16="http://schemas.microsoft.com/office/drawing/2014/main" id="{1839F63E-1986-AB40-9697-98B13AB7A53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816706" y="1533527"/>
            <a:ext cx="6834619" cy="385921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4816706" y="894169"/>
            <a:ext cx="6834619" cy="6393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0BBD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>
                <a:solidFill>
                  <a:srgbClr val="00BBDC"/>
                </a:solidFill>
              </a:rPr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163162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B2AB9EA-00E7-ED48-0F50-D4188F9B3D47}"/>
              </a:ext>
            </a:extLst>
          </p:cNvPr>
          <p:cNvSpPr txBox="1">
            <a:spLocks/>
          </p:cNvSpPr>
          <p:nvPr userDrawn="1"/>
        </p:nvSpPr>
        <p:spPr>
          <a:xfrm>
            <a:off x="666751" y="2634811"/>
            <a:ext cx="10858499" cy="223787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University of Manitoba campuses are located on original lands of Anishinaabeg, Cree, </a:t>
            </a:r>
            <a:b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Ojibwe-Cree, Dakota and Dene peoples, and on the National Homeland of the Red River Métis.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respect the Treaties that were made on these territories, we acknowledge the harms </a:t>
            </a:r>
            <a:b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mistakes of the past, and we dedicate ourselves to move forward in partnership </a:t>
            </a:r>
            <a:b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with Indigenous communities in a spirit of Reconciliation and collaboration.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002D03-9EA6-985E-BF74-6D4EA2DD4D1C}"/>
              </a:ext>
            </a:extLst>
          </p:cNvPr>
          <p:cNvSpPr txBox="1">
            <a:spLocks/>
          </p:cNvSpPr>
          <p:nvPr userDrawn="1"/>
        </p:nvSpPr>
        <p:spPr>
          <a:xfrm>
            <a:off x="2260934" y="2024391"/>
            <a:ext cx="7670132" cy="46117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2400" b="1" dirty="0">
                <a:solidFill>
                  <a:srgbClr val="002F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Traditional Territories Acknowledgement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0AF36-F198-7410-4723-C1CBB4C784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5875"/>
            <a:ext cx="12192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1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832" y="5790050"/>
            <a:ext cx="2955642" cy="760894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549442" y="389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4F2C1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/>
              <a:t>RFHS / </a:t>
            </a:r>
            <a:r>
              <a:rPr lang="en-US" sz="1100" b="1" dirty="0"/>
              <a:t>Max </a:t>
            </a:r>
            <a:r>
              <a:rPr lang="en-US" sz="1100" b="1" dirty="0" err="1"/>
              <a:t>Rady</a:t>
            </a:r>
            <a:r>
              <a:rPr lang="en-US" sz="1100" b="1" dirty="0"/>
              <a:t> College of Medicine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549442" y="6107851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4F2C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umanitoba.ca/medicine</a:t>
            </a:r>
          </a:p>
        </p:txBody>
      </p:sp>
    </p:spTree>
    <p:extLst>
      <p:ext uri="{BB962C8B-B14F-4D97-AF65-F5344CB8AC3E}">
        <p14:creationId xmlns:p14="http://schemas.microsoft.com/office/powerpoint/2010/main" val="102297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9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eIkQa0q82uTckxVl69A35o0nAvsBxCTWDgnWybauWNE/edit?usp=shari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406" y="1078357"/>
            <a:ext cx="9722330" cy="2387600"/>
          </a:xfrm>
        </p:spPr>
        <p:txBody>
          <a:bodyPr/>
          <a:lstStyle/>
          <a:p>
            <a:r>
              <a:rPr lang="en-CA" dirty="0"/>
              <a:t>Med1 Orientation Financial Session</a:t>
            </a:r>
            <a:br>
              <a:rPr lang="en-CA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Wendy L. Schultz, PhD, CPA, CA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5C6B9E-75A5-49F3-A3CF-4C1D105DA5BC}"/>
              </a:ext>
            </a:extLst>
          </p:cNvPr>
          <p:cNvSpPr txBox="1"/>
          <p:nvPr/>
        </p:nvSpPr>
        <p:spPr>
          <a:xfrm>
            <a:off x="604478" y="431461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62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23, 2024</a:t>
            </a:r>
          </a:p>
        </p:txBody>
      </p:sp>
    </p:spTree>
    <p:extLst>
      <p:ext uri="{BB962C8B-B14F-4D97-AF65-F5344CB8AC3E}">
        <p14:creationId xmlns:p14="http://schemas.microsoft.com/office/powerpoint/2010/main" val="4148261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Student Disability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304772"/>
            <a:ext cx="10916652" cy="42484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CA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rgbClr val="706258"/>
                </a:solidFill>
              </a:rPr>
              <a:t>Where to buy coverage?</a:t>
            </a:r>
          </a:p>
          <a:p>
            <a:r>
              <a:rPr lang="en-CA" sz="2400" dirty="0">
                <a:solidFill>
                  <a:srgbClr val="706258"/>
                </a:solidFill>
              </a:rPr>
              <a:t>Through Doctors Manitoba</a:t>
            </a:r>
          </a:p>
          <a:p>
            <a:pPr lvl="1"/>
            <a:r>
              <a:rPr lang="en-CA" sz="2400" dirty="0">
                <a:solidFill>
                  <a:srgbClr val="706258"/>
                </a:solidFill>
              </a:rPr>
              <a:t>Open enrolment period from September 1 – October 31 each year.</a:t>
            </a:r>
          </a:p>
          <a:p>
            <a:pPr lvl="1"/>
            <a:r>
              <a:rPr lang="en-CA" sz="2400" dirty="0">
                <a:solidFill>
                  <a:srgbClr val="706258"/>
                </a:solidFill>
              </a:rPr>
              <a:t>During this period, no medical evidence is required; no exclusion of pre-existing conditions</a:t>
            </a:r>
          </a:p>
          <a:p>
            <a:pPr lvl="1"/>
            <a:r>
              <a:rPr lang="en-CA" sz="2400" dirty="0">
                <a:solidFill>
                  <a:srgbClr val="706258"/>
                </a:solidFill>
              </a:rPr>
              <a:t>Amounts offered: up to $1,500/month for Med1+2, $2,500 for Med3, $4,000 for Med4</a:t>
            </a:r>
          </a:p>
          <a:p>
            <a:pPr marL="0" indent="0">
              <a:buNone/>
            </a:pPr>
            <a:endParaRPr lang="en-CA" sz="2400" dirty="0">
              <a:solidFill>
                <a:srgbClr val="706258"/>
              </a:solidFill>
            </a:endParaRPr>
          </a:p>
          <a:p>
            <a:r>
              <a:rPr lang="en-CA" sz="2400" dirty="0">
                <a:solidFill>
                  <a:srgbClr val="706258"/>
                </a:solidFill>
              </a:rPr>
              <a:t>Through other insurance representatives</a:t>
            </a:r>
          </a:p>
          <a:p>
            <a:pPr lvl="1"/>
            <a:r>
              <a:rPr lang="en-CA" sz="2400" dirty="0">
                <a:solidFill>
                  <a:srgbClr val="706258"/>
                </a:solidFill>
              </a:rPr>
              <a:t>Insurance representatives sell insurance on behalf of an insurance company, and receive a commission for policies sold.</a:t>
            </a:r>
          </a:p>
          <a:p>
            <a:endParaRPr lang="en-CA" sz="2400" dirty="0">
              <a:solidFill>
                <a:srgbClr val="706258"/>
              </a:solidFill>
            </a:endParaRP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19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Student Disability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304772"/>
            <a:ext cx="10916652" cy="42484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rgbClr val="706258"/>
                </a:solidFill>
              </a:rPr>
              <a:t>Questions to ask before applying for insurance coverage:</a:t>
            </a:r>
          </a:p>
          <a:p>
            <a:r>
              <a:rPr lang="en-CA" sz="2400" dirty="0">
                <a:solidFill>
                  <a:srgbClr val="706258"/>
                </a:solidFill>
              </a:rPr>
              <a:t>Does this insurance application affect my future insurability?</a:t>
            </a:r>
          </a:p>
          <a:p>
            <a:r>
              <a:rPr lang="en-CA" sz="2400" dirty="0">
                <a:solidFill>
                  <a:srgbClr val="706258"/>
                </a:solidFill>
              </a:rPr>
              <a:t>Do I have to provide any medical information in the application?</a:t>
            </a:r>
          </a:p>
          <a:p>
            <a:r>
              <a:rPr lang="en-CA" sz="2400" dirty="0">
                <a:solidFill>
                  <a:srgbClr val="706258"/>
                </a:solidFill>
              </a:rPr>
              <a:t>What if I have a pre-existing condition?</a:t>
            </a:r>
          </a:p>
          <a:p>
            <a:endParaRPr lang="en-CA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r>
              <a:rPr lang="en-CA" sz="2400" b="1" dirty="0">
                <a:solidFill>
                  <a:srgbClr val="706258"/>
                </a:solidFill>
              </a:rPr>
              <a:t>If your medical history will result in an exclusion in your disability insurance coverage, please seek independent advice before proceeding with the application.</a:t>
            </a: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200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Expenses and Sources of Cash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304772"/>
            <a:ext cx="10916652" cy="42484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Plan expenses and sources of cash for year 1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	</a:t>
            </a:r>
            <a:r>
              <a:rPr lang="en-US" sz="2400" dirty="0">
                <a:solidFill>
                  <a:srgbClr val="706258"/>
                </a:solidFill>
                <a:hlinkClick r:id="rId3"/>
              </a:rPr>
              <a:t>My Med School Budget</a:t>
            </a:r>
            <a:endParaRPr lang="en-US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263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Contact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304772"/>
            <a:ext cx="10916652" cy="42484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endParaRPr lang="en-CA" sz="3600" b="1" dirty="0">
              <a:solidFill>
                <a:srgbClr val="706258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706258"/>
              </a:solidFill>
              <a:latin typeface="Minion Pro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Wendy.Schultz@umanitoba.ca</a:t>
            </a:r>
          </a:p>
          <a:p>
            <a:pPr marL="0" indent="0">
              <a:buNone/>
            </a:pPr>
            <a:endParaRPr lang="en-CA" sz="2400" dirty="0">
              <a:solidFill>
                <a:srgbClr val="706258"/>
              </a:solidFill>
              <a:latin typeface="Minion Pro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380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4028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2063692"/>
            <a:ext cx="10916652" cy="326529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706258"/>
                </a:solidFill>
              </a:rPr>
              <a:t>Introduction</a:t>
            </a:r>
          </a:p>
          <a:p>
            <a:r>
              <a:rPr lang="en-US" sz="2400" dirty="0">
                <a:solidFill>
                  <a:srgbClr val="706258"/>
                </a:solidFill>
              </a:rPr>
              <a:t>Four-step plan for financial success</a:t>
            </a:r>
          </a:p>
          <a:p>
            <a:r>
              <a:rPr lang="en-US" sz="2400" dirty="0">
                <a:solidFill>
                  <a:srgbClr val="706258"/>
                </a:solidFill>
              </a:rPr>
              <a:t>Questions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AAB85F-439B-41C3-8A4C-6F1F10A26C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1474" y="1499807"/>
            <a:ext cx="10916652" cy="3937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08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695236"/>
            <a:ext cx="10916652" cy="363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Financial Counsellor, UGME &amp; PGME Student Affairs</a:t>
            </a:r>
          </a:p>
          <a:p>
            <a:pPr marL="0" indent="0">
              <a:buNone/>
            </a:pPr>
            <a:endParaRPr lang="en-US" sz="2400" dirty="0">
              <a:solidFill>
                <a:srgbClr val="706258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In this role:</a:t>
            </a:r>
          </a:p>
          <a:p>
            <a:r>
              <a:rPr lang="en-US" sz="2400" dirty="0">
                <a:solidFill>
                  <a:srgbClr val="706258"/>
                </a:solidFill>
              </a:rPr>
              <a:t>Provide financial literacy education and debt management counselling; </a:t>
            </a:r>
          </a:p>
          <a:p>
            <a:r>
              <a:rPr lang="en-US" sz="2400" dirty="0">
                <a:solidFill>
                  <a:srgbClr val="706258"/>
                </a:solidFill>
              </a:rPr>
              <a:t>Present on financial literacy to Med 1-4 students;</a:t>
            </a:r>
          </a:p>
          <a:p>
            <a:r>
              <a:rPr lang="en-US" sz="2400" dirty="0">
                <a:solidFill>
                  <a:srgbClr val="706258"/>
                </a:solidFill>
              </a:rPr>
              <a:t>Meet one-on-one with students to discuss financial concerns.</a:t>
            </a:r>
          </a:p>
          <a:p>
            <a:endParaRPr lang="en-CA" sz="2400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27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/>
          <a:lstStyle/>
          <a:p>
            <a:r>
              <a:rPr lang="en-US" dirty="0"/>
              <a:t>Four-step Plan for Financial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736322"/>
            <a:ext cx="10916652" cy="375471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rgbClr val="706258"/>
                </a:solidFill>
              </a:rPr>
              <a:t>Maximize scholarships/grants/awards, government student loans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rgbClr val="706258"/>
                </a:solidFill>
              </a:rPr>
              <a:t>Bank LOC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rgbClr val="706258"/>
                </a:solidFill>
              </a:rPr>
              <a:t>Disability insurance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rgbClr val="706258"/>
                </a:solidFill>
              </a:rPr>
              <a:t>Plan expenses and sources of cash for year 1</a:t>
            </a:r>
          </a:p>
          <a:p>
            <a:pPr marL="0" indent="0">
              <a:buNone/>
            </a:pPr>
            <a:endParaRPr lang="en-CA" sz="2000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9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dirty="0"/>
              <a:t>Government Student Loans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574276"/>
            <a:ext cx="10916652" cy="3754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Manitoba and Federal*</a:t>
            </a:r>
          </a:p>
          <a:p>
            <a:r>
              <a:rPr lang="en-US" sz="2400" dirty="0">
                <a:solidFill>
                  <a:srgbClr val="706258"/>
                </a:solidFill>
              </a:rPr>
              <a:t>Payment free until 6 months after complete studies or leave school</a:t>
            </a:r>
          </a:p>
          <a:p>
            <a:r>
              <a:rPr lang="en-US" sz="2400" dirty="0">
                <a:solidFill>
                  <a:srgbClr val="706258"/>
                </a:solidFill>
              </a:rPr>
              <a:t>Interest free while in school full-time or while repaying loan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706258"/>
              </a:solidFill>
              <a:latin typeface="Minion Pro" panose="02040503050306020203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6258"/>
                </a:solidFill>
              </a:rPr>
              <a:t>Federal grant up to $4,200/year available.</a:t>
            </a:r>
          </a:p>
          <a:p>
            <a:pPr marL="0" indent="0">
              <a:buNone/>
            </a:pPr>
            <a:endParaRPr lang="en-US" sz="1600" dirty="0">
              <a:solidFill>
                <a:srgbClr val="70625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472130-9F8F-7B37-59DE-0B470BD6AC4A}"/>
              </a:ext>
            </a:extLst>
          </p:cNvPr>
          <p:cNvSpPr txBox="1"/>
          <p:nvPr/>
        </p:nvSpPr>
        <p:spPr>
          <a:xfrm>
            <a:off x="1215341" y="5020162"/>
            <a:ext cx="9653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1"/>
            <a:r>
              <a:rPr lang="en-CA" sz="2000" dirty="0">
                <a:solidFill>
                  <a:srgbClr val="7062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*Canada Student Loans became permanently interest free effective April 1, 2023.</a:t>
            </a:r>
            <a:endParaRPr lang="en-US" sz="2000" dirty="0">
              <a:solidFill>
                <a:srgbClr val="7062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778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Bank Offered Line of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574276"/>
            <a:ext cx="10916652" cy="3754710"/>
          </a:xfrm>
        </p:spPr>
        <p:txBody>
          <a:bodyPr>
            <a:normAutofit/>
          </a:bodyPr>
          <a:lstStyle/>
          <a:p>
            <a:r>
              <a:rPr lang="en-CA" sz="2400" dirty="0">
                <a:solidFill>
                  <a:srgbClr val="706258"/>
                </a:solidFill>
              </a:rPr>
              <a:t>Each bank offers a professional student line of credit</a:t>
            </a:r>
          </a:p>
          <a:p>
            <a:r>
              <a:rPr lang="en-CA" sz="2400" dirty="0">
                <a:solidFill>
                  <a:srgbClr val="706258"/>
                </a:solidFill>
              </a:rPr>
              <a:t>None require a co-signer</a:t>
            </a:r>
          </a:p>
          <a:p>
            <a:r>
              <a:rPr lang="en-CA" sz="2400" dirty="0">
                <a:solidFill>
                  <a:srgbClr val="706258"/>
                </a:solidFill>
              </a:rPr>
              <a:t>All offer a package with credit card and bank account</a:t>
            </a:r>
          </a:p>
          <a:p>
            <a:r>
              <a:rPr lang="en-CA" sz="2400" dirty="0">
                <a:solidFill>
                  <a:srgbClr val="706258"/>
                </a:solidFill>
              </a:rPr>
              <a:t>Total credit available of $350,000 to $400,000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Some offer additional credit once in residency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Annual borrowing limit varies from no restrictions to yearly restrictions</a:t>
            </a:r>
          </a:p>
          <a:p>
            <a:pPr marL="0" indent="0">
              <a:buNone/>
            </a:pPr>
            <a:endParaRPr lang="en-US" sz="2000" dirty="0">
              <a:solidFill>
                <a:srgbClr val="706258"/>
              </a:solidFill>
            </a:endParaRP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902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Bank Line of Credit – Interest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574276"/>
            <a:ext cx="10916652" cy="3754710"/>
          </a:xfrm>
        </p:spPr>
        <p:txBody>
          <a:bodyPr>
            <a:normAutofit lnSpcReduction="10000"/>
          </a:bodyPr>
          <a:lstStyle/>
          <a:p>
            <a:r>
              <a:rPr lang="en-CA" sz="2400" dirty="0">
                <a:solidFill>
                  <a:srgbClr val="706258"/>
                </a:solidFill>
              </a:rPr>
              <a:t>Typical interest rate is prime minus 0.25%</a:t>
            </a:r>
          </a:p>
          <a:p>
            <a:r>
              <a:rPr lang="en-CA" sz="2400" dirty="0">
                <a:solidFill>
                  <a:srgbClr val="706258"/>
                </a:solidFill>
              </a:rPr>
              <a:t>Current prime rate is 6.7% but will vary</a:t>
            </a:r>
            <a:r>
              <a:rPr lang="en-US" sz="2400" dirty="0">
                <a:solidFill>
                  <a:srgbClr val="706258"/>
                </a:solidFill>
              </a:rPr>
              <a:t> </a:t>
            </a:r>
            <a:r>
              <a:rPr lang="en-US" sz="2400" dirty="0" err="1">
                <a:solidFill>
                  <a:srgbClr val="706258"/>
                </a:solidFill>
              </a:rPr>
              <a:t>ove</a:t>
            </a:r>
            <a:r>
              <a:rPr lang="en-CA" sz="2400" dirty="0">
                <a:solidFill>
                  <a:srgbClr val="706258"/>
                </a:solidFill>
              </a:rPr>
              <a:t>r course of loan (variable rate)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Last year it was 7.2%</a:t>
            </a:r>
          </a:p>
          <a:p>
            <a:r>
              <a:rPr lang="en-CA" sz="2400" dirty="0">
                <a:solidFill>
                  <a:srgbClr val="706258"/>
                </a:solidFill>
              </a:rPr>
              <a:t>Current LOC interest rate is 6.45%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Yearly interest on $100,000 borrowed on LOC is $6,450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Two years ago, interest rate was 4.45% and interest was $4,450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Further rate cuts in fall 2024 are possible, provided that Canada’s inflation rate continues to fall.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Canada’s inflation rate was 2.5% in July 2024.</a:t>
            </a:r>
          </a:p>
          <a:p>
            <a:pPr marL="0" indent="0">
              <a:buNone/>
            </a:pPr>
            <a:endParaRPr lang="en-US" sz="2000" dirty="0">
              <a:solidFill>
                <a:srgbClr val="706258"/>
              </a:solidFill>
            </a:endParaRP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239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Bank Line of Credit (LOC) – Interest 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574276"/>
            <a:ext cx="10916652" cy="3754710"/>
          </a:xfrm>
        </p:spPr>
        <p:txBody>
          <a:bodyPr>
            <a:normAutofit/>
          </a:bodyPr>
          <a:lstStyle/>
          <a:p>
            <a:r>
              <a:rPr lang="en-CA" sz="2400" dirty="0">
                <a:solidFill>
                  <a:srgbClr val="706258"/>
                </a:solidFill>
              </a:rPr>
              <a:t>All LOC charge interest once access funds within credit line</a:t>
            </a:r>
          </a:p>
          <a:p>
            <a:r>
              <a:rPr lang="en-CA" sz="2400" dirty="0">
                <a:solidFill>
                  <a:srgbClr val="706258"/>
                </a:solidFill>
              </a:rPr>
              <a:t>Most require regular payment of interest</a:t>
            </a:r>
          </a:p>
          <a:p>
            <a:pPr lvl="1"/>
            <a:r>
              <a:rPr lang="en-CA" sz="2300" dirty="0">
                <a:solidFill>
                  <a:srgbClr val="706258"/>
                </a:solidFill>
              </a:rPr>
              <a:t>Most students end up using LOC to pay interest charge</a:t>
            </a:r>
          </a:p>
          <a:p>
            <a:r>
              <a:rPr lang="en-CA" sz="2400" dirty="0">
                <a:solidFill>
                  <a:srgbClr val="706258"/>
                </a:solidFill>
              </a:rPr>
              <a:t>No payment </a:t>
            </a:r>
            <a:r>
              <a:rPr lang="en-CA" sz="2400">
                <a:solidFill>
                  <a:srgbClr val="706258"/>
                </a:solidFill>
              </a:rPr>
              <a:t>of principal </a:t>
            </a:r>
            <a:r>
              <a:rPr lang="en-CA" sz="2400" dirty="0">
                <a:solidFill>
                  <a:srgbClr val="706258"/>
                </a:solidFill>
              </a:rPr>
              <a:t>while in medical school or residency</a:t>
            </a:r>
          </a:p>
          <a:p>
            <a:pPr marL="0" indent="0">
              <a:buNone/>
            </a:pPr>
            <a:endParaRPr lang="en-US" sz="2000" dirty="0">
              <a:solidFill>
                <a:srgbClr val="706258"/>
              </a:solidFill>
            </a:endParaRP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0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860D-ACBC-494A-B020-156C822C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832261"/>
            <a:ext cx="10916652" cy="609432"/>
          </a:xfrm>
        </p:spPr>
        <p:txBody>
          <a:bodyPr>
            <a:normAutofit/>
          </a:bodyPr>
          <a:lstStyle/>
          <a:p>
            <a:r>
              <a:rPr lang="en-US" sz="3200" dirty="0"/>
              <a:t>Student Disability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5576-CA3F-4649-8A9C-0FA51BC7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1304772"/>
            <a:ext cx="10916652" cy="4248455"/>
          </a:xfrm>
        </p:spPr>
        <p:txBody>
          <a:bodyPr>
            <a:normAutofit/>
          </a:bodyPr>
          <a:lstStyle/>
          <a:p>
            <a:endParaRPr lang="en-CA" sz="2000" dirty="0">
              <a:solidFill>
                <a:srgbClr val="706258"/>
              </a:solidFill>
            </a:endParaRPr>
          </a:p>
          <a:p>
            <a:r>
              <a:rPr lang="en-CA" sz="2400" dirty="0">
                <a:solidFill>
                  <a:srgbClr val="706258"/>
                </a:solidFill>
              </a:rPr>
              <a:t>Protection during injury or illness that prevents you from being a medical student.</a:t>
            </a:r>
          </a:p>
          <a:p>
            <a:pPr lvl="1"/>
            <a:r>
              <a:rPr lang="en-CA" sz="2400" dirty="0">
                <a:solidFill>
                  <a:srgbClr val="706258"/>
                </a:solidFill>
              </a:rPr>
              <a:t>Income replacement insurance.</a:t>
            </a:r>
          </a:p>
          <a:p>
            <a:endParaRPr lang="en-CA" sz="2400" dirty="0">
              <a:solidFill>
                <a:srgbClr val="706258"/>
              </a:solidFill>
            </a:endParaRPr>
          </a:p>
          <a:p>
            <a:r>
              <a:rPr lang="en-CA" sz="2400" dirty="0">
                <a:solidFill>
                  <a:srgbClr val="706258"/>
                </a:solidFill>
              </a:rPr>
              <a:t>Ability to earn income is your greatest financial asset and physicians are not immune from suffering illness and injuries over the course of your career.</a:t>
            </a:r>
          </a:p>
          <a:p>
            <a:pPr marL="0" indent="0" algn="ctr">
              <a:buNone/>
            </a:pPr>
            <a:endParaRPr lang="en-CA" sz="3600" b="1" dirty="0">
              <a:solidFill>
                <a:srgbClr val="7062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71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19442</TotalTime>
  <Words>670</Words>
  <Application>Microsoft Office PowerPoint</Application>
  <PresentationFormat>Widescreen</PresentationFormat>
  <Paragraphs>107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Minion Pro</vt:lpstr>
      <vt:lpstr>Times New Roman</vt:lpstr>
      <vt:lpstr>Wingdings</vt:lpstr>
      <vt:lpstr>Office Theme</vt:lpstr>
      <vt:lpstr>Med1 Orientation Financial Session </vt:lpstr>
      <vt:lpstr>Agenda</vt:lpstr>
      <vt:lpstr>Introduction</vt:lpstr>
      <vt:lpstr>Four-step Plan for Financial Success</vt:lpstr>
      <vt:lpstr>Government Student Loans</vt:lpstr>
      <vt:lpstr>Bank Offered Line of Credit</vt:lpstr>
      <vt:lpstr>Bank Line of Credit – Interest Rate</vt:lpstr>
      <vt:lpstr>Bank Line of Credit (LOC) – Interest Charge</vt:lpstr>
      <vt:lpstr>Student Disability Insurance</vt:lpstr>
      <vt:lpstr>Student Disability Insurance</vt:lpstr>
      <vt:lpstr>Student Disability Insurance</vt:lpstr>
      <vt:lpstr>Expenses and Sources of Cash</vt:lpstr>
      <vt:lpstr>Contact Me</vt:lpstr>
      <vt:lpstr>PowerPoint Presentation</vt:lpstr>
    </vt:vector>
  </TitlesOfParts>
  <Company>University of Manitoba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Doan</dc:creator>
  <cp:lastModifiedBy>Wendy Schultz</cp:lastModifiedBy>
  <cp:revision>101</cp:revision>
  <dcterms:created xsi:type="dcterms:W3CDTF">2020-12-17T18:26:14Z</dcterms:created>
  <dcterms:modified xsi:type="dcterms:W3CDTF">2024-08-23T15:33:34Z</dcterms:modified>
</cp:coreProperties>
</file>