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1"/>
  </p:notesMasterIdLst>
  <p:sldIdLst>
    <p:sldId id="256" r:id="rId2"/>
    <p:sldId id="369" r:id="rId3"/>
    <p:sldId id="335" r:id="rId4"/>
    <p:sldId id="336" r:id="rId5"/>
    <p:sldId id="337" r:id="rId6"/>
    <p:sldId id="338" r:id="rId7"/>
    <p:sldId id="339" r:id="rId8"/>
    <p:sldId id="340" r:id="rId9"/>
    <p:sldId id="341" r:id="rId10"/>
    <p:sldId id="342" r:id="rId11"/>
    <p:sldId id="373" r:id="rId12"/>
    <p:sldId id="343" r:id="rId13"/>
    <p:sldId id="344" r:id="rId14"/>
    <p:sldId id="345" r:id="rId15"/>
    <p:sldId id="346" r:id="rId16"/>
    <p:sldId id="347" r:id="rId17"/>
    <p:sldId id="348" r:id="rId18"/>
    <p:sldId id="349" r:id="rId19"/>
    <p:sldId id="350" r:id="rId20"/>
    <p:sldId id="351" r:id="rId21"/>
    <p:sldId id="352" r:id="rId22"/>
    <p:sldId id="370" r:id="rId23"/>
    <p:sldId id="353" r:id="rId24"/>
    <p:sldId id="374" r:id="rId25"/>
    <p:sldId id="354" r:id="rId26"/>
    <p:sldId id="355" r:id="rId27"/>
    <p:sldId id="356" r:id="rId28"/>
    <p:sldId id="357" r:id="rId29"/>
    <p:sldId id="358" r:id="rId30"/>
    <p:sldId id="359" r:id="rId31"/>
    <p:sldId id="360" r:id="rId32"/>
    <p:sldId id="361" r:id="rId33"/>
    <p:sldId id="362" r:id="rId34"/>
    <p:sldId id="363" r:id="rId35"/>
    <p:sldId id="364" r:id="rId36"/>
    <p:sldId id="365" r:id="rId37"/>
    <p:sldId id="371" r:id="rId38"/>
    <p:sldId id="372" r:id="rId39"/>
    <p:sldId id="265"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9CDDB3-6A06-80E9-416F-CCC6A634E0F9}" v="108" dt="2022-08-17T16:01:54.060"/>
    <p1510:client id="{ACC809D5-A102-25F1-2204-45D82424AF50}" v="105" dt="2022-08-11T15:56:09.515"/>
    <p1510:client id="{FB895EAD-BE07-8717-703E-ED804D19670C}" v="81" dt="2021-08-27T13:31:46.5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94"/>
  </p:normalViewPr>
  <p:slideViewPr>
    <p:cSldViewPr snapToGrid="0" snapToObjects="1">
      <p:cViewPr varScale="1">
        <p:scale>
          <a:sx n="69" d="100"/>
          <a:sy n="69" d="100"/>
        </p:scale>
        <p:origin x="1200" y="44"/>
      </p:cViewPr>
      <p:guideLst/>
    </p:cSldViewPr>
  </p:slideViewPr>
  <p:notesTextViewPr>
    <p:cViewPr>
      <p:scale>
        <a:sx n="1" d="1"/>
        <a:sy n="1" d="1"/>
      </p:scale>
      <p:origin x="0" y="0"/>
    </p:cViewPr>
  </p:notesTextViewPr>
  <p:sorterViewPr>
    <p:cViewPr varScale="1">
      <p:scale>
        <a:sx n="100" d="100"/>
        <a:sy n="100" d="100"/>
      </p:scale>
      <p:origin x="0" y="-960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7C97E0-6F09-404F-BDE5-575261274C83}" type="datetimeFigureOut">
              <a:rPr lang="en-US" smtClean="0"/>
              <a:t>8/18/2022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BA621B-5525-4558-8147-EA06CDC44D8D}" type="slidenum">
              <a:rPr lang="en-US" smtClean="0"/>
              <a:t>‹#›</a:t>
            </a:fld>
            <a:endParaRPr lang="en-US"/>
          </a:p>
        </p:txBody>
      </p:sp>
    </p:spTree>
    <p:extLst>
      <p:ext uri="{BB962C8B-B14F-4D97-AF65-F5344CB8AC3E}">
        <p14:creationId xmlns:p14="http://schemas.microsoft.com/office/powerpoint/2010/main" val="151431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646B1D-0BDE-A049-B8D9-9958E62E2FA3}" type="slidenum">
              <a:rPr lang="en-US" smtClean="0"/>
              <a:t>10</a:t>
            </a:fld>
            <a:endParaRPr lang="en-US"/>
          </a:p>
        </p:txBody>
      </p:sp>
    </p:spTree>
    <p:extLst>
      <p:ext uri="{BB962C8B-B14F-4D97-AF65-F5344CB8AC3E}">
        <p14:creationId xmlns:p14="http://schemas.microsoft.com/office/powerpoint/2010/main" val="2818788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E646B1D-0BDE-A049-B8D9-9958E62E2FA3}" type="slidenum">
              <a:rPr lang="en-US" smtClean="0"/>
              <a:t>12</a:t>
            </a:fld>
            <a:endParaRPr lang="en-US"/>
          </a:p>
        </p:txBody>
      </p:sp>
    </p:spTree>
    <p:extLst>
      <p:ext uri="{BB962C8B-B14F-4D97-AF65-F5344CB8AC3E}">
        <p14:creationId xmlns:p14="http://schemas.microsoft.com/office/powerpoint/2010/main" val="399489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Cecci</a:t>
            </a:r>
            <a:r>
              <a:rPr lang="en-US" dirty="0"/>
              <a:t>- “Over the course of the next four years you will be encountering a number of topics that you may find emotionally challenging, even difficult. If some of this stuff makes you feel uncomfortable, that’s perfectly normal, and we encourage you to talk to us and your friends about it. But bear in mind that a liberal arts education is designed to confront you with things that challenge and at times even threaten your worldviews. So if you feel intellectually or emotionally disturbed by what you learn in class, don’t assume that you should be concerned. It may only mean that you are engaging with novel perspectives, which is what college is all about.“</a:t>
            </a:r>
          </a:p>
        </p:txBody>
      </p:sp>
      <p:sp>
        <p:nvSpPr>
          <p:cNvPr id="4" name="Slide Number Placeholder 3"/>
          <p:cNvSpPr>
            <a:spLocks noGrp="1"/>
          </p:cNvSpPr>
          <p:nvPr>
            <p:ph type="sldNum" sz="quarter" idx="10"/>
          </p:nvPr>
        </p:nvSpPr>
        <p:spPr/>
        <p:txBody>
          <a:bodyPr/>
          <a:lstStyle/>
          <a:p>
            <a:fld id="{AE646B1D-0BDE-A049-B8D9-9958E62E2FA3}" type="slidenum">
              <a:rPr lang="en-US" smtClean="0"/>
              <a:t>35</a:t>
            </a:fld>
            <a:endParaRPr lang="en-US"/>
          </a:p>
        </p:txBody>
      </p:sp>
    </p:spTree>
    <p:extLst>
      <p:ext uri="{BB962C8B-B14F-4D97-AF65-F5344CB8AC3E}">
        <p14:creationId xmlns:p14="http://schemas.microsoft.com/office/powerpoint/2010/main" val="20839815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2103120"/>
            <a:ext cx="6858000" cy="868680"/>
          </a:xfrm>
          <a:prstGeom prst="rect">
            <a:avLst/>
          </a:prstGeom>
        </p:spPr>
        <p:txBody>
          <a:bodyPr anchor="b"/>
          <a:lstStyle>
            <a:lvl1pPr algn="l">
              <a:defRPr sz="6000" b="1" i="0">
                <a:solidFill>
                  <a:schemeClr val="accent1">
                    <a:lumMod val="75000"/>
                  </a:schemeClr>
                </a:solidFill>
                <a:latin typeface="Arial" panose="020B0604020202020204" pitchFamily="34" charset="0"/>
                <a:cs typeface="Arial" panose="020B0604020202020204" pitchFamily="34" charset="0"/>
              </a:defRPr>
            </a:lvl1pPr>
          </a:lstStyle>
          <a:p>
            <a:r>
              <a:rPr lang="en-US" dirty="0"/>
              <a:t>Presentation Title</a:t>
            </a:r>
          </a:p>
        </p:txBody>
      </p:sp>
      <p:sp>
        <p:nvSpPr>
          <p:cNvPr id="3" name="Subtitle 2"/>
          <p:cNvSpPr>
            <a:spLocks noGrp="1"/>
          </p:cNvSpPr>
          <p:nvPr>
            <p:ph type="subTitle" idx="1" hasCustomPrompt="1"/>
          </p:nvPr>
        </p:nvSpPr>
        <p:spPr>
          <a:xfrm>
            <a:off x="1143000" y="2971800"/>
            <a:ext cx="6858000" cy="370522"/>
          </a:xfrm>
          <a:prstGeom prst="rect">
            <a:avLst/>
          </a:prstGeom>
        </p:spPr>
        <p:txBody>
          <a:bodyPr/>
          <a:lstStyle>
            <a:lvl1pPr marL="0" indent="0" algn="l">
              <a:buNone/>
              <a:defRPr sz="27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sp>
        <p:nvSpPr>
          <p:cNvPr id="11" name="Rectangle 10">
            <a:extLst>
              <a:ext uri="{FF2B5EF4-FFF2-40B4-BE49-F238E27FC236}">
                <a16:creationId xmlns:a16="http://schemas.microsoft.com/office/drawing/2014/main" id="{B3863F7A-8B84-0B49-8533-C5FAAD6E1B9A}"/>
              </a:ext>
            </a:extLst>
          </p:cNvPr>
          <p:cNvSpPr/>
          <p:nvPr userDrawn="1"/>
        </p:nvSpPr>
        <p:spPr>
          <a:xfrm>
            <a:off x="0" y="3708400"/>
            <a:ext cx="9144000" cy="314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B7F8958-4A33-8746-B591-A97D1D6E61A5}"/>
              </a:ext>
            </a:extLst>
          </p:cNvPr>
          <p:cNvPicPr>
            <a:picLocks noChangeAspect="1"/>
          </p:cNvPicPr>
          <p:nvPr userDrawn="1"/>
        </p:nvPicPr>
        <p:blipFill>
          <a:blip r:embed="rId2"/>
          <a:stretch>
            <a:fillRect/>
          </a:stretch>
        </p:blipFill>
        <p:spPr>
          <a:xfrm>
            <a:off x="0" y="3886200"/>
            <a:ext cx="3897334" cy="2958431"/>
          </a:xfrm>
          <a:prstGeom prst="rect">
            <a:avLst/>
          </a:prstGeom>
        </p:spPr>
      </p:pic>
      <p:pic>
        <p:nvPicPr>
          <p:cNvPr id="10" name="Picture 9">
            <a:extLst>
              <a:ext uri="{FF2B5EF4-FFF2-40B4-BE49-F238E27FC236}">
                <a16:creationId xmlns:a16="http://schemas.microsoft.com/office/drawing/2014/main" id="{E3BE65A2-DAAC-8849-B594-6B60F7B2F72F}"/>
              </a:ext>
            </a:extLst>
          </p:cNvPr>
          <p:cNvPicPr>
            <a:picLocks noChangeAspect="1"/>
          </p:cNvPicPr>
          <p:nvPr userDrawn="1"/>
        </p:nvPicPr>
        <p:blipFill>
          <a:blip r:embed="rId3"/>
          <a:stretch>
            <a:fillRect/>
          </a:stretch>
        </p:blipFill>
        <p:spPr>
          <a:xfrm>
            <a:off x="5941392" y="5151121"/>
            <a:ext cx="2623762" cy="1269334"/>
          </a:xfrm>
          <a:prstGeom prst="rect">
            <a:avLst/>
          </a:prstGeom>
        </p:spPr>
      </p:pic>
    </p:spTree>
    <p:extLst>
      <p:ext uri="{BB962C8B-B14F-4D97-AF65-F5344CB8AC3E}">
        <p14:creationId xmlns:p14="http://schemas.microsoft.com/office/powerpoint/2010/main" val="989646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ting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11DE279-CD55-9C48-86F3-F96FC75786C8}"/>
              </a:ext>
            </a:extLst>
          </p:cNvPr>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E3236D8-A51F-7C4C-AEAD-82AFD284DCEA}"/>
              </a:ext>
            </a:extLst>
          </p:cNvPr>
          <p:cNvPicPr>
            <a:picLocks noChangeAspect="1"/>
          </p:cNvPicPr>
          <p:nvPr userDrawn="1"/>
        </p:nvPicPr>
        <p:blipFill>
          <a:blip r:embed="rId2"/>
          <a:stretch>
            <a:fillRect/>
          </a:stretch>
        </p:blipFill>
        <p:spPr>
          <a:xfrm>
            <a:off x="2629232" y="2489201"/>
            <a:ext cx="3841826" cy="1858614"/>
          </a:xfrm>
          <a:prstGeom prst="rect">
            <a:avLst/>
          </a:prstGeom>
        </p:spPr>
      </p:pic>
    </p:spTree>
    <p:extLst>
      <p:ext uri="{BB962C8B-B14F-4D97-AF65-F5344CB8AC3E}">
        <p14:creationId xmlns:p14="http://schemas.microsoft.com/office/powerpoint/2010/main" val="27996741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 Slide - 1 Column">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643467" y="1228729"/>
            <a:ext cx="7635559" cy="473073"/>
          </a:xfrm>
          <a:prstGeom prst="rect">
            <a:avLst/>
          </a:prstGeom>
        </p:spPr>
        <p:txBody>
          <a:bodyPr lIns="0"/>
          <a:lstStyle>
            <a:lvl1pPr marL="0" indent="0">
              <a:buFont typeface="Arial"/>
              <a:buNone/>
              <a:defRPr lang="en-US" sz="3600" b="1" i="0" kern="1200" dirty="0" smtClean="0">
                <a:solidFill>
                  <a:schemeClr val="accent1">
                    <a:lumMod val="75000"/>
                  </a:schemeClr>
                </a:solidFill>
                <a:latin typeface="Arial" panose="020B0604020202020204" pitchFamily="34" charset="0"/>
                <a:ea typeface="+mj-ea"/>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subtitles:</a:t>
            </a:r>
          </a:p>
          <a:p>
            <a:pPr lvl="0"/>
            <a:endParaRPr lang="en-US" dirty="0"/>
          </a:p>
        </p:txBody>
      </p:sp>
      <p:sp>
        <p:nvSpPr>
          <p:cNvPr id="5" name="Text Placeholder 3"/>
          <p:cNvSpPr>
            <a:spLocks noGrp="1"/>
          </p:cNvSpPr>
          <p:nvPr>
            <p:ph type="body" sz="half" idx="10" hasCustomPrompt="1"/>
          </p:nvPr>
        </p:nvSpPr>
        <p:spPr>
          <a:xfrm>
            <a:off x="643468" y="2273564"/>
            <a:ext cx="7635558" cy="3336403"/>
          </a:xfrm>
          <a:prstGeom prst="rect">
            <a:avLst/>
          </a:prstGeom>
        </p:spPr>
        <p:txBody>
          <a:bodyPr lIns="0"/>
          <a:lstStyle>
            <a:lvl1pPr marL="285750" indent="-285750">
              <a:buFont typeface="Arial"/>
              <a:buChar char="•"/>
              <a:defRPr sz="2400" baseline="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text bullets</a:t>
            </a:r>
          </a:p>
          <a:p>
            <a:pPr lvl="0"/>
            <a:endParaRPr lang="en-US" dirty="0"/>
          </a:p>
        </p:txBody>
      </p:sp>
    </p:spTree>
    <p:extLst>
      <p:ext uri="{BB962C8B-B14F-4D97-AF65-F5344CB8AC3E}">
        <p14:creationId xmlns:p14="http://schemas.microsoft.com/office/powerpoint/2010/main" val="14072224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83F571-0852-4655-89C2-0B72952787CB}" type="datetimeFigureOut">
              <a:rPr lang="en-US" smtClean="0"/>
              <a:t>8/18/2022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D8D73F-9D5D-4869-BC63-BFF9F8AC9B65}" type="slidenum">
              <a:rPr lang="en-US" smtClean="0"/>
              <a:t>‹#›</a:t>
            </a:fld>
            <a:endParaRPr lang="en-US"/>
          </a:p>
        </p:txBody>
      </p:sp>
    </p:spTree>
    <p:extLst>
      <p:ext uri="{BB962C8B-B14F-4D97-AF65-F5344CB8AC3E}">
        <p14:creationId xmlns:p14="http://schemas.microsoft.com/office/powerpoint/2010/main" val="3514043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Slide - 2 Colum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647700" y="1049338"/>
            <a:ext cx="7632700" cy="855662"/>
          </a:xfrm>
          <a:prstGeom prst="rect">
            <a:avLst/>
          </a:prstGeom>
        </p:spPr>
        <p:txBody>
          <a:bodyPr vert="horz" lIns="0"/>
          <a:lstStyle>
            <a:lvl1pPr algn="l">
              <a:defRPr b="1">
                <a:solidFill>
                  <a:srgbClr val="512909"/>
                </a:solidFill>
              </a:defRPr>
            </a:lvl1pPr>
          </a:lstStyle>
          <a:p>
            <a:r>
              <a:rPr lang="en-US" dirty="0"/>
              <a:t>Click to edit title style</a:t>
            </a:r>
          </a:p>
        </p:txBody>
      </p:sp>
      <p:sp>
        <p:nvSpPr>
          <p:cNvPr id="4" name="Text Placeholder 3"/>
          <p:cNvSpPr>
            <a:spLocks noGrp="1"/>
          </p:cNvSpPr>
          <p:nvPr>
            <p:ph type="body" sz="half" idx="10" hasCustomPrompt="1"/>
          </p:nvPr>
        </p:nvSpPr>
        <p:spPr>
          <a:xfrm>
            <a:off x="647700" y="2137568"/>
            <a:ext cx="7543800" cy="2447132"/>
          </a:xfrm>
          <a:prstGeom prst="rect">
            <a:avLst/>
          </a:prstGeom>
        </p:spPr>
        <p:txBody>
          <a:bodyPr numCol="2"/>
          <a:lstStyle>
            <a:lvl1pPr marL="285750" indent="-285750">
              <a:buFont typeface="Arial"/>
              <a:buChar char="•"/>
              <a:defRPr sz="1800" baseline="0">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text bullets</a:t>
            </a:r>
          </a:p>
          <a:p>
            <a:pPr lvl="0"/>
            <a:endParaRPr lang="en-US" dirty="0"/>
          </a:p>
        </p:txBody>
      </p:sp>
    </p:spTree>
    <p:extLst>
      <p:ext uri="{BB962C8B-B14F-4D97-AF65-F5344CB8AC3E}">
        <p14:creationId xmlns:p14="http://schemas.microsoft.com/office/powerpoint/2010/main" val="34099328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hart &amp; Diagram Slide">
    <p:spTree>
      <p:nvGrpSpPr>
        <p:cNvPr id="1" name=""/>
        <p:cNvGrpSpPr/>
        <p:nvPr/>
      </p:nvGrpSpPr>
      <p:grpSpPr>
        <a:xfrm>
          <a:off x="0" y="0"/>
          <a:ext cx="0" cy="0"/>
          <a:chOff x="0" y="0"/>
          <a:chExt cx="0" cy="0"/>
        </a:xfrm>
      </p:grpSpPr>
      <p:sp>
        <p:nvSpPr>
          <p:cNvPr id="5" name="Chart Placeholder 4"/>
          <p:cNvSpPr>
            <a:spLocks noGrp="1"/>
          </p:cNvSpPr>
          <p:nvPr>
            <p:ph type="chart" sz="quarter" idx="10"/>
          </p:nvPr>
        </p:nvSpPr>
        <p:spPr>
          <a:xfrm>
            <a:off x="850900" y="2222500"/>
            <a:ext cx="7683500" cy="3416300"/>
          </a:xfrm>
          <a:prstGeom prst="rect">
            <a:avLst/>
          </a:prstGeom>
        </p:spPr>
        <p:txBody>
          <a:bodyPr vert="horz" anchor="ctr"/>
          <a:lstStyle>
            <a:lvl1pPr marL="0" indent="0" algn="ctr">
              <a:buNone/>
              <a:defRPr>
                <a:solidFill>
                  <a:srgbClr val="595959"/>
                </a:solidFill>
                <a:latin typeface="+mj-lt"/>
              </a:defRPr>
            </a:lvl1pPr>
          </a:lstStyle>
          <a:p>
            <a:endParaRPr lang="en-US" dirty="0"/>
          </a:p>
        </p:txBody>
      </p:sp>
      <p:sp>
        <p:nvSpPr>
          <p:cNvPr id="6" name="Title 1"/>
          <p:cNvSpPr>
            <a:spLocks noGrp="1"/>
          </p:cNvSpPr>
          <p:nvPr>
            <p:ph type="title" hasCustomPrompt="1"/>
          </p:nvPr>
        </p:nvSpPr>
        <p:spPr>
          <a:xfrm>
            <a:off x="647700" y="1049338"/>
            <a:ext cx="7632700" cy="855662"/>
          </a:xfrm>
          <a:prstGeom prst="rect">
            <a:avLst/>
          </a:prstGeom>
        </p:spPr>
        <p:txBody>
          <a:bodyPr vert="horz" lIns="0"/>
          <a:lstStyle>
            <a:lvl1pPr algn="l">
              <a:defRPr b="1">
                <a:solidFill>
                  <a:srgbClr val="512909"/>
                </a:solidFill>
              </a:defRPr>
            </a:lvl1pPr>
          </a:lstStyle>
          <a:p>
            <a:r>
              <a:rPr lang="en-US" dirty="0"/>
              <a:t>Click to edit title style</a:t>
            </a:r>
          </a:p>
        </p:txBody>
      </p:sp>
    </p:spTree>
    <p:extLst>
      <p:ext uri="{BB962C8B-B14F-4D97-AF65-F5344CB8AC3E}">
        <p14:creationId xmlns:p14="http://schemas.microsoft.com/office/powerpoint/2010/main" val="2279977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83F571-0852-4655-89C2-0B72952787CB}" type="datetimeFigureOut">
              <a:rPr lang="en-US" smtClean="0"/>
              <a:t>8/18/2022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D8D73F-9D5D-4869-BC63-BFF9F8AC9B65}" type="slidenum">
              <a:rPr lang="en-US" smtClean="0"/>
              <a:t>‹#›</a:t>
            </a:fld>
            <a:endParaRPr lang="en-US"/>
          </a:p>
        </p:txBody>
      </p:sp>
    </p:spTree>
    <p:extLst>
      <p:ext uri="{BB962C8B-B14F-4D97-AF65-F5344CB8AC3E}">
        <p14:creationId xmlns:p14="http://schemas.microsoft.com/office/powerpoint/2010/main" val="4826992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88720" y="708454"/>
            <a:ext cx="7326630" cy="713947"/>
          </a:xfrm>
          <a:prstGeom prst="rect">
            <a:avLst/>
          </a:prstGeom>
        </p:spPr>
        <p:txBody>
          <a:bodyPr/>
          <a:lstStyle>
            <a:lvl1pPr>
              <a:defRPr sz="3600" b="1" i="0">
                <a:solidFill>
                  <a:schemeClr val="accent1">
                    <a:lumMod val="75000"/>
                  </a:schemeClr>
                </a:solidFill>
                <a:latin typeface="Arial" panose="020B0604020202020204" pitchFamily="34" charset="0"/>
                <a:cs typeface="Arial" panose="020B0604020202020204" pitchFamily="34" charset="0"/>
              </a:defRPr>
            </a:lvl1pPr>
          </a:lstStyle>
          <a:p>
            <a:r>
              <a:rPr lang="en-US" dirty="0"/>
              <a:t>Header</a:t>
            </a:r>
          </a:p>
        </p:txBody>
      </p:sp>
      <p:sp>
        <p:nvSpPr>
          <p:cNvPr id="3" name="Content Placeholder 2"/>
          <p:cNvSpPr>
            <a:spLocks noGrp="1"/>
          </p:cNvSpPr>
          <p:nvPr>
            <p:ph idx="1"/>
          </p:nvPr>
        </p:nvSpPr>
        <p:spPr>
          <a:xfrm>
            <a:off x="1188720" y="1672281"/>
            <a:ext cx="7326630" cy="4085968"/>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9653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2">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9B29056E-C4DD-A147-9F53-DA4CF5E60CAD}"/>
              </a:ext>
            </a:extLst>
          </p:cNvPr>
          <p:cNvSpPr>
            <a:spLocks noGrp="1"/>
          </p:cNvSpPr>
          <p:nvPr>
            <p:ph type="body" sz="quarter" idx="10" hasCustomPrompt="1"/>
          </p:nvPr>
        </p:nvSpPr>
        <p:spPr>
          <a:xfrm>
            <a:off x="883920" y="2976591"/>
            <a:ext cx="2204720" cy="393700"/>
          </a:xfrm>
          <a:prstGeom prst="rect">
            <a:avLst/>
          </a:prstGeom>
        </p:spPr>
        <p:txBody>
          <a:bodyPr/>
          <a:lstStyle>
            <a:lvl1pPr marL="0" indent="0">
              <a:buNone/>
              <a:defRPr sz="2400" b="1" i="0">
                <a:latin typeface="Arial" panose="020B0604020202020204" pitchFamily="34" charset="0"/>
                <a:cs typeface="Arial" panose="020B0604020202020204" pitchFamily="34" charset="0"/>
              </a:defRPr>
            </a:lvl1pPr>
          </a:lstStyle>
          <a:p>
            <a:pPr lvl="0"/>
            <a:r>
              <a:rPr lang="en-US" dirty="0"/>
              <a:t>Subhead</a:t>
            </a:r>
          </a:p>
        </p:txBody>
      </p:sp>
      <p:sp>
        <p:nvSpPr>
          <p:cNvPr id="5" name="Content Placeholder 2">
            <a:extLst>
              <a:ext uri="{FF2B5EF4-FFF2-40B4-BE49-F238E27FC236}">
                <a16:creationId xmlns:a16="http://schemas.microsoft.com/office/drawing/2014/main" id="{BC0CE3CF-D527-5F44-99A0-0EE772E9DCE8}"/>
              </a:ext>
            </a:extLst>
          </p:cNvPr>
          <p:cNvSpPr>
            <a:spLocks noGrp="1"/>
          </p:cNvSpPr>
          <p:nvPr>
            <p:ph idx="1"/>
          </p:nvPr>
        </p:nvSpPr>
        <p:spPr>
          <a:xfrm>
            <a:off x="883920" y="3487709"/>
            <a:ext cx="2204720" cy="1632931"/>
          </a:xfrm>
          <a:prstGeom prst="rect">
            <a:avLst/>
          </a:prstGeom>
        </p:spPr>
        <p:txBody>
          <a:bodyPr/>
          <a:lstStyle>
            <a:lvl1pPr>
              <a:defRPr sz="18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pic>
        <p:nvPicPr>
          <p:cNvPr id="8" name="Picture 7">
            <a:extLst>
              <a:ext uri="{FF2B5EF4-FFF2-40B4-BE49-F238E27FC236}">
                <a16:creationId xmlns:a16="http://schemas.microsoft.com/office/drawing/2014/main" id="{AF6BA23E-2382-EA44-BDCF-0B05B6A7C1A9}"/>
              </a:ext>
            </a:extLst>
          </p:cNvPr>
          <p:cNvPicPr>
            <a:picLocks noChangeAspect="1"/>
          </p:cNvPicPr>
          <p:nvPr userDrawn="1"/>
        </p:nvPicPr>
        <p:blipFill>
          <a:blip r:embed="rId2"/>
          <a:stretch>
            <a:fillRect/>
          </a:stretch>
        </p:blipFill>
        <p:spPr>
          <a:xfrm>
            <a:off x="883920" y="1768901"/>
            <a:ext cx="2246963" cy="971660"/>
          </a:xfrm>
          <a:prstGeom prst="rect">
            <a:avLst/>
          </a:prstGeom>
        </p:spPr>
      </p:pic>
      <p:sp>
        <p:nvSpPr>
          <p:cNvPr id="9" name="Text Placeholder 9">
            <a:extLst>
              <a:ext uri="{FF2B5EF4-FFF2-40B4-BE49-F238E27FC236}">
                <a16:creationId xmlns:a16="http://schemas.microsoft.com/office/drawing/2014/main" id="{9A36FC98-F238-C545-8AFA-19614DB5AC46}"/>
              </a:ext>
            </a:extLst>
          </p:cNvPr>
          <p:cNvSpPr>
            <a:spLocks noGrp="1"/>
          </p:cNvSpPr>
          <p:nvPr>
            <p:ph type="body" sz="quarter" idx="11" hasCustomPrompt="1"/>
          </p:nvPr>
        </p:nvSpPr>
        <p:spPr>
          <a:xfrm>
            <a:off x="3458678" y="2976591"/>
            <a:ext cx="2204720" cy="393700"/>
          </a:xfrm>
          <a:prstGeom prst="rect">
            <a:avLst/>
          </a:prstGeom>
        </p:spPr>
        <p:txBody>
          <a:bodyPr/>
          <a:lstStyle>
            <a:lvl1pPr marL="0" indent="0">
              <a:buNone/>
              <a:defRPr sz="2400" b="1" i="0">
                <a:latin typeface="Arial" panose="020B0604020202020204" pitchFamily="34" charset="0"/>
                <a:cs typeface="Arial" panose="020B0604020202020204" pitchFamily="34" charset="0"/>
              </a:defRPr>
            </a:lvl1pPr>
          </a:lstStyle>
          <a:p>
            <a:pPr lvl="0"/>
            <a:r>
              <a:rPr lang="en-US" dirty="0"/>
              <a:t>Subhead</a:t>
            </a:r>
          </a:p>
        </p:txBody>
      </p:sp>
      <p:sp>
        <p:nvSpPr>
          <p:cNvPr id="10" name="Content Placeholder 2">
            <a:extLst>
              <a:ext uri="{FF2B5EF4-FFF2-40B4-BE49-F238E27FC236}">
                <a16:creationId xmlns:a16="http://schemas.microsoft.com/office/drawing/2014/main" id="{1B63C603-D332-E743-AFC9-3484D2B5654A}"/>
              </a:ext>
            </a:extLst>
          </p:cNvPr>
          <p:cNvSpPr>
            <a:spLocks noGrp="1"/>
          </p:cNvSpPr>
          <p:nvPr>
            <p:ph idx="12"/>
          </p:nvPr>
        </p:nvSpPr>
        <p:spPr>
          <a:xfrm>
            <a:off x="3458678" y="3487709"/>
            <a:ext cx="2204720" cy="1632931"/>
          </a:xfrm>
          <a:prstGeom prst="rect">
            <a:avLst/>
          </a:prstGeom>
        </p:spPr>
        <p:txBody>
          <a:bodyPr/>
          <a:lstStyle>
            <a:lvl1pPr>
              <a:defRPr sz="18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3" name="Text Placeholder 9">
            <a:extLst>
              <a:ext uri="{FF2B5EF4-FFF2-40B4-BE49-F238E27FC236}">
                <a16:creationId xmlns:a16="http://schemas.microsoft.com/office/drawing/2014/main" id="{530D1194-DFBC-EF42-83F6-3323A16BE211}"/>
              </a:ext>
            </a:extLst>
          </p:cNvPr>
          <p:cNvSpPr>
            <a:spLocks noGrp="1"/>
          </p:cNvSpPr>
          <p:nvPr>
            <p:ph type="body" sz="quarter" idx="13" hasCustomPrompt="1"/>
          </p:nvPr>
        </p:nvSpPr>
        <p:spPr>
          <a:xfrm>
            <a:off x="6055362" y="2976591"/>
            <a:ext cx="2204720" cy="393700"/>
          </a:xfrm>
          <a:prstGeom prst="rect">
            <a:avLst/>
          </a:prstGeom>
        </p:spPr>
        <p:txBody>
          <a:bodyPr/>
          <a:lstStyle>
            <a:lvl1pPr marL="0" indent="0">
              <a:buNone/>
              <a:defRPr sz="2400" b="1" i="0">
                <a:latin typeface="Arial" panose="020B0604020202020204" pitchFamily="34" charset="0"/>
                <a:cs typeface="Arial" panose="020B0604020202020204" pitchFamily="34" charset="0"/>
              </a:defRPr>
            </a:lvl1pPr>
          </a:lstStyle>
          <a:p>
            <a:pPr lvl="0"/>
            <a:r>
              <a:rPr lang="en-US" dirty="0"/>
              <a:t>Subhead</a:t>
            </a:r>
          </a:p>
        </p:txBody>
      </p:sp>
      <p:sp>
        <p:nvSpPr>
          <p:cNvPr id="14" name="Content Placeholder 2">
            <a:extLst>
              <a:ext uri="{FF2B5EF4-FFF2-40B4-BE49-F238E27FC236}">
                <a16:creationId xmlns:a16="http://schemas.microsoft.com/office/drawing/2014/main" id="{F1E83626-5CEB-3449-8EF9-348D3F8E016C}"/>
              </a:ext>
            </a:extLst>
          </p:cNvPr>
          <p:cNvSpPr>
            <a:spLocks noGrp="1"/>
          </p:cNvSpPr>
          <p:nvPr>
            <p:ph idx="14"/>
          </p:nvPr>
        </p:nvSpPr>
        <p:spPr>
          <a:xfrm>
            <a:off x="6055362" y="3487709"/>
            <a:ext cx="2204720" cy="1632931"/>
          </a:xfrm>
          <a:prstGeom prst="rect">
            <a:avLst/>
          </a:prstGeom>
        </p:spPr>
        <p:txBody>
          <a:bodyPr/>
          <a:lstStyle>
            <a:lvl1pPr>
              <a:defRPr sz="18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6" name="Title 1">
            <a:extLst>
              <a:ext uri="{FF2B5EF4-FFF2-40B4-BE49-F238E27FC236}">
                <a16:creationId xmlns:a16="http://schemas.microsoft.com/office/drawing/2014/main" id="{0977955B-497C-4344-96E5-C8D4A0DD174E}"/>
              </a:ext>
            </a:extLst>
          </p:cNvPr>
          <p:cNvSpPr>
            <a:spLocks noGrp="1"/>
          </p:cNvSpPr>
          <p:nvPr>
            <p:ph type="title" hasCustomPrompt="1"/>
          </p:nvPr>
        </p:nvSpPr>
        <p:spPr>
          <a:xfrm>
            <a:off x="883920" y="955523"/>
            <a:ext cx="7326630" cy="487680"/>
          </a:xfrm>
          <a:prstGeom prst="rect">
            <a:avLst/>
          </a:prstGeom>
        </p:spPr>
        <p:txBody>
          <a:bodyPr/>
          <a:lstStyle>
            <a:lvl1pPr>
              <a:defRPr sz="3600" b="1" i="0">
                <a:solidFill>
                  <a:schemeClr val="accent1">
                    <a:lumMod val="75000"/>
                  </a:schemeClr>
                </a:solidFill>
                <a:latin typeface="Arial" panose="020B0604020202020204" pitchFamily="34" charset="0"/>
                <a:cs typeface="Arial" panose="020B0604020202020204" pitchFamily="34" charset="0"/>
              </a:defRPr>
            </a:lvl1pPr>
          </a:lstStyle>
          <a:p>
            <a:r>
              <a:rPr lang="en-US" dirty="0"/>
              <a:t>Header</a:t>
            </a:r>
          </a:p>
        </p:txBody>
      </p:sp>
      <p:pic>
        <p:nvPicPr>
          <p:cNvPr id="17" name="Picture 16">
            <a:extLst>
              <a:ext uri="{FF2B5EF4-FFF2-40B4-BE49-F238E27FC236}">
                <a16:creationId xmlns:a16="http://schemas.microsoft.com/office/drawing/2014/main" id="{4F200F88-9BD6-604E-885A-C5650C619292}"/>
              </a:ext>
            </a:extLst>
          </p:cNvPr>
          <p:cNvPicPr>
            <a:picLocks noChangeAspect="1"/>
          </p:cNvPicPr>
          <p:nvPr userDrawn="1"/>
        </p:nvPicPr>
        <p:blipFill>
          <a:blip r:embed="rId3"/>
          <a:stretch>
            <a:fillRect/>
          </a:stretch>
        </p:blipFill>
        <p:spPr>
          <a:xfrm>
            <a:off x="3458678" y="1768901"/>
            <a:ext cx="2246963" cy="971660"/>
          </a:xfrm>
          <a:prstGeom prst="rect">
            <a:avLst/>
          </a:prstGeom>
        </p:spPr>
      </p:pic>
      <p:pic>
        <p:nvPicPr>
          <p:cNvPr id="18" name="Picture 17">
            <a:extLst>
              <a:ext uri="{FF2B5EF4-FFF2-40B4-BE49-F238E27FC236}">
                <a16:creationId xmlns:a16="http://schemas.microsoft.com/office/drawing/2014/main" id="{42ACB658-2356-6448-BC9D-C601697CC130}"/>
              </a:ext>
            </a:extLst>
          </p:cNvPr>
          <p:cNvPicPr>
            <a:picLocks noChangeAspect="1"/>
          </p:cNvPicPr>
          <p:nvPr userDrawn="1"/>
        </p:nvPicPr>
        <p:blipFill>
          <a:blip r:embed="rId4"/>
          <a:stretch>
            <a:fillRect/>
          </a:stretch>
        </p:blipFill>
        <p:spPr>
          <a:xfrm>
            <a:off x="6055362" y="1768901"/>
            <a:ext cx="2246963" cy="971660"/>
          </a:xfrm>
          <a:prstGeom prst="rect">
            <a:avLst/>
          </a:prstGeom>
        </p:spPr>
      </p:pic>
    </p:spTree>
    <p:extLst>
      <p:ext uri="{BB962C8B-B14F-4D97-AF65-F5344CB8AC3E}">
        <p14:creationId xmlns:p14="http://schemas.microsoft.com/office/powerpoint/2010/main" val="15971916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3">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9B29056E-C4DD-A147-9F53-DA4CF5E60CAD}"/>
              </a:ext>
            </a:extLst>
          </p:cNvPr>
          <p:cNvSpPr>
            <a:spLocks noGrp="1"/>
          </p:cNvSpPr>
          <p:nvPr>
            <p:ph type="body" sz="quarter" idx="10" hasCustomPrompt="1"/>
          </p:nvPr>
        </p:nvSpPr>
        <p:spPr>
          <a:xfrm>
            <a:off x="1239520" y="1732491"/>
            <a:ext cx="2204720" cy="393700"/>
          </a:xfrm>
          <a:prstGeom prst="rect">
            <a:avLst/>
          </a:prstGeom>
        </p:spPr>
        <p:txBody>
          <a:bodyPr/>
          <a:lstStyle>
            <a:lvl1pPr marL="0" indent="0">
              <a:buNone/>
              <a:defRPr sz="2400" b="1" i="0">
                <a:latin typeface="Arial" panose="020B0604020202020204" pitchFamily="34" charset="0"/>
                <a:cs typeface="Arial" panose="020B0604020202020204" pitchFamily="34" charset="0"/>
              </a:defRPr>
            </a:lvl1pPr>
          </a:lstStyle>
          <a:p>
            <a:pPr lvl="0"/>
            <a:r>
              <a:rPr lang="en-US" dirty="0"/>
              <a:t>Subhead</a:t>
            </a:r>
          </a:p>
        </p:txBody>
      </p:sp>
      <p:sp>
        <p:nvSpPr>
          <p:cNvPr id="5" name="Content Placeholder 2">
            <a:extLst>
              <a:ext uri="{FF2B5EF4-FFF2-40B4-BE49-F238E27FC236}">
                <a16:creationId xmlns:a16="http://schemas.microsoft.com/office/drawing/2014/main" id="{BC0CE3CF-D527-5F44-99A0-0EE772E9DCE8}"/>
              </a:ext>
            </a:extLst>
          </p:cNvPr>
          <p:cNvSpPr>
            <a:spLocks noGrp="1"/>
          </p:cNvSpPr>
          <p:nvPr>
            <p:ph idx="1"/>
          </p:nvPr>
        </p:nvSpPr>
        <p:spPr>
          <a:xfrm>
            <a:off x="1239520" y="2288829"/>
            <a:ext cx="3332480" cy="2229124"/>
          </a:xfrm>
          <a:prstGeom prst="rect">
            <a:avLst/>
          </a:prstGeom>
        </p:spPr>
        <p:txBody>
          <a:bodyPr/>
          <a:lstStyle>
            <a:lvl1pPr>
              <a:defRPr sz="18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6" name="Title 1">
            <a:extLst>
              <a:ext uri="{FF2B5EF4-FFF2-40B4-BE49-F238E27FC236}">
                <a16:creationId xmlns:a16="http://schemas.microsoft.com/office/drawing/2014/main" id="{0977955B-497C-4344-96E5-C8D4A0DD174E}"/>
              </a:ext>
            </a:extLst>
          </p:cNvPr>
          <p:cNvSpPr>
            <a:spLocks noGrp="1"/>
          </p:cNvSpPr>
          <p:nvPr>
            <p:ph type="title" hasCustomPrompt="1"/>
          </p:nvPr>
        </p:nvSpPr>
        <p:spPr>
          <a:xfrm>
            <a:off x="1239520" y="932563"/>
            <a:ext cx="7326630" cy="487680"/>
          </a:xfrm>
          <a:prstGeom prst="rect">
            <a:avLst/>
          </a:prstGeom>
        </p:spPr>
        <p:txBody>
          <a:bodyPr/>
          <a:lstStyle>
            <a:lvl1pPr>
              <a:defRPr sz="3600" b="1" i="0">
                <a:solidFill>
                  <a:schemeClr val="accent1">
                    <a:lumMod val="75000"/>
                  </a:schemeClr>
                </a:solidFill>
                <a:latin typeface="Arial" panose="020B0604020202020204" pitchFamily="34" charset="0"/>
                <a:cs typeface="Arial" panose="020B0604020202020204" pitchFamily="34" charset="0"/>
              </a:defRPr>
            </a:lvl1pPr>
          </a:lstStyle>
          <a:p>
            <a:r>
              <a:rPr lang="en-US" dirty="0"/>
              <a:t>Header</a:t>
            </a:r>
          </a:p>
        </p:txBody>
      </p:sp>
      <p:pic>
        <p:nvPicPr>
          <p:cNvPr id="4" name="Picture 3">
            <a:extLst>
              <a:ext uri="{FF2B5EF4-FFF2-40B4-BE49-F238E27FC236}">
                <a16:creationId xmlns:a16="http://schemas.microsoft.com/office/drawing/2014/main" id="{15A5F669-F6B9-E64A-B58D-61459BB08BC7}"/>
              </a:ext>
            </a:extLst>
          </p:cNvPr>
          <p:cNvPicPr>
            <a:picLocks noChangeAspect="1"/>
          </p:cNvPicPr>
          <p:nvPr userDrawn="1"/>
        </p:nvPicPr>
        <p:blipFill>
          <a:blip r:embed="rId2"/>
          <a:stretch>
            <a:fillRect/>
          </a:stretch>
        </p:blipFill>
        <p:spPr>
          <a:xfrm>
            <a:off x="4878070" y="1745402"/>
            <a:ext cx="3332480" cy="2772551"/>
          </a:xfrm>
          <a:prstGeom prst="rect">
            <a:avLst/>
          </a:prstGeom>
        </p:spPr>
      </p:pic>
    </p:spTree>
    <p:extLst>
      <p:ext uri="{BB962C8B-B14F-4D97-AF65-F5344CB8AC3E}">
        <p14:creationId xmlns:p14="http://schemas.microsoft.com/office/powerpoint/2010/main" val="2878952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4">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5A5F669-F6B9-E64A-B58D-61459BB08BC7}"/>
              </a:ext>
            </a:extLst>
          </p:cNvPr>
          <p:cNvPicPr>
            <a:picLocks noChangeAspect="1"/>
          </p:cNvPicPr>
          <p:nvPr userDrawn="1"/>
        </p:nvPicPr>
        <p:blipFill>
          <a:blip r:embed="rId2"/>
          <a:stretch>
            <a:fillRect/>
          </a:stretch>
        </p:blipFill>
        <p:spPr>
          <a:xfrm>
            <a:off x="1239520" y="1725082"/>
            <a:ext cx="3332480" cy="2772551"/>
          </a:xfrm>
          <a:prstGeom prst="rect">
            <a:avLst/>
          </a:prstGeom>
        </p:spPr>
      </p:pic>
      <p:sp>
        <p:nvSpPr>
          <p:cNvPr id="12" name="Text Placeholder 9">
            <a:extLst>
              <a:ext uri="{FF2B5EF4-FFF2-40B4-BE49-F238E27FC236}">
                <a16:creationId xmlns:a16="http://schemas.microsoft.com/office/drawing/2014/main" id="{9B29056E-C4DD-A147-9F53-DA4CF5E60CAD}"/>
              </a:ext>
            </a:extLst>
          </p:cNvPr>
          <p:cNvSpPr>
            <a:spLocks noGrp="1"/>
          </p:cNvSpPr>
          <p:nvPr>
            <p:ph type="body" sz="quarter" idx="10" hasCustomPrompt="1"/>
          </p:nvPr>
        </p:nvSpPr>
        <p:spPr>
          <a:xfrm>
            <a:off x="4902835" y="1725082"/>
            <a:ext cx="2204720" cy="393700"/>
          </a:xfrm>
          <a:prstGeom prst="rect">
            <a:avLst/>
          </a:prstGeom>
        </p:spPr>
        <p:txBody>
          <a:bodyPr/>
          <a:lstStyle>
            <a:lvl1pPr marL="0" indent="0">
              <a:buNone/>
              <a:defRPr sz="2400" b="1" i="0">
                <a:latin typeface="Arial" panose="020B0604020202020204" pitchFamily="34" charset="0"/>
                <a:cs typeface="Arial" panose="020B0604020202020204" pitchFamily="34" charset="0"/>
              </a:defRPr>
            </a:lvl1pPr>
          </a:lstStyle>
          <a:p>
            <a:pPr lvl="0"/>
            <a:r>
              <a:rPr lang="en-US" dirty="0"/>
              <a:t>Subhead</a:t>
            </a:r>
          </a:p>
        </p:txBody>
      </p:sp>
      <p:sp>
        <p:nvSpPr>
          <p:cNvPr id="5" name="Content Placeholder 2">
            <a:extLst>
              <a:ext uri="{FF2B5EF4-FFF2-40B4-BE49-F238E27FC236}">
                <a16:creationId xmlns:a16="http://schemas.microsoft.com/office/drawing/2014/main" id="{BC0CE3CF-D527-5F44-99A0-0EE772E9DCE8}"/>
              </a:ext>
            </a:extLst>
          </p:cNvPr>
          <p:cNvSpPr>
            <a:spLocks noGrp="1"/>
          </p:cNvSpPr>
          <p:nvPr>
            <p:ph idx="1"/>
          </p:nvPr>
        </p:nvSpPr>
        <p:spPr>
          <a:xfrm>
            <a:off x="4902835" y="2268509"/>
            <a:ext cx="3332480" cy="2229124"/>
          </a:xfrm>
          <a:prstGeom prst="rect">
            <a:avLst/>
          </a:prstGeom>
        </p:spPr>
        <p:txBody>
          <a:bodyPr/>
          <a:lstStyle>
            <a:lvl1pPr>
              <a:defRPr sz="18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6" name="Title 1">
            <a:extLst>
              <a:ext uri="{FF2B5EF4-FFF2-40B4-BE49-F238E27FC236}">
                <a16:creationId xmlns:a16="http://schemas.microsoft.com/office/drawing/2014/main" id="{0977955B-497C-4344-96E5-C8D4A0DD174E}"/>
              </a:ext>
            </a:extLst>
          </p:cNvPr>
          <p:cNvSpPr>
            <a:spLocks noGrp="1"/>
          </p:cNvSpPr>
          <p:nvPr>
            <p:ph type="title" hasCustomPrompt="1"/>
          </p:nvPr>
        </p:nvSpPr>
        <p:spPr>
          <a:xfrm>
            <a:off x="1239520" y="932563"/>
            <a:ext cx="7326630" cy="487680"/>
          </a:xfrm>
          <a:prstGeom prst="rect">
            <a:avLst/>
          </a:prstGeom>
        </p:spPr>
        <p:txBody>
          <a:bodyPr/>
          <a:lstStyle>
            <a:lvl1pPr>
              <a:defRPr sz="3600" b="1" i="0">
                <a:solidFill>
                  <a:schemeClr val="accent1">
                    <a:lumMod val="75000"/>
                  </a:schemeClr>
                </a:solidFill>
                <a:latin typeface="Arial" panose="020B0604020202020204" pitchFamily="34" charset="0"/>
                <a:cs typeface="Arial" panose="020B0604020202020204" pitchFamily="34" charset="0"/>
              </a:defRPr>
            </a:lvl1pPr>
          </a:lstStyle>
          <a:p>
            <a:r>
              <a:rPr lang="en-US" dirty="0"/>
              <a:t>Header</a:t>
            </a:r>
          </a:p>
        </p:txBody>
      </p:sp>
    </p:spTree>
    <p:extLst>
      <p:ext uri="{BB962C8B-B14F-4D97-AF65-F5344CB8AC3E}">
        <p14:creationId xmlns:p14="http://schemas.microsoft.com/office/powerpoint/2010/main" val="1657542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798EA36-B807-E748-8440-B81EDE6B69E9}"/>
              </a:ext>
            </a:extLst>
          </p:cNvPr>
          <p:cNvPicPr>
            <a:picLocks noChangeAspect="1"/>
          </p:cNvPicPr>
          <p:nvPr userDrawn="1"/>
        </p:nvPicPr>
        <p:blipFill>
          <a:blip r:embed="rId2"/>
          <a:stretch>
            <a:fillRect/>
          </a:stretch>
        </p:blipFill>
        <p:spPr>
          <a:xfrm>
            <a:off x="0" y="0"/>
            <a:ext cx="9144000" cy="5913120"/>
          </a:xfrm>
          <a:prstGeom prst="rect">
            <a:avLst/>
          </a:prstGeom>
        </p:spPr>
      </p:pic>
    </p:spTree>
    <p:extLst>
      <p:ext uri="{BB962C8B-B14F-4D97-AF65-F5344CB8AC3E}">
        <p14:creationId xmlns:p14="http://schemas.microsoft.com/office/powerpoint/2010/main" val="1282733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ransition Slide 2">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9B29056E-C4DD-A147-9F53-DA4CF5E60CAD}"/>
              </a:ext>
            </a:extLst>
          </p:cNvPr>
          <p:cNvSpPr>
            <a:spLocks noGrp="1"/>
          </p:cNvSpPr>
          <p:nvPr>
            <p:ph type="body" sz="quarter" idx="10" hasCustomPrompt="1"/>
          </p:nvPr>
        </p:nvSpPr>
        <p:spPr>
          <a:xfrm>
            <a:off x="447040" y="1950720"/>
            <a:ext cx="2001520" cy="2692400"/>
          </a:xfrm>
          <a:prstGeom prst="rect">
            <a:avLst/>
          </a:prstGeom>
        </p:spPr>
        <p:txBody>
          <a:bodyPr/>
          <a:lstStyle>
            <a:lvl1pPr marL="0" indent="0">
              <a:buNone/>
              <a:defRPr sz="2400" b="1" i="0">
                <a:latin typeface="Arial" panose="020B0604020202020204" pitchFamily="34" charset="0"/>
                <a:cs typeface="Arial" panose="020B0604020202020204" pitchFamily="34" charset="0"/>
              </a:defRPr>
            </a:lvl1pPr>
          </a:lstStyle>
          <a:p>
            <a:pPr lvl="0"/>
            <a:r>
              <a:rPr lang="en-US" dirty="0"/>
              <a:t>Subhead</a:t>
            </a:r>
          </a:p>
        </p:txBody>
      </p:sp>
      <p:pic>
        <p:nvPicPr>
          <p:cNvPr id="2" name="Picture 1">
            <a:extLst>
              <a:ext uri="{FF2B5EF4-FFF2-40B4-BE49-F238E27FC236}">
                <a16:creationId xmlns:a16="http://schemas.microsoft.com/office/drawing/2014/main" id="{6386EA77-4CA0-7340-B908-29F448030B24}"/>
              </a:ext>
            </a:extLst>
          </p:cNvPr>
          <p:cNvPicPr>
            <a:picLocks noChangeAspect="1"/>
          </p:cNvPicPr>
          <p:nvPr userDrawn="1"/>
        </p:nvPicPr>
        <p:blipFill>
          <a:blip r:embed="rId2"/>
          <a:stretch>
            <a:fillRect/>
          </a:stretch>
        </p:blipFill>
        <p:spPr>
          <a:xfrm>
            <a:off x="2867097" y="0"/>
            <a:ext cx="6276903" cy="5902960"/>
          </a:xfrm>
          <a:prstGeom prst="rect">
            <a:avLst/>
          </a:prstGeom>
        </p:spPr>
      </p:pic>
    </p:spTree>
    <p:extLst>
      <p:ext uri="{BB962C8B-B14F-4D97-AF65-F5344CB8AC3E}">
        <p14:creationId xmlns:p14="http://schemas.microsoft.com/office/powerpoint/2010/main" val="4036408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188720" y="934721"/>
            <a:ext cx="4419600" cy="487680"/>
          </a:xfrm>
          <a:prstGeom prst="rect">
            <a:avLst/>
          </a:prstGeom>
        </p:spPr>
        <p:txBody>
          <a:bodyPr/>
          <a:lstStyle>
            <a:lvl1pPr>
              <a:defRPr sz="3600" b="1" i="0">
                <a:solidFill>
                  <a:schemeClr val="accent1">
                    <a:lumMod val="75000"/>
                  </a:schemeClr>
                </a:solidFill>
                <a:latin typeface="Arial" panose="020B0604020202020204" pitchFamily="34" charset="0"/>
                <a:cs typeface="Arial" panose="020B0604020202020204" pitchFamily="34" charset="0"/>
              </a:defRPr>
            </a:lvl1pPr>
          </a:lstStyle>
          <a:p>
            <a:r>
              <a:rPr lang="en-US" dirty="0"/>
              <a:t>Header</a:t>
            </a:r>
          </a:p>
        </p:txBody>
      </p:sp>
      <p:sp>
        <p:nvSpPr>
          <p:cNvPr id="3" name="Content Placeholder 2"/>
          <p:cNvSpPr>
            <a:spLocks noGrp="1"/>
          </p:cNvSpPr>
          <p:nvPr>
            <p:ph idx="1"/>
          </p:nvPr>
        </p:nvSpPr>
        <p:spPr>
          <a:xfrm>
            <a:off x="1188720" y="2217709"/>
            <a:ext cx="4419600" cy="2092960"/>
          </a:xfrm>
          <a:prstGeom prst="rect">
            <a:avLst/>
          </a:prstGeom>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9">
            <a:extLst>
              <a:ext uri="{FF2B5EF4-FFF2-40B4-BE49-F238E27FC236}">
                <a16:creationId xmlns:a16="http://schemas.microsoft.com/office/drawing/2014/main" id="{9B29056E-C4DD-A147-9F53-DA4CF5E60CAD}"/>
              </a:ext>
            </a:extLst>
          </p:cNvPr>
          <p:cNvSpPr>
            <a:spLocks noGrp="1"/>
          </p:cNvSpPr>
          <p:nvPr>
            <p:ph type="body" sz="quarter" idx="10" hasCustomPrompt="1"/>
          </p:nvPr>
        </p:nvSpPr>
        <p:spPr>
          <a:xfrm>
            <a:off x="1188721" y="1623205"/>
            <a:ext cx="4419599" cy="393700"/>
          </a:xfrm>
          <a:prstGeom prst="rect">
            <a:avLst/>
          </a:prstGeom>
        </p:spPr>
        <p:txBody>
          <a:bodyPr/>
          <a:lstStyle>
            <a:lvl1pPr marL="0" indent="0">
              <a:buNone/>
              <a:defRPr b="1" i="0">
                <a:latin typeface="Arial" panose="020B0604020202020204" pitchFamily="34" charset="0"/>
                <a:cs typeface="Arial" panose="020B0604020202020204" pitchFamily="34" charset="0"/>
              </a:defRPr>
            </a:lvl1pPr>
          </a:lstStyle>
          <a:p>
            <a:pPr lvl="0"/>
            <a:r>
              <a:rPr lang="en-US" dirty="0"/>
              <a:t>Subhead</a:t>
            </a:r>
          </a:p>
        </p:txBody>
      </p:sp>
      <p:pic>
        <p:nvPicPr>
          <p:cNvPr id="6" name="Picture 5">
            <a:extLst>
              <a:ext uri="{FF2B5EF4-FFF2-40B4-BE49-F238E27FC236}">
                <a16:creationId xmlns:a16="http://schemas.microsoft.com/office/drawing/2014/main" id="{095D1D19-CB81-D046-A637-C9E55695B57C}"/>
              </a:ext>
            </a:extLst>
          </p:cNvPr>
          <p:cNvPicPr>
            <a:picLocks noChangeAspect="1"/>
          </p:cNvPicPr>
          <p:nvPr userDrawn="1"/>
        </p:nvPicPr>
        <p:blipFill>
          <a:blip r:embed="rId2"/>
          <a:stretch>
            <a:fillRect/>
          </a:stretch>
        </p:blipFill>
        <p:spPr>
          <a:xfrm>
            <a:off x="6343650" y="0"/>
            <a:ext cx="2800350" cy="5902960"/>
          </a:xfrm>
          <a:prstGeom prst="rect">
            <a:avLst/>
          </a:prstGeom>
        </p:spPr>
      </p:pic>
    </p:spTree>
    <p:extLst>
      <p:ext uri="{BB962C8B-B14F-4D97-AF65-F5344CB8AC3E}">
        <p14:creationId xmlns:p14="http://schemas.microsoft.com/office/powerpoint/2010/main" val="3581279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26D75CC-D4C3-C443-89F2-D52F365147D1}"/>
              </a:ext>
            </a:extLst>
          </p:cNvPr>
          <p:cNvSpPr>
            <a:spLocks noGrp="1"/>
          </p:cNvSpPr>
          <p:nvPr>
            <p:ph type="title" hasCustomPrompt="1"/>
          </p:nvPr>
        </p:nvSpPr>
        <p:spPr>
          <a:xfrm>
            <a:off x="4368800" y="840741"/>
            <a:ext cx="3180080" cy="487680"/>
          </a:xfrm>
          <a:prstGeom prst="rect">
            <a:avLst/>
          </a:prstGeom>
        </p:spPr>
        <p:txBody>
          <a:bodyPr/>
          <a:lstStyle>
            <a:lvl1pPr>
              <a:defRPr sz="3600" b="1" i="0">
                <a:solidFill>
                  <a:schemeClr val="accent1">
                    <a:lumMod val="75000"/>
                  </a:schemeClr>
                </a:solidFill>
                <a:latin typeface="Arial" panose="020B0604020202020204" pitchFamily="34" charset="0"/>
                <a:cs typeface="Arial" panose="020B0604020202020204" pitchFamily="34" charset="0"/>
              </a:defRPr>
            </a:lvl1pPr>
          </a:lstStyle>
          <a:p>
            <a:r>
              <a:rPr lang="en-US" dirty="0"/>
              <a:t>Header</a:t>
            </a:r>
          </a:p>
        </p:txBody>
      </p:sp>
      <p:sp>
        <p:nvSpPr>
          <p:cNvPr id="4" name="Text Placeholder 9">
            <a:extLst>
              <a:ext uri="{FF2B5EF4-FFF2-40B4-BE49-F238E27FC236}">
                <a16:creationId xmlns:a16="http://schemas.microsoft.com/office/drawing/2014/main" id="{F3E9C5EE-4D38-8B44-B138-C60A2170429B}"/>
              </a:ext>
            </a:extLst>
          </p:cNvPr>
          <p:cNvSpPr>
            <a:spLocks noGrp="1"/>
          </p:cNvSpPr>
          <p:nvPr>
            <p:ph type="body" sz="quarter" idx="10" hasCustomPrompt="1"/>
          </p:nvPr>
        </p:nvSpPr>
        <p:spPr>
          <a:xfrm>
            <a:off x="680721" y="1775462"/>
            <a:ext cx="2245359" cy="1841497"/>
          </a:xfrm>
          <a:prstGeom prst="rect">
            <a:avLst/>
          </a:prstGeom>
        </p:spPr>
        <p:txBody>
          <a:bodyPr/>
          <a:lstStyle>
            <a:lvl1pPr marL="0" indent="0">
              <a:buNone/>
              <a:defRPr sz="2000" b="1" i="0">
                <a:latin typeface="Arial" panose="020B0604020202020204" pitchFamily="34" charset="0"/>
                <a:cs typeface="Arial" panose="020B0604020202020204" pitchFamily="34" charset="0"/>
              </a:defRPr>
            </a:lvl1pPr>
          </a:lstStyle>
          <a:p>
            <a:pPr lvl="0"/>
            <a:r>
              <a:rPr lang="en-US" dirty="0"/>
              <a:t>Subhead</a:t>
            </a:r>
          </a:p>
        </p:txBody>
      </p:sp>
      <p:sp>
        <p:nvSpPr>
          <p:cNvPr id="7" name="Content Placeholder 2">
            <a:extLst>
              <a:ext uri="{FF2B5EF4-FFF2-40B4-BE49-F238E27FC236}">
                <a16:creationId xmlns:a16="http://schemas.microsoft.com/office/drawing/2014/main" id="{6A80555D-A1E5-924C-9BE2-897D296D7630}"/>
              </a:ext>
            </a:extLst>
          </p:cNvPr>
          <p:cNvSpPr>
            <a:spLocks noGrp="1"/>
          </p:cNvSpPr>
          <p:nvPr>
            <p:ph idx="1"/>
          </p:nvPr>
        </p:nvSpPr>
        <p:spPr>
          <a:xfrm>
            <a:off x="680721" y="4545291"/>
            <a:ext cx="2001519" cy="615989"/>
          </a:xfrm>
          <a:prstGeom prst="rect">
            <a:avLst/>
          </a:prstGeom>
        </p:spPr>
        <p:txBody>
          <a:bodyPr/>
          <a:lstStyle>
            <a:lvl1pPr>
              <a:defRPr sz="1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9" name="Chart Placeholder 8">
            <a:extLst>
              <a:ext uri="{FF2B5EF4-FFF2-40B4-BE49-F238E27FC236}">
                <a16:creationId xmlns:a16="http://schemas.microsoft.com/office/drawing/2014/main" id="{FD5A86B8-B853-0B4D-9C85-A81D900FB18E}"/>
              </a:ext>
            </a:extLst>
          </p:cNvPr>
          <p:cNvSpPr>
            <a:spLocks noGrp="1"/>
          </p:cNvSpPr>
          <p:nvPr>
            <p:ph type="chart" sz="quarter" idx="11"/>
          </p:nvPr>
        </p:nvSpPr>
        <p:spPr>
          <a:xfrm>
            <a:off x="3586163" y="1514475"/>
            <a:ext cx="4999037" cy="3878263"/>
          </a:xfrm>
          <a:prstGeom prst="rect">
            <a:avLst/>
          </a:prstGeom>
        </p:spPr>
        <p:txBody>
          <a:bodyPr/>
          <a:lstStyle>
            <a:lvl1pPr>
              <a:defRPr b="1" i="0">
                <a:latin typeface="Arial" panose="020B0604020202020204" pitchFamily="34" charset="0"/>
                <a:cs typeface="Arial" panose="020B0604020202020204" pitchFamily="34" charset="0"/>
              </a:defRPr>
            </a:lvl1pPr>
          </a:lstStyle>
          <a:p>
            <a:endParaRPr lang="en-US" dirty="0"/>
          </a:p>
        </p:txBody>
      </p:sp>
    </p:spTree>
    <p:extLst>
      <p:ext uri="{BB962C8B-B14F-4D97-AF65-F5344CB8AC3E}">
        <p14:creationId xmlns:p14="http://schemas.microsoft.com/office/powerpoint/2010/main" val="2359243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6B46A5-0023-5543-8FCC-5D0E21599EEF}"/>
              </a:ext>
            </a:extLst>
          </p:cNvPr>
          <p:cNvPicPr>
            <a:picLocks noChangeAspect="1"/>
          </p:cNvPicPr>
          <p:nvPr userDrawn="1"/>
        </p:nvPicPr>
        <p:blipFill>
          <a:blip r:embed="rId17"/>
          <a:stretch>
            <a:fillRect/>
          </a:stretch>
        </p:blipFill>
        <p:spPr>
          <a:xfrm>
            <a:off x="0" y="5897943"/>
            <a:ext cx="9144000" cy="71438"/>
          </a:xfrm>
          <a:prstGeom prst="rect">
            <a:avLst/>
          </a:prstGeom>
        </p:spPr>
      </p:pic>
      <p:pic>
        <p:nvPicPr>
          <p:cNvPr id="9" name="Picture 8">
            <a:extLst>
              <a:ext uri="{FF2B5EF4-FFF2-40B4-BE49-F238E27FC236}">
                <a16:creationId xmlns:a16="http://schemas.microsoft.com/office/drawing/2014/main" id="{67172BFD-EA79-AB40-ABD1-6554221356AB}"/>
              </a:ext>
            </a:extLst>
          </p:cNvPr>
          <p:cNvPicPr>
            <a:picLocks noChangeAspect="1"/>
          </p:cNvPicPr>
          <p:nvPr userDrawn="1"/>
        </p:nvPicPr>
        <p:blipFill>
          <a:blip r:embed="rId18"/>
          <a:stretch>
            <a:fillRect/>
          </a:stretch>
        </p:blipFill>
        <p:spPr>
          <a:xfrm>
            <a:off x="7414592" y="6060697"/>
            <a:ext cx="1415667" cy="684877"/>
          </a:xfrm>
          <a:prstGeom prst="rect">
            <a:avLst/>
          </a:prstGeom>
        </p:spPr>
      </p:pic>
    </p:spTree>
    <p:extLst>
      <p:ext uri="{BB962C8B-B14F-4D97-AF65-F5344CB8AC3E}">
        <p14:creationId xmlns:p14="http://schemas.microsoft.com/office/powerpoint/2010/main" val="38900370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5" r:id="rId11"/>
    <p:sldLayoutId id="2147483676" r:id="rId12"/>
    <p:sldLayoutId id="2147483677" r:id="rId13"/>
    <p:sldLayoutId id="2147483678" r:id="rId14"/>
    <p:sldLayoutId id="214748367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13.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301B1-947B-F649-BFE3-783BFB11EA52}"/>
              </a:ext>
            </a:extLst>
          </p:cNvPr>
          <p:cNvSpPr>
            <a:spLocks noGrp="1"/>
          </p:cNvSpPr>
          <p:nvPr>
            <p:ph type="ctrTitle"/>
          </p:nvPr>
        </p:nvSpPr>
        <p:spPr/>
        <p:txBody>
          <a:bodyPr/>
          <a:lstStyle/>
          <a:p>
            <a:r>
              <a:rPr lang="en-US" dirty="0"/>
              <a:t>Student Affairs Orientation</a:t>
            </a:r>
          </a:p>
        </p:txBody>
      </p:sp>
      <p:sp>
        <p:nvSpPr>
          <p:cNvPr id="3" name="Subtitle 2">
            <a:extLst>
              <a:ext uri="{FF2B5EF4-FFF2-40B4-BE49-F238E27FC236}">
                <a16:creationId xmlns:a16="http://schemas.microsoft.com/office/drawing/2014/main" id="{35E69B82-5A95-B842-92AA-0EDF655C69A8}"/>
              </a:ext>
            </a:extLst>
          </p:cNvPr>
          <p:cNvSpPr>
            <a:spLocks noGrp="1"/>
          </p:cNvSpPr>
          <p:nvPr>
            <p:ph type="subTitle" idx="1"/>
          </p:nvPr>
        </p:nvSpPr>
        <p:spPr/>
        <p:txBody>
          <a:bodyPr lIns="91440" tIns="45720" rIns="91440" bIns="45720" anchor="t"/>
          <a:lstStyle/>
          <a:p>
            <a:r>
              <a:rPr lang="en-US" dirty="0"/>
              <a:t>Dr. Aviva Goldberg and Dr. Sally Longstaffe</a:t>
            </a:r>
          </a:p>
          <a:p>
            <a:r>
              <a:rPr lang="en-US" dirty="0">
                <a:latin typeface="Arial"/>
                <a:cs typeface="Arial"/>
              </a:rPr>
              <a:t>August 26 2022</a:t>
            </a:r>
            <a:endParaRPr lang="en-US" dirty="0"/>
          </a:p>
        </p:txBody>
      </p:sp>
    </p:spTree>
    <p:extLst>
      <p:ext uri="{BB962C8B-B14F-4D97-AF65-F5344CB8AC3E}">
        <p14:creationId xmlns:p14="http://schemas.microsoft.com/office/powerpoint/2010/main" val="3131656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672811"/>
            <a:ext cx="7632700" cy="855662"/>
          </a:xfrm>
        </p:spPr>
        <p:txBody>
          <a:bodyPr/>
          <a:lstStyle/>
          <a:p>
            <a:r>
              <a:rPr lang="en-US" dirty="0"/>
              <a:t>The Student Affairs Team</a:t>
            </a:r>
          </a:p>
        </p:txBody>
      </p:sp>
      <p:sp>
        <p:nvSpPr>
          <p:cNvPr id="4" name="Text Placeholder 3"/>
          <p:cNvSpPr>
            <a:spLocks noGrp="1"/>
          </p:cNvSpPr>
          <p:nvPr>
            <p:ph type="body" sz="half" idx="10"/>
          </p:nvPr>
        </p:nvSpPr>
        <p:spPr>
          <a:xfrm>
            <a:off x="953924" y="2137568"/>
            <a:ext cx="7543800" cy="2447132"/>
          </a:xfrm>
        </p:spPr>
        <p:txBody>
          <a:bodyPr/>
          <a:lstStyle/>
          <a:p>
            <a:endParaRPr lang="en-US"/>
          </a:p>
        </p:txBody>
      </p:sp>
      <p:pic>
        <p:nvPicPr>
          <p:cNvPr id="18" name="Content Placeholder 3"/>
          <p:cNvPicPr>
            <a:picLocks noGrp="1"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496" y="1980644"/>
            <a:ext cx="2949778" cy="2949778"/>
          </a:xfrm>
          <a:prstGeom prst="rect">
            <a:avLst/>
          </a:prstGeom>
        </p:spPr>
      </p:pic>
      <p:grpSp>
        <p:nvGrpSpPr>
          <p:cNvPr id="19" name="Group 18"/>
          <p:cNvGrpSpPr/>
          <p:nvPr/>
        </p:nvGrpSpPr>
        <p:grpSpPr>
          <a:xfrm>
            <a:off x="3294646" y="1528473"/>
            <a:ext cx="3514976" cy="3232292"/>
            <a:chOff x="3422947" y="925166"/>
            <a:chExt cx="4467330" cy="4422883"/>
          </a:xfrm>
        </p:grpSpPr>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2947" y="925166"/>
              <a:ext cx="3675790" cy="3675790"/>
            </a:xfrm>
            <a:prstGeom prst="rect">
              <a:avLst/>
            </a:prstGeom>
          </p:spPr>
        </p:pic>
        <p:sp>
          <p:nvSpPr>
            <p:cNvPr id="30" name="TextBox 9"/>
            <p:cNvSpPr txBox="1"/>
            <p:nvPr/>
          </p:nvSpPr>
          <p:spPr>
            <a:xfrm>
              <a:off x="4074633" y="4463647"/>
              <a:ext cx="3815644" cy="88440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mj-lt"/>
                </a:rPr>
                <a:t>Dr. Sally Longstaffe</a:t>
              </a:r>
            </a:p>
            <a:p>
              <a:r>
                <a:rPr lang="en-US" dirty="0">
                  <a:latin typeface="+mj-lt"/>
                </a:rPr>
                <a:t>Senior Academic Advisor</a:t>
              </a:r>
            </a:p>
          </p:txBody>
        </p:sp>
      </p:grpSp>
      <p:grpSp>
        <p:nvGrpSpPr>
          <p:cNvPr id="22" name="Group 21"/>
          <p:cNvGrpSpPr/>
          <p:nvPr/>
        </p:nvGrpSpPr>
        <p:grpSpPr>
          <a:xfrm>
            <a:off x="6103615" y="2369714"/>
            <a:ext cx="6274427" cy="3095539"/>
            <a:chOff x="7776721" y="3977597"/>
            <a:chExt cx="5981253" cy="2818698"/>
          </a:xfrm>
        </p:grpSpPr>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57760" y="3977597"/>
              <a:ext cx="2454413" cy="2454413"/>
            </a:xfrm>
            <a:prstGeom prst="rect">
              <a:avLst/>
            </a:prstGeom>
          </p:spPr>
        </p:pic>
        <p:sp>
          <p:nvSpPr>
            <p:cNvPr id="24" name="TextBox 15"/>
            <p:cNvSpPr txBox="1"/>
            <p:nvPr/>
          </p:nvSpPr>
          <p:spPr>
            <a:xfrm>
              <a:off x="7776721" y="5921521"/>
              <a:ext cx="5981253" cy="874774"/>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mj-lt"/>
                </a:rPr>
                <a:t>Cindy Liao	</a:t>
              </a:r>
              <a:br>
                <a:rPr lang="en-US" dirty="0">
                  <a:latin typeface="+mj-lt"/>
                </a:rPr>
              </a:br>
              <a:r>
                <a:rPr lang="en-CA" sz="1600" dirty="0">
                  <a:latin typeface="+mj-lt"/>
                </a:rPr>
                <a:t>Assistant to Associate Dean,</a:t>
              </a:r>
            </a:p>
            <a:p>
              <a:r>
                <a:rPr lang="en-CA" sz="1600" dirty="0">
                  <a:latin typeface="+mj-lt"/>
                </a:rPr>
                <a:t>UGME Student Affairs</a:t>
              </a:r>
              <a:endParaRPr lang="en-US" sz="1600" dirty="0">
                <a:latin typeface="+mj-lt"/>
              </a:endParaRPr>
            </a:p>
          </p:txBody>
        </p:sp>
      </p:grpSp>
      <p:sp>
        <p:nvSpPr>
          <p:cNvPr id="31" name="TextBox 8"/>
          <p:cNvSpPr txBox="1"/>
          <p:nvPr/>
        </p:nvSpPr>
        <p:spPr>
          <a:xfrm>
            <a:off x="270769" y="4948693"/>
            <a:ext cx="3815645"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mj-lt"/>
              </a:rPr>
              <a:t>Dr. Aviva Goldberg</a:t>
            </a:r>
          </a:p>
          <a:p>
            <a:r>
              <a:rPr lang="en-US" dirty="0">
                <a:latin typeface="+mj-lt"/>
              </a:rPr>
              <a:t>Associate Dean, UGME Student Affairs</a:t>
            </a:r>
          </a:p>
        </p:txBody>
      </p:sp>
    </p:spTree>
    <p:extLst>
      <p:ext uri="{BB962C8B-B14F-4D97-AF65-F5344CB8AC3E}">
        <p14:creationId xmlns:p14="http://schemas.microsoft.com/office/powerpoint/2010/main" val="13344845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B0AC9-5E53-B8F7-AD9F-D2520B076222}"/>
              </a:ext>
            </a:extLst>
          </p:cNvPr>
          <p:cNvSpPr>
            <a:spLocks noGrp="1"/>
          </p:cNvSpPr>
          <p:nvPr>
            <p:ph type="title"/>
          </p:nvPr>
        </p:nvSpPr>
        <p:spPr/>
        <p:txBody>
          <a:bodyPr vert="horz" lIns="0" tIns="45720" rIns="91440" bIns="45720" anchor="t"/>
          <a:lstStyle/>
          <a:p>
            <a:r>
              <a:rPr lang="en-US" dirty="0">
                <a:ea typeface="Calibri Light"/>
                <a:cs typeface="Calibri Light"/>
              </a:rPr>
              <a:t>And More!!!</a:t>
            </a:r>
            <a:endParaRPr lang="en-US" dirty="0"/>
          </a:p>
        </p:txBody>
      </p:sp>
      <p:pic>
        <p:nvPicPr>
          <p:cNvPr id="4" name="Picture 4" descr="Graphical user interface&#10;&#10;Description automatically generated">
            <a:extLst>
              <a:ext uri="{FF2B5EF4-FFF2-40B4-BE49-F238E27FC236}">
                <a16:creationId xmlns:a16="http://schemas.microsoft.com/office/drawing/2014/main" id="{B2FE7352-E4C4-06D9-5011-EFFA373E9300}"/>
              </a:ext>
            </a:extLst>
          </p:cNvPr>
          <p:cNvPicPr>
            <a:picLocks noChangeAspect="1"/>
          </p:cNvPicPr>
          <p:nvPr/>
        </p:nvPicPr>
        <p:blipFill>
          <a:blip r:embed="rId2"/>
          <a:stretch>
            <a:fillRect/>
          </a:stretch>
        </p:blipFill>
        <p:spPr>
          <a:xfrm>
            <a:off x="1254959" y="1982921"/>
            <a:ext cx="6416976" cy="3637130"/>
          </a:xfrm>
          <a:prstGeom prst="rect">
            <a:avLst/>
          </a:prstGeom>
        </p:spPr>
      </p:pic>
    </p:spTree>
    <p:extLst>
      <p:ext uri="{BB962C8B-B14F-4D97-AF65-F5344CB8AC3E}">
        <p14:creationId xmlns:p14="http://schemas.microsoft.com/office/powerpoint/2010/main" val="2696824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p:txBody>
          <a:bodyPr/>
          <a:lstStyle/>
          <a:p>
            <a:r>
              <a:rPr lang="en-US" sz="3200" b="1" dirty="0">
                <a:latin typeface="Myriad web pro"/>
              </a:rPr>
              <a:t>Dr. Aviva Goldberg</a:t>
            </a:r>
            <a:br>
              <a:rPr lang="en-US" sz="3200" b="1" dirty="0">
                <a:latin typeface="Myriad web pro"/>
              </a:rPr>
            </a:br>
            <a:r>
              <a:rPr lang="en-US" sz="3200" b="1" dirty="0">
                <a:latin typeface="Myriad web pro"/>
              </a:rPr>
              <a:t>Associate Dean, UGME Student Affairs</a:t>
            </a:r>
            <a:br>
              <a:rPr lang="en-US" sz="3200" b="1" dirty="0">
                <a:latin typeface="Myriad web pro"/>
              </a:rPr>
            </a:br>
            <a:endParaRPr lang="en-US" sz="3200" dirty="0"/>
          </a:p>
        </p:txBody>
      </p:sp>
      <p:sp>
        <p:nvSpPr>
          <p:cNvPr id="3" name="Content Placeholder 2"/>
          <p:cNvSpPr txBox="1">
            <a:spLocks/>
          </p:cNvSpPr>
          <p:nvPr/>
        </p:nvSpPr>
        <p:spPr>
          <a:xfrm>
            <a:off x="466724" y="2269753"/>
            <a:ext cx="5907365" cy="363809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latin typeface="Myriad web pro"/>
              </a:rPr>
              <a:t>Pediatric transplant nephrologist</a:t>
            </a:r>
          </a:p>
          <a:p>
            <a:r>
              <a:rPr lang="en-US" sz="2400" dirty="0">
                <a:latin typeface="Myriad web pro"/>
              </a:rPr>
              <a:t>kidney disease, hypertension, dialysis, transplant</a:t>
            </a:r>
          </a:p>
          <a:p>
            <a:r>
              <a:rPr lang="en-US" sz="2400" dirty="0">
                <a:latin typeface="Myriad web pro"/>
              </a:rPr>
              <a:t>ethicist, academic, teacher</a:t>
            </a:r>
          </a:p>
          <a:p>
            <a:r>
              <a:rPr lang="en-US" sz="2400" dirty="0">
                <a:latin typeface="Myriad web pro"/>
              </a:rPr>
              <a:t>In this role since November 2018</a:t>
            </a:r>
          </a:p>
          <a:p>
            <a:r>
              <a:rPr lang="en-US" sz="2400" dirty="0">
                <a:latin typeface="Myriad web pro"/>
              </a:rPr>
              <a:t>Always learning!</a:t>
            </a:r>
          </a:p>
          <a:p>
            <a:endParaRPr lang="en-US" sz="2400" dirty="0">
              <a:latin typeface="Myriad web pro"/>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4089" y="2236249"/>
            <a:ext cx="2509105" cy="3137147"/>
          </a:xfrm>
          <a:prstGeom prst="rect">
            <a:avLst/>
          </a:prstGeom>
        </p:spPr>
      </p:pic>
    </p:spTree>
    <p:extLst>
      <p:ext uri="{BB962C8B-B14F-4D97-AF65-F5344CB8AC3E}">
        <p14:creationId xmlns:p14="http://schemas.microsoft.com/office/powerpoint/2010/main" val="3287907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7700" y="376735"/>
            <a:ext cx="7632700" cy="855662"/>
          </a:xfrm>
        </p:spPr>
        <p:txBody>
          <a:bodyPr vert="horz" lIns="0" tIns="45720" rIns="91440" bIns="45720" anchor="t"/>
          <a:lstStyle/>
          <a:p>
            <a:pPr>
              <a:spcBef>
                <a:spcPts val="1000"/>
              </a:spcBef>
            </a:pPr>
            <a:r>
              <a:rPr lang="en-US" sz="3200" dirty="0">
                <a:solidFill>
                  <a:schemeClr val="accent1">
                    <a:lumMod val="75000"/>
                  </a:schemeClr>
                </a:solidFill>
                <a:latin typeface="Myriad web pro"/>
                <a:cs typeface="Arial" panose="020B0604020202020204" pitchFamily="34" charset="0"/>
              </a:rPr>
              <a:t>Me in the Rest of My Life</a:t>
            </a:r>
          </a:p>
        </p:txBody>
      </p:sp>
      <p:sp>
        <p:nvSpPr>
          <p:cNvPr id="3" name="Text Placeholder 2"/>
          <p:cNvSpPr>
            <a:spLocks noGrp="1"/>
          </p:cNvSpPr>
          <p:nvPr>
            <p:ph type="body" sz="half" idx="10"/>
          </p:nvPr>
        </p:nvSpPr>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972" y="1234866"/>
            <a:ext cx="4643828" cy="348287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0423" y="3971694"/>
            <a:ext cx="3338634" cy="250504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409099" y="1605053"/>
            <a:ext cx="2981247" cy="2235936"/>
          </a:xfrm>
          <a:prstGeom prst="rect">
            <a:avLst/>
          </a:prstGeom>
        </p:spPr>
      </p:pic>
    </p:spTree>
    <p:extLst>
      <p:ext uri="{BB962C8B-B14F-4D97-AF65-F5344CB8AC3E}">
        <p14:creationId xmlns:p14="http://schemas.microsoft.com/office/powerpoint/2010/main" val="3290452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p:txBody>
          <a:bodyPr/>
          <a:lstStyle/>
          <a:p>
            <a:r>
              <a:rPr lang="en-US" sz="4000" dirty="0"/>
              <a:t>What Does Student Affairs Do?</a:t>
            </a:r>
          </a:p>
        </p:txBody>
      </p:sp>
      <p:sp>
        <p:nvSpPr>
          <p:cNvPr id="6" name="Text Placeholder 5"/>
          <p:cNvSpPr>
            <a:spLocks noGrp="1"/>
          </p:cNvSpPr>
          <p:nvPr>
            <p:ph type="body" sz="half" idx="10"/>
          </p:nvPr>
        </p:nvSpPr>
        <p:spPr>
          <a:xfrm>
            <a:off x="643468" y="2153643"/>
            <a:ext cx="7635558" cy="3336403"/>
          </a:xfrm>
        </p:spPr>
        <p:txBody>
          <a:bodyPr lIns="0" tIns="45720" rIns="91440" bIns="45720" anchor="t"/>
          <a:lstStyle/>
          <a:p>
            <a:r>
              <a:rPr lang="en-US" sz="2000" b="1" dirty="0"/>
              <a:t>Help you succeed in med school</a:t>
            </a:r>
          </a:p>
          <a:p>
            <a:r>
              <a:rPr lang="en-US" sz="1800" dirty="0"/>
              <a:t>Career</a:t>
            </a:r>
          </a:p>
          <a:p>
            <a:pPr marL="628650" lvl="1" indent="-171450">
              <a:buFont typeface="Arial" panose="020B0604020202020204" pitchFamily="34" charset="0"/>
              <a:buChar char="•"/>
            </a:pPr>
            <a:r>
              <a:rPr lang="en-US" sz="1800" dirty="0">
                <a:latin typeface="+mj-lt"/>
              </a:rPr>
              <a:t>Exploring </a:t>
            </a:r>
            <a:endParaRPr lang="en-US" sz="1800">
              <a:latin typeface="+mj-lt"/>
              <a:ea typeface="Calibri Light"/>
              <a:cs typeface="Calibri Light"/>
            </a:endParaRPr>
          </a:p>
          <a:p>
            <a:pPr marL="628650" lvl="1" indent="-171450">
              <a:buFont typeface="Arial" panose="020B0604020202020204" pitchFamily="34" charset="0"/>
              <a:buChar char="•"/>
            </a:pPr>
            <a:r>
              <a:rPr lang="en-US" sz="1800" dirty="0">
                <a:latin typeface="+mj-lt"/>
              </a:rPr>
              <a:t>Preparing for residency and career</a:t>
            </a:r>
            <a:endParaRPr lang="en-US" sz="1800" dirty="0">
              <a:latin typeface="+mj-lt"/>
              <a:ea typeface="Calibri Light"/>
              <a:cs typeface="Calibri Light"/>
            </a:endParaRPr>
          </a:p>
          <a:p>
            <a:pPr marL="628650" lvl="1" indent="-171450">
              <a:buFont typeface="Arial" panose="020B0604020202020204" pitchFamily="34" charset="0"/>
              <a:buChar char="•"/>
            </a:pPr>
            <a:r>
              <a:rPr lang="en-US" sz="1800" dirty="0">
                <a:latin typeface="+mj-lt"/>
              </a:rPr>
              <a:t>Help with making choices</a:t>
            </a:r>
          </a:p>
          <a:p>
            <a:r>
              <a:rPr lang="en-US" sz="1800" dirty="0"/>
              <a:t>Wellness</a:t>
            </a:r>
          </a:p>
          <a:p>
            <a:pPr marL="628650" lvl="1" indent="-171450">
              <a:buFont typeface="Arial" panose="020B0604020202020204" pitchFamily="34" charset="0"/>
              <a:buChar char="•"/>
            </a:pPr>
            <a:r>
              <a:rPr lang="en-US" sz="1800" dirty="0">
                <a:latin typeface="+mj-lt"/>
              </a:rPr>
              <a:t>Physical health</a:t>
            </a:r>
          </a:p>
          <a:p>
            <a:pPr marL="628650" lvl="1" indent="-171450">
              <a:buFont typeface="Arial" panose="020B0604020202020204" pitchFamily="34" charset="0"/>
              <a:buChar char="•"/>
            </a:pPr>
            <a:r>
              <a:rPr lang="en-US" sz="1800" dirty="0">
                <a:latin typeface="+mj-lt"/>
              </a:rPr>
              <a:t>Mental health</a:t>
            </a:r>
          </a:p>
          <a:p>
            <a:pPr marL="628650" lvl="1" indent="-171450">
              <a:buFont typeface="Arial" panose="020B0604020202020204" pitchFamily="34" charset="0"/>
              <a:buChar char="•"/>
            </a:pPr>
            <a:r>
              <a:rPr lang="en-US" sz="1800" dirty="0">
                <a:latin typeface="+mj-lt"/>
              </a:rPr>
              <a:t>Stress, spirituality</a:t>
            </a:r>
          </a:p>
          <a:p>
            <a:r>
              <a:rPr lang="en-US" sz="1800" dirty="0"/>
              <a:t>When things don’t go as planned</a:t>
            </a:r>
          </a:p>
          <a:p>
            <a:pPr marL="628650" lvl="1" indent="-171450">
              <a:buFont typeface="Arial" panose="020B0604020202020204" pitchFamily="34" charset="0"/>
              <a:buChar char="•"/>
            </a:pPr>
            <a:r>
              <a:rPr lang="en-US" sz="1800" dirty="0">
                <a:latin typeface="+mj-lt"/>
              </a:rPr>
              <a:t>Deferrals, leaves of absence, etc.</a:t>
            </a:r>
          </a:p>
          <a:p>
            <a:pPr lvl="1"/>
            <a:endParaRPr lang="en-US" sz="1050" dirty="0"/>
          </a:p>
          <a:p>
            <a:endParaRPr lang="en-US" sz="1800" dirty="0"/>
          </a:p>
        </p:txBody>
      </p:sp>
    </p:spTree>
    <p:extLst>
      <p:ext uri="{BB962C8B-B14F-4D97-AF65-F5344CB8AC3E}">
        <p14:creationId xmlns:p14="http://schemas.microsoft.com/office/powerpoint/2010/main" val="3939376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484865" y="2402628"/>
            <a:ext cx="7354529" cy="2850894"/>
          </a:xfrm>
          <a:prstGeom prst="rect">
            <a:avLst/>
          </a:prstGeom>
        </p:spPr>
        <p:txBody>
          <a:bodyPr lIns="91440" tIns="45720" rIns="91440" bIns="45720" rtlCol="0" anchor="t">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buFont typeface="Arial" panose="020B0604020202020204" pitchFamily="34" charset="0"/>
              <a:buChar char="•"/>
              <a:defRPr/>
            </a:pPr>
            <a:r>
              <a:rPr lang="en-US" sz="2400" dirty="0">
                <a:latin typeface="Myriad web pro"/>
              </a:rPr>
              <a:t>Developmental/Transition point issues (</a:t>
            </a:r>
            <a:r>
              <a:rPr lang="en-US" sz="2400" dirty="0" err="1">
                <a:latin typeface="Myriad web pro"/>
              </a:rPr>
              <a:t>esp</a:t>
            </a:r>
            <a:r>
              <a:rPr lang="en-US" sz="2400" dirty="0">
                <a:latin typeface="Myriad web pro"/>
              </a:rPr>
              <a:t> residency)</a:t>
            </a:r>
          </a:p>
          <a:p>
            <a:pPr lvl="1">
              <a:buFont typeface="Arial" panose="020B0604020202020204" pitchFamily="34" charset="0"/>
              <a:buChar char="•"/>
              <a:defRPr/>
            </a:pPr>
            <a:r>
              <a:rPr lang="en-US" sz="2400" dirty="0">
                <a:latin typeface="Myriad web pro"/>
              </a:rPr>
              <a:t>Exam stress/exam and performance anxiety </a:t>
            </a:r>
          </a:p>
          <a:p>
            <a:pPr lvl="1">
              <a:buFont typeface="Arial" panose="020B0604020202020204" pitchFamily="34" charset="0"/>
              <a:buChar char="•"/>
              <a:defRPr/>
            </a:pPr>
            <a:r>
              <a:rPr lang="en-US" sz="2400" dirty="0">
                <a:latin typeface="Myriad web pro"/>
              </a:rPr>
              <a:t>Substance/ internet abuse problems</a:t>
            </a:r>
          </a:p>
          <a:p>
            <a:pPr lvl="1">
              <a:buFont typeface="Arial" panose="020B0604020202020204" pitchFamily="34" charset="0"/>
              <a:buChar char="•"/>
              <a:defRPr/>
            </a:pPr>
            <a:r>
              <a:rPr lang="en-US" sz="2400" dirty="0">
                <a:latin typeface="Myriad web pro"/>
              </a:rPr>
              <a:t>Academic/Learning problems</a:t>
            </a:r>
          </a:p>
          <a:p>
            <a:pPr lvl="1">
              <a:buFont typeface="Arial" panose="020B0604020202020204" pitchFamily="34" charset="0"/>
              <a:buChar char="•"/>
              <a:defRPr/>
            </a:pPr>
            <a:r>
              <a:rPr lang="en-US" sz="2400" dirty="0">
                <a:latin typeface="Myriad web pro"/>
              </a:rPr>
              <a:t>New accommodation needs</a:t>
            </a:r>
          </a:p>
          <a:p>
            <a:pPr lvl="1">
              <a:buFont typeface="Arial" panose="020B0604020202020204" pitchFamily="34" charset="0"/>
              <a:buChar char="•"/>
              <a:defRPr/>
            </a:pPr>
            <a:r>
              <a:rPr lang="en-US" sz="2400" dirty="0">
                <a:latin typeface="Myriad web pro"/>
              </a:rPr>
              <a:t>Feeling “less than”</a:t>
            </a:r>
          </a:p>
          <a:p>
            <a:pPr lvl="1">
              <a:buFont typeface="Arial" panose="020B0604020202020204" pitchFamily="34" charset="0"/>
              <a:buChar char="•"/>
              <a:defRPr/>
            </a:pPr>
            <a:r>
              <a:rPr lang="en-US" sz="2400" dirty="0">
                <a:latin typeface="Myriad web pro"/>
              </a:rPr>
              <a:t>Anything holding you back!</a:t>
            </a:r>
          </a:p>
        </p:txBody>
      </p:sp>
      <p:sp>
        <p:nvSpPr>
          <p:cNvPr id="4" name="Text Placeholder 3"/>
          <p:cNvSpPr>
            <a:spLocks noGrp="1"/>
          </p:cNvSpPr>
          <p:nvPr>
            <p:ph type="body" sz="half" idx="2"/>
          </p:nvPr>
        </p:nvSpPr>
        <p:spPr/>
        <p:txBody>
          <a:bodyPr/>
          <a:lstStyle/>
          <a:p>
            <a:r>
              <a:rPr lang="en-US" dirty="0"/>
              <a:t>Common Presenting Issues</a:t>
            </a:r>
          </a:p>
        </p:txBody>
      </p:sp>
    </p:spTree>
    <p:extLst>
      <p:ext uri="{BB962C8B-B14F-4D97-AF65-F5344CB8AC3E}">
        <p14:creationId xmlns:p14="http://schemas.microsoft.com/office/powerpoint/2010/main" val="42660154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643467" y="860123"/>
            <a:ext cx="7635559" cy="473073"/>
          </a:xfrm>
        </p:spPr>
        <p:txBody>
          <a:bodyPr/>
          <a:lstStyle/>
          <a:p>
            <a:r>
              <a:rPr lang="en-US" dirty="0"/>
              <a:t>Common Questions and Concerns</a:t>
            </a:r>
          </a:p>
        </p:txBody>
      </p:sp>
      <p:sp>
        <p:nvSpPr>
          <p:cNvPr id="3" name="Text Placeholder 2"/>
          <p:cNvSpPr>
            <a:spLocks noGrp="1"/>
          </p:cNvSpPr>
          <p:nvPr>
            <p:ph type="body" sz="half" idx="10"/>
          </p:nvPr>
        </p:nvSpPr>
        <p:spPr>
          <a:xfrm>
            <a:off x="643468" y="2428408"/>
            <a:ext cx="7635558" cy="3181560"/>
          </a:xfrm>
        </p:spPr>
        <p:txBody>
          <a:bodyPr/>
          <a:lstStyle/>
          <a:p>
            <a:r>
              <a:rPr lang="en-US" dirty="0"/>
              <a:t>I’m confused as to where to go</a:t>
            </a:r>
          </a:p>
          <a:p>
            <a:r>
              <a:rPr lang="en-US" dirty="0"/>
              <a:t>My problem is too big</a:t>
            </a:r>
          </a:p>
          <a:p>
            <a:r>
              <a:rPr lang="en-US" dirty="0"/>
              <a:t>My problem is too small</a:t>
            </a:r>
          </a:p>
          <a:p>
            <a:r>
              <a:rPr lang="en-US" dirty="0"/>
              <a:t>My concerns won’t be held confidential</a:t>
            </a:r>
          </a:p>
        </p:txBody>
      </p:sp>
    </p:spTree>
    <p:extLst>
      <p:ext uri="{BB962C8B-B14F-4D97-AF65-F5344CB8AC3E}">
        <p14:creationId xmlns:p14="http://schemas.microsoft.com/office/powerpoint/2010/main" val="4226499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lIns="91440" tIns="45720" rIns="91440" bIns="45720" anchor="t"/>
          <a:lstStyle/>
          <a:p>
            <a:r>
              <a:rPr lang="en-US" dirty="0">
                <a:latin typeface="Arial"/>
                <a:cs typeface="Arial"/>
              </a:rPr>
              <a:t>No Wrong Door</a:t>
            </a:r>
            <a:endParaRPr lang="en-US" dirty="0"/>
          </a:p>
        </p:txBody>
      </p:sp>
      <p:sp>
        <p:nvSpPr>
          <p:cNvPr id="7" name="Content Placeholder 6"/>
          <p:cNvSpPr>
            <a:spLocks noGrp="1"/>
          </p:cNvSpPr>
          <p:nvPr>
            <p:ph idx="1"/>
          </p:nvPr>
        </p:nvSpPr>
        <p:spPr/>
        <p:txBody>
          <a:bodyPr/>
          <a:lstStyle/>
          <a:p>
            <a:endParaRPr lang="en-US"/>
          </a:p>
        </p:txBody>
      </p:sp>
      <p:pic>
        <p:nvPicPr>
          <p:cNvPr id="13314" name="Picture 2" descr="Image result for monsters inc do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069" y="1530495"/>
            <a:ext cx="6792356" cy="4245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950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endParaRPr lang="en-US"/>
          </a:p>
        </p:txBody>
      </p:sp>
      <p:sp>
        <p:nvSpPr>
          <p:cNvPr id="3" name="Text Placeholder 2"/>
          <p:cNvSpPr>
            <a:spLocks noGrp="1"/>
          </p:cNvSpPr>
          <p:nvPr>
            <p:ph type="body" sz="half" idx="10"/>
          </p:nvPr>
        </p:nvSpPr>
        <p:spPr/>
        <p:txBody>
          <a:bodyPr/>
          <a:lstStyle/>
          <a:p>
            <a:endParaRPr lang="en-US"/>
          </a:p>
        </p:txBody>
      </p:sp>
      <p:pic>
        <p:nvPicPr>
          <p:cNvPr id="10242" name="Picture 2" descr="http://umanitoba.ca/faculties/health_sciences/medicine/student_affairs/media/collaboration_poster_for_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546" y="516888"/>
            <a:ext cx="7181399" cy="538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838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r>
              <a:rPr lang="en-US" dirty="0"/>
              <a:t>My Problem is Too Big</a:t>
            </a:r>
          </a:p>
        </p:txBody>
      </p:sp>
      <p:sp>
        <p:nvSpPr>
          <p:cNvPr id="3" name="Text Placeholder 2"/>
          <p:cNvSpPr>
            <a:spLocks noGrp="1"/>
          </p:cNvSpPr>
          <p:nvPr>
            <p:ph type="body" sz="half" idx="10"/>
          </p:nvPr>
        </p:nvSpPr>
        <p:spPr/>
        <p:txBody>
          <a:bodyPr/>
          <a:lstStyle/>
          <a:p>
            <a:r>
              <a:rPr lang="en-US" dirty="0"/>
              <a:t>We are prepared for big problems:</a:t>
            </a:r>
          </a:p>
          <a:p>
            <a:pPr marL="742950" lvl="2" indent="-285750">
              <a:buFont typeface="Arial"/>
              <a:buChar char="•"/>
            </a:pPr>
            <a:r>
              <a:rPr lang="en-US" sz="2400" dirty="0">
                <a:latin typeface="+mj-lt"/>
              </a:rPr>
              <a:t>Physical health</a:t>
            </a:r>
          </a:p>
          <a:p>
            <a:pPr marL="742950" lvl="2" indent="-285750">
              <a:buFont typeface="Arial"/>
              <a:buChar char="•"/>
            </a:pPr>
            <a:r>
              <a:rPr lang="en-US" sz="2400" dirty="0">
                <a:latin typeface="+mj-lt"/>
              </a:rPr>
              <a:t>Mental health</a:t>
            </a:r>
          </a:p>
          <a:p>
            <a:pPr marL="742950" lvl="2" indent="-285750">
              <a:buFont typeface="Arial"/>
              <a:buChar char="•"/>
            </a:pPr>
            <a:r>
              <a:rPr lang="en-US" sz="2400" dirty="0">
                <a:latin typeface="+mj-lt"/>
              </a:rPr>
              <a:t>Relationship breakdown</a:t>
            </a:r>
          </a:p>
          <a:p>
            <a:pPr marL="742950" lvl="2" indent="-285750">
              <a:buFont typeface="Arial"/>
              <a:buChar char="•"/>
            </a:pPr>
            <a:r>
              <a:rPr lang="en-US" sz="2400" dirty="0">
                <a:latin typeface="+mj-lt"/>
              </a:rPr>
              <a:t>Financial insecurity</a:t>
            </a:r>
          </a:p>
          <a:p>
            <a:pPr marL="742950" lvl="2" indent="-285750">
              <a:buFont typeface="Arial"/>
              <a:buChar char="•"/>
            </a:pPr>
            <a:r>
              <a:rPr lang="en-US" sz="2400" dirty="0">
                <a:latin typeface="+mj-lt"/>
              </a:rPr>
              <a:t>Bereavement</a:t>
            </a:r>
          </a:p>
          <a:p>
            <a:r>
              <a:rPr lang="en-US" dirty="0"/>
              <a:t>We will try to help you get the help you need</a:t>
            </a:r>
          </a:p>
          <a:p>
            <a:pPr lvl="1"/>
            <a:endParaRPr lang="en-US" sz="1600" dirty="0">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5990" y="2641601"/>
            <a:ext cx="3149391" cy="1773830"/>
          </a:xfrm>
          <a:prstGeom prst="rect">
            <a:avLst/>
          </a:prstGeom>
        </p:spPr>
      </p:pic>
    </p:spTree>
    <p:extLst>
      <p:ext uri="{BB962C8B-B14F-4D97-AF65-F5344CB8AC3E}">
        <p14:creationId xmlns:p14="http://schemas.microsoft.com/office/powerpoint/2010/main" val="334179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0893" y="498763"/>
            <a:ext cx="4965340" cy="3310227"/>
          </a:xfrm>
        </p:spPr>
      </p:pic>
      <p:sp>
        <p:nvSpPr>
          <p:cNvPr id="4" name="TextBox 3"/>
          <p:cNvSpPr txBox="1"/>
          <p:nvPr/>
        </p:nvSpPr>
        <p:spPr>
          <a:xfrm>
            <a:off x="341745" y="4156364"/>
            <a:ext cx="8700655" cy="1477328"/>
          </a:xfrm>
          <a:prstGeom prst="rect">
            <a:avLst/>
          </a:prstGeom>
          <a:noFill/>
        </p:spPr>
        <p:txBody>
          <a:bodyPr wrap="square" rtlCol="0">
            <a:spAutoFit/>
          </a:bodyPr>
          <a:lstStyle/>
          <a:p>
            <a:r>
              <a:rPr lang="en-US" dirty="0"/>
              <a:t>The University of Manitoba campuses are located on original lands of </a:t>
            </a:r>
            <a:r>
              <a:rPr lang="en-US" dirty="0" err="1"/>
              <a:t>Anishinaabeg</a:t>
            </a:r>
            <a:r>
              <a:rPr lang="en-US" dirty="0"/>
              <a:t>, Cree, Oji-Cree, Dakota and Dene peoples, and on the homeland of the Métis Nation. We respect the Treaties that were made on these territories, we acknowledge the harms and mistakes of the past, and we dedicate ourselves to move forward in partnership with Indigenous communities in a spirit of reconciliation and collaboration</a:t>
            </a:r>
          </a:p>
        </p:txBody>
      </p:sp>
    </p:spTree>
    <p:extLst>
      <p:ext uri="{BB962C8B-B14F-4D97-AF65-F5344CB8AC3E}">
        <p14:creationId xmlns:p14="http://schemas.microsoft.com/office/powerpoint/2010/main" val="25508664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r>
              <a:rPr lang="en-US" dirty="0"/>
              <a:t>My Problem is Too Small</a:t>
            </a:r>
          </a:p>
        </p:txBody>
      </p:sp>
      <p:sp>
        <p:nvSpPr>
          <p:cNvPr id="3" name="Text Placeholder 2"/>
          <p:cNvSpPr>
            <a:spLocks noGrp="1"/>
          </p:cNvSpPr>
          <p:nvPr>
            <p:ph type="body" sz="half" idx="10"/>
          </p:nvPr>
        </p:nvSpPr>
        <p:spPr>
          <a:xfrm>
            <a:off x="3241964" y="2273564"/>
            <a:ext cx="5037062" cy="3336403"/>
          </a:xfrm>
        </p:spPr>
        <p:txBody>
          <a:bodyPr/>
          <a:lstStyle/>
          <a:p>
            <a:r>
              <a:rPr lang="en-US" dirty="0"/>
              <a:t>We love “small” problems!</a:t>
            </a:r>
          </a:p>
          <a:p>
            <a:pPr marL="742950" lvl="2" indent="-285750">
              <a:buFont typeface="Arial"/>
              <a:buChar char="•"/>
            </a:pPr>
            <a:r>
              <a:rPr lang="en-US" sz="2200" dirty="0">
                <a:latin typeface="+mj-lt"/>
              </a:rPr>
              <a:t>Insecurity</a:t>
            </a:r>
          </a:p>
          <a:p>
            <a:pPr marL="742950" lvl="2" indent="-285750">
              <a:buFont typeface="Arial"/>
              <a:buChar char="•"/>
            </a:pPr>
            <a:r>
              <a:rPr lang="en-US" sz="2200" dirty="0">
                <a:latin typeface="+mj-lt"/>
              </a:rPr>
              <a:t>Imposter syndrome</a:t>
            </a:r>
          </a:p>
          <a:p>
            <a:pPr marL="742950" lvl="2" indent="-285750">
              <a:buFont typeface="Arial"/>
              <a:buChar char="•"/>
            </a:pPr>
            <a:r>
              <a:rPr lang="en-US" sz="2200" dirty="0">
                <a:latin typeface="+mj-lt"/>
              </a:rPr>
              <a:t>Shadowing</a:t>
            </a:r>
          </a:p>
          <a:p>
            <a:pPr marL="742950" lvl="2" indent="-285750">
              <a:buFont typeface="Arial"/>
              <a:buChar char="•"/>
            </a:pPr>
            <a:r>
              <a:rPr lang="en-US" sz="2200" dirty="0">
                <a:latin typeface="+mj-lt"/>
              </a:rPr>
              <a:t>Research opportunities</a:t>
            </a:r>
          </a:p>
          <a:p>
            <a:pPr marL="742950" lvl="2" indent="-285750">
              <a:buFont typeface="Arial"/>
              <a:buChar char="•"/>
            </a:pPr>
            <a:r>
              <a:rPr lang="en-US" sz="2200" dirty="0">
                <a:latin typeface="+mj-lt"/>
              </a:rPr>
              <a:t>Too many “good” choices</a:t>
            </a:r>
          </a:p>
          <a:p>
            <a:pPr marL="285750" lvl="1" indent="-285750">
              <a:buFont typeface="Arial"/>
              <a:buChar char="•"/>
            </a:pPr>
            <a:r>
              <a:rPr lang="en-US" sz="2400" dirty="0">
                <a:latin typeface="+mj-lt"/>
              </a:rPr>
              <a:t>You are NEVER wasting our time</a:t>
            </a:r>
          </a:p>
          <a:p>
            <a:pPr marL="285750" lvl="1" indent="-285750">
              <a:buFont typeface="Arial"/>
              <a:buChar char="•"/>
            </a:pPr>
            <a:r>
              <a:rPr lang="en-US" sz="2400" dirty="0">
                <a:latin typeface="+mj-lt"/>
              </a:rPr>
              <a:t>Yes, you can email us directly!</a:t>
            </a:r>
          </a:p>
          <a:p>
            <a:pPr marL="285750" lvl="1" indent="-285750">
              <a:buFont typeface="Arial"/>
              <a:buChar char="•"/>
            </a:pPr>
            <a:endParaRPr lang="en-US" sz="2400" dirty="0">
              <a:latin typeface="+mj-lt"/>
            </a:endParaRPr>
          </a:p>
          <a:p>
            <a:pPr marL="285750" lvl="1" indent="-285750">
              <a:buFont typeface="Arial"/>
              <a:buChar char="•"/>
            </a:pPr>
            <a:endParaRPr lang="en-US" sz="2400" dirty="0">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66" y="3066331"/>
            <a:ext cx="2106307" cy="1750868"/>
          </a:xfrm>
          <a:prstGeom prst="rect">
            <a:avLst/>
          </a:prstGeom>
        </p:spPr>
      </p:pic>
    </p:spTree>
    <p:extLst>
      <p:ext uri="{BB962C8B-B14F-4D97-AF65-F5344CB8AC3E}">
        <p14:creationId xmlns:p14="http://schemas.microsoft.com/office/powerpoint/2010/main" val="94120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Confidentiality</a:t>
            </a:r>
          </a:p>
        </p:txBody>
      </p:sp>
      <p:sp>
        <p:nvSpPr>
          <p:cNvPr id="5" name="Content Placeholder 4"/>
          <p:cNvSpPr>
            <a:spLocks noGrp="1"/>
          </p:cNvSpPr>
          <p:nvPr>
            <p:ph idx="1"/>
          </p:nvPr>
        </p:nvSpPr>
        <p:spPr/>
        <p:txBody>
          <a:bodyPr/>
          <a:lstStyle/>
          <a:p>
            <a:r>
              <a:rPr lang="en-US" dirty="0"/>
              <a:t>Important to us!</a:t>
            </a:r>
          </a:p>
          <a:p>
            <a:r>
              <a:rPr lang="en-US" dirty="0"/>
              <a:t>Some exceptions:</a:t>
            </a:r>
          </a:p>
          <a:p>
            <a:pPr marL="742950" lvl="2" indent="-285750">
              <a:buFont typeface="Arial"/>
              <a:buChar char="•"/>
            </a:pPr>
            <a:r>
              <a:rPr lang="en-US" sz="2400" dirty="0"/>
              <a:t>With your consent</a:t>
            </a:r>
          </a:p>
          <a:p>
            <a:pPr marL="742950" lvl="2" indent="-285750">
              <a:buFont typeface="Arial"/>
              <a:buChar char="•"/>
            </a:pPr>
            <a:r>
              <a:rPr lang="en-US" sz="2400" dirty="0"/>
              <a:t>To facilitate a need</a:t>
            </a:r>
          </a:p>
          <a:p>
            <a:pPr marL="742950" lvl="2" indent="-285750">
              <a:buFont typeface="Arial"/>
              <a:buChar char="•"/>
            </a:pPr>
            <a:r>
              <a:rPr lang="en-US" sz="2400" dirty="0"/>
              <a:t>Risk to self or others</a:t>
            </a:r>
          </a:p>
          <a:p>
            <a:pPr marL="742950" lvl="2" indent="-285750">
              <a:buFont typeface="Arial"/>
              <a:buChar char="•"/>
            </a:pPr>
            <a:r>
              <a:rPr lang="en-US" sz="2400" dirty="0"/>
              <a:t>As required by law</a:t>
            </a:r>
          </a:p>
          <a:p>
            <a:endParaRPr lang="en-US" dirty="0"/>
          </a:p>
        </p:txBody>
      </p:sp>
      <p:sp>
        <p:nvSpPr>
          <p:cNvPr id="3" name="Text Placeholder 2"/>
          <p:cNvSpPr>
            <a:spLocks noGrp="1"/>
          </p:cNvSpPr>
          <p:nvPr>
            <p:ph type="body" sz="half" idx="4294967295"/>
          </p:nvPr>
        </p:nvSpPr>
        <p:spPr>
          <a:xfrm>
            <a:off x="0" y="2273300"/>
            <a:ext cx="7635875" cy="3336925"/>
          </a:xfrm>
          <a:prstGeom prst="rect">
            <a:avLst/>
          </a:prstGeom>
        </p:spPr>
        <p:txBody>
          <a:bodyPr/>
          <a:lstStyle/>
          <a:p>
            <a:pPr marL="285750" lvl="1" indent="-285750">
              <a:buFont typeface="Arial"/>
              <a:buChar char="•"/>
            </a:pPr>
            <a:endParaRPr lang="en-US" sz="2400" dirty="0">
              <a:latin typeface="+mj-lt"/>
            </a:endParaRPr>
          </a:p>
          <a:p>
            <a:pPr marL="285750" lvl="1" indent="-285750">
              <a:buFont typeface="Arial"/>
              <a:buChar char="•"/>
            </a:pPr>
            <a:endParaRPr lang="en-US" sz="2400" dirty="0">
              <a:latin typeface="+mj-lt"/>
            </a:endParaRPr>
          </a:p>
        </p:txBody>
      </p:sp>
    </p:spTree>
    <p:extLst>
      <p:ext uri="{BB962C8B-B14F-4D97-AF65-F5344CB8AC3E}">
        <p14:creationId xmlns:p14="http://schemas.microsoft.com/office/powerpoint/2010/main" val="36661084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We Are Not</a:t>
            </a:r>
          </a:p>
        </p:txBody>
      </p:sp>
      <p:sp>
        <p:nvSpPr>
          <p:cNvPr id="5" name="Content Placeholder 4"/>
          <p:cNvSpPr>
            <a:spLocks noGrp="1"/>
          </p:cNvSpPr>
          <p:nvPr>
            <p:ph idx="1"/>
          </p:nvPr>
        </p:nvSpPr>
        <p:spPr/>
        <p:txBody>
          <a:bodyPr/>
          <a:lstStyle/>
          <a:p>
            <a:r>
              <a:rPr lang="en-US" dirty="0"/>
              <a:t>An academic arm of the College</a:t>
            </a:r>
          </a:p>
          <a:p>
            <a:r>
              <a:rPr lang="en-US" dirty="0"/>
              <a:t>An appeal committee</a:t>
            </a:r>
          </a:p>
          <a:p>
            <a:r>
              <a:rPr lang="en-US" dirty="0"/>
              <a:t>A crisis resource</a:t>
            </a:r>
          </a:p>
          <a:p>
            <a:r>
              <a:rPr lang="en-US" dirty="0"/>
              <a:t>A medical/diagnostic team</a:t>
            </a:r>
          </a:p>
          <a:p>
            <a:r>
              <a:rPr lang="en-US" dirty="0"/>
              <a:t>A substitute for friends, family and colleagues</a:t>
            </a:r>
          </a:p>
          <a:p>
            <a:r>
              <a:rPr lang="en-US" dirty="0"/>
              <a:t>A substitute decision maker</a:t>
            </a:r>
          </a:p>
          <a:p>
            <a:endParaRPr lang="en-US" dirty="0"/>
          </a:p>
        </p:txBody>
      </p:sp>
    </p:spTree>
    <p:extLst>
      <p:ext uri="{BB962C8B-B14F-4D97-AF65-F5344CB8AC3E}">
        <p14:creationId xmlns:p14="http://schemas.microsoft.com/office/powerpoint/2010/main" val="297286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lIns="91440" tIns="45720" rIns="91440" bIns="45720" anchor="t"/>
          <a:lstStyle/>
          <a:p>
            <a:r>
              <a:rPr lang="en-US" dirty="0">
                <a:latin typeface="Arial"/>
                <a:cs typeface="Arial"/>
              </a:rPr>
              <a:t>Know the Policies, especially...</a:t>
            </a:r>
            <a:endParaRPr lang="en-US" dirty="0"/>
          </a:p>
        </p:txBody>
      </p:sp>
      <p:sp>
        <p:nvSpPr>
          <p:cNvPr id="7" name="Content Placeholder 6"/>
          <p:cNvSpPr>
            <a:spLocks noGrp="1"/>
          </p:cNvSpPr>
          <p:nvPr>
            <p:ph idx="1"/>
          </p:nvPr>
        </p:nvSpPr>
        <p:spPr/>
        <p:txBody>
          <a:bodyPr lIns="91440" tIns="45720" rIns="91440" bIns="45720" anchor="t"/>
          <a:lstStyle/>
          <a:p>
            <a:r>
              <a:rPr lang="en-US" dirty="0"/>
              <a:t>Attendance</a:t>
            </a:r>
          </a:p>
          <a:p>
            <a:r>
              <a:rPr lang="en-US" dirty="0"/>
              <a:t>Deferral</a:t>
            </a:r>
          </a:p>
          <a:p>
            <a:r>
              <a:rPr lang="en-US" dirty="0"/>
              <a:t>Leave of Absence</a:t>
            </a:r>
          </a:p>
          <a:p>
            <a:r>
              <a:rPr lang="en-US" dirty="0"/>
              <a:t>Promotion and Failure</a:t>
            </a:r>
          </a:p>
          <a:p>
            <a:r>
              <a:rPr lang="en-US" dirty="0">
                <a:latin typeface="Arial"/>
                <a:cs typeface="Arial"/>
              </a:rPr>
              <a:t>Student Accessibility</a:t>
            </a:r>
            <a:endParaRPr lang="en-US" dirty="0"/>
          </a:p>
          <a:p>
            <a:endParaRPr lang="en-US" dirty="0"/>
          </a:p>
        </p:txBody>
      </p:sp>
      <p:sp>
        <p:nvSpPr>
          <p:cNvPr id="5" name="TextBox 4"/>
          <p:cNvSpPr txBox="1"/>
          <p:nvPr/>
        </p:nvSpPr>
        <p:spPr>
          <a:xfrm>
            <a:off x="1496253" y="4189333"/>
            <a:ext cx="6655633" cy="1569660"/>
          </a:xfrm>
          <a:prstGeom prst="rect">
            <a:avLst/>
          </a:prstGeom>
          <a:noFill/>
        </p:spPr>
        <p:txBody>
          <a:bodyPr wrap="square" lIns="91440" tIns="45720" rIns="91440" bIns="45720" rtlCol="0" anchor="t">
            <a:spAutoFit/>
          </a:bodyPr>
          <a:lstStyle/>
          <a:p>
            <a:pPr algn="ctr"/>
            <a:r>
              <a:rPr lang="en-US" sz="2400" dirty="0">
                <a:latin typeface="+mj-lt"/>
              </a:rPr>
              <a:t>If unclear- ask for help/clarification!</a:t>
            </a:r>
          </a:p>
          <a:p>
            <a:pPr algn="ctr"/>
            <a:endParaRPr lang="en-US" sz="2400" dirty="0">
              <a:latin typeface="+mj-lt"/>
              <a:ea typeface="Calibri Light"/>
              <a:cs typeface="Calibri Light"/>
            </a:endParaRPr>
          </a:p>
          <a:p>
            <a:pPr algn="ctr"/>
            <a:r>
              <a:rPr lang="en-US" sz="2400" dirty="0">
                <a:latin typeface="+mj-lt"/>
                <a:ea typeface="Calibri Light"/>
                <a:cs typeface="Calibri Light"/>
              </a:rPr>
              <a:t>Visit our handy FAQs sheets in the Entrada community</a:t>
            </a:r>
          </a:p>
        </p:txBody>
      </p:sp>
    </p:spTree>
    <p:extLst>
      <p:ext uri="{BB962C8B-B14F-4D97-AF65-F5344CB8AC3E}">
        <p14:creationId xmlns:p14="http://schemas.microsoft.com/office/powerpoint/2010/main" val="940705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03708-85B9-5285-E218-F52C6C5A342C}"/>
              </a:ext>
            </a:extLst>
          </p:cNvPr>
          <p:cNvSpPr>
            <a:spLocks noGrp="1"/>
          </p:cNvSpPr>
          <p:nvPr>
            <p:ph type="title"/>
          </p:nvPr>
        </p:nvSpPr>
        <p:spPr>
          <a:xfrm>
            <a:off x="907759" y="4999493"/>
            <a:ext cx="7326630" cy="713947"/>
          </a:xfrm>
        </p:spPr>
        <p:txBody>
          <a:bodyPr lIns="91440" tIns="45720" rIns="91440" bIns="45720" anchor="t"/>
          <a:lstStyle/>
          <a:p>
            <a:pPr algn="ctr"/>
            <a:r>
              <a:rPr lang="en-US" dirty="0">
                <a:latin typeface="Arial"/>
                <a:cs typeface="Arial"/>
              </a:rPr>
              <a:t>N/A in College of Medicine</a:t>
            </a:r>
            <a:endParaRPr lang="en-US" dirty="0"/>
          </a:p>
        </p:txBody>
      </p:sp>
      <p:pic>
        <p:nvPicPr>
          <p:cNvPr id="4" name="Picture 4" descr="A picture containing text, person, indoor, screenshot&#10;&#10;Description automatically generated">
            <a:extLst>
              <a:ext uri="{FF2B5EF4-FFF2-40B4-BE49-F238E27FC236}">
                <a16:creationId xmlns:a16="http://schemas.microsoft.com/office/drawing/2014/main" id="{6037B4AD-5319-CDF5-2E1C-F4EA84A9A3C0}"/>
              </a:ext>
            </a:extLst>
          </p:cNvPr>
          <p:cNvPicPr>
            <a:picLocks noGrp="1" noChangeAspect="1"/>
          </p:cNvPicPr>
          <p:nvPr>
            <p:ph idx="1"/>
          </p:nvPr>
        </p:nvPicPr>
        <p:blipFill>
          <a:blip r:embed="rId2"/>
          <a:stretch>
            <a:fillRect/>
          </a:stretch>
        </p:blipFill>
        <p:spPr>
          <a:xfrm>
            <a:off x="1779897" y="399443"/>
            <a:ext cx="5207740" cy="4085968"/>
          </a:xfrm>
        </p:spPr>
      </p:pic>
    </p:spTree>
    <p:extLst>
      <p:ext uri="{BB962C8B-B14F-4D97-AF65-F5344CB8AC3E}">
        <p14:creationId xmlns:p14="http://schemas.microsoft.com/office/powerpoint/2010/main" val="3549832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93737" y="2725991"/>
            <a:ext cx="7925859" cy="690033"/>
          </a:xfrm>
        </p:spPr>
        <p:txBody>
          <a:bodyPr/>
          <a:lstStyle/>
          <a:p>
            <a:pPr algn="ctr"/>
            <a:r>
              <a:rPr lang="en-US" dirty="0"/>
              <a:t>A Few Important Things to Remember</a:t>
            </a:r>
          </a:p>
        </p:txBody>
      </p:sp>
    </p:spTree>
    <p:extLst>
      <p:ext uri="{BB962C8B-B14F-4D97-AF65-F5344CB8AC3E}">
        <p14:creationId xmlns:p14="http://schemas.microsoft.com/office/powerpoint/2010/main" val="991494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Imposter Syndrome</a:t>
            </a:r>
          </a:p>
        </p:txBody>
      </p:sp>
      <p:sp>
        <p:nvSpPr>
          <p:cNvPr id="3" name="Content Placeholder 2"/>
          <p:cNvSpPr>
            <a:spLocks noGrp="1"/>
          </p:cNvSpPr>
          <p:nvPr>
            <p:ph idx="4294967295"/>
          </p:nvPr>
        </p:nvSpPr>
        <p:spPr>
          <a:xfrm>
            <a:off x="354169" y="2387393"/>
            <a:ext cx="4590320" cy="1503363"/>
          </a:xfrm>
        </p:spPr>
        <p:txBody>
          <a:bodyPr/>
          <a:lstStyle/>
          <a:p>
            <a:r>
              <a:rPr lang="en-US" sz="2800" dirty="0">
                <a:latin typeface="+mj-lt"/>
              </a:rPr>
              <a:t>“psychological pattern in which an individual doubts their accomplishments and has a persistent internalized fear of being exposed as a "fraud</a:t>
            </a:r>
            <a:r>
              <a:rPr lang="en-US" dirty="0"/>
              <a:t>“</a:t>
            </a:r>
          </a:p>
          <a:p>
            <a:endParaRPr lang="en-US" dirty="0"/>
          </a:p>
          <a:p>
            <a:endParaRPr lang="en-US" dirty="0"/>
          </a:p>
        </p:txBody>
      </p:sp>
      <p:pic>
        <p:nvPicPr>
          <p:cNvPr id="5" name="Picture 2" descr="Image result for imposter syndrome famous quo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9381" y="1847433"/>
            <a:ext cx="3756858" cy="3756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7330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lstStyle/>
          <a:p>
            <a:endParaRPr lang="en-US" dirty="0"/>
          </a:p>
        </p:txBody>
      </p:sp>
      <p:pic>
        <p:nvPicPr>
          <p:cNvPr id="9218" name="Picture 2" descr="Image result for imposter syndrome famous quo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9153" y="299046"/>
            <a:ext cx="6747585" cy="45019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89153" y="5028076"/>
            <a:ext cx="2998033" cy="400110"/>
          </a:xfrm>
          <a:prstGeom prst="rect">
            <a:avLst/>
          </a:prstGeom>
          <a:noFill/>
        </p:spPr>
        <p:txBody>
          <a:bodyPr wrap="square" rtlCol="0">
            <a:spAutoFit/>
          </a:bodyPr>
          <a:lstStyle/>
          <a:p>
            <a:pPr marL="342900" indent="-342900">
              <a:buFont typeface="Arial" panose="020B0604020202020204" pitchFamily="34" charset="0"/>
              <a:buChar char="•"/>
            </a:pPr>
            <a:r>
              <a:rPr lang="en-US" sz="2000" b="1" dirty="0"/>
              <a:t>Common</a:t>
            </a:r>
          </a:p>
        </p:txBody>
      </p:sp>
      <p:sp>
        <p:nvSpPr>
          <p:cNvPr id="8" name="TextBox 7"/>
          <p:cNvSpPr txBox="1"/>
          <p:nvPr/>
        </p:nvSpPr>
        <p:spPr>
          <a:xfrm>
            <a:off x="3326987" y="5048249"/>
            <a:ext cx="2998033" cy="400110"/>
          </a:xfrm>
          <a:prstGeom prst="rect">
            <a:avLst/>
          </a:prstGeom>
          <a:noFill/>
        </p:spPr>
        <p:txBody>
          <a:bodyPr wrap="square" rtlCol="0">
            <a:spAutoFit/>
          </a:bodyPr>
          <a:lstStyle/>
          <a:p>
            <a:pPr marL="342900" indent="-342900">
              <a:buFont typeface="Arial" panose="020B0604020202020204" pitchFamily="34" charset="0"/>
              <a:buChar char="•"/>
            </a:pPr>
            <a:r>
              <a:rPr lang="en-US" sz="2000" b="1" dirty="0"/>
              <a:t>Addressable</a:t>
            </a:r>
          </a:p>
        </p:txBody>
      </p:sp>
      <p:sp>
        <p:nvSpPr>
          <p:cNvPr id="9" name="TextBox 8"/>
          <p:cNvSpPr txBox="1"/>
          <p:nvPr/>
        </p:nvSpPr>
        <p:spPr>
          <a:xfrm>
            <a:off x="5364821" y="5028076"/>
            <a:ext cx="2998033" cy="400110"/>
          </a:xfrm>
          <a:prstGeom prst="rect">
            <a:avLst/>
          </a:prstGeom>
          <a:noFill/>
        </p:spPr>
        <p:txBody>
          <a:bodyPr wrap="square" rtlCol="0">
            <a:spAutoFit/>
          </a:bodyPr>
          <a:lstStyle/>
          <a:p>
            <a:pPr marL="342900" indent="-342900">
              <a:buFont typeface="Arial" panose="020B0604020202020204" pitchFamily="34" charset="0"/>
              <a:buChar char="•"/>
            </a:pPr>
            <a:r>
              <a:rPr lang="en-US" sz="2000" b="1" dirty="0"/>
              <a:t>Understandable</a:t>
            </a:r>
          </a:p>
        </p:txBody>
      </p:sp>
    </p:spTree>
    <p:extLst>
      <p:ext uri="{BB962C8B-B14F-4D97-AF65-F5344CB8AC3E}">
        <p14:creationId xmlns:p14="http://schemas.microsoft.com/office/powerpoint/2010/main" val="421752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r>
              <a:rPr lang="en-US" dirty="0"/>
              <a:t>Back to slido.com (#464248)</a:t>
            </a:r>
          </a:p>
        </p:txBody>
      </p:sp>
      <p:sp>
        <p:nvSpPr>
          <p:cNvPr id="3" name="Text Placeholder 2"/>
          <p:cNvSpPr>
            <a:spLocks noGrp="1"/>
          </p:cNvSpPr>
          <p:nvPr>
            <p:ph type="body" sz="half" idx="10"/>
          </p:nvPr>
        </p:nvSpPr>
        <p:spPr/>
        <p:txBody>
          <a:bodyPr lIns="0" tIns="45720" rIns="91440" bIns="45720" anchor="t"/>
          <a:lstStyle/>
          <a:p>
            <a:r>
              <a:rPr lang="en-US" dirty="0"/>
              <a:t>Answer the question: there have been times when I have suffered from </a:t>
            </a:r>
            <a:r>
              <a:rPr lang="en-US" dirty="0" err="1"/>
              <a:t>imposterism</a:t>
            </a:r>
            <a:r>
              <a:rPr lang="en-US" dirty="0"/>
              <a:t>:</a:t>
            </a:r>
          </a:p>
          <a:p>
            <a:pPr marL="800100" lvl="1" indent="-342900">
              <a:buFont typeface="Arial" panose="020B0604020202020204" pitchFamily="34" charset="0"/>
              <a:buChar char="•"/>
            </a:pPr>
            <a:r>
              <a:rPr lang="en-US" sz="2400" dirty="0">
                <a:latin typeface="+mj-lt"/>
              </a:rPr>
              <a:t>Agree</a:t>
            </a:r>
          </a:p>
          <a:p>
            <a:pPr marL="800100" lvl="1" indent="-342900">
              <a:buFont typeface="Arial" panose="020B0604020202020204" pitchFamily="34" charset="0"/>
              <a:buChar char="•"/>
            </a:pPr>
            <a:r>
              <a:rPr lang="en-US" sz="2400" dirty="0">
                <a:latin typeface="+mj-lt"/>
              </a:rPr>
              <a:t>Disagree</a:t>
            </a:r>
          </a:p>
        </p:txBody>
      </p:sp>
    </p:spTree>
    <p:extLst>
      <p:ext uri="{BB962C8B-B14F-4D97-AF65-F5344CB8AC3E}">
        <p14:creationId xmlns:p14="http://schemas.microsoft.com/office/powerpoint/2010/main" val="96384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Me in Med School</a:t>
            </a:r>
          </a:p>
        </p:txBody>
      </p:sp>
      <p:sp>
        <p:nvSpPr>
          <p:cNvPr id="5" name="Text Placeholder 4"/>
          <p:cNvSpPr>
            <a:spLocks noGrp="1"/>
          </p:cNvSpPr>
          <p:nvPr>
            <p:ph type="body" sz="half" idx="4294967295"/>
          </p:nvPr>
        </p:nvSpPr>
        <p:spPr>
          <a:xfrm>
            <a:off x="379414" y="1721138"/>
            <a:ext cx="4937836" cy="3679825"/>
          </a:xfrm>
          <a:prstGeom prst="rect">
            <a:avLst/>
          </a:prstGeom>
        </p:spPr>
        <p:txBody>
          <a:bodyPr lIns="91440" tIns="45720" rIns="91440" bIns="45720" anchor="t">
            <a:normAutofit fontScale="70000" lnSpcReduction="20000"/>
          </a:bodyPr>
          <a:lstStyle/>
          <a:p>
            <a:r>
              <a:rPr lang="en-US" dirty="0"/>
              <a:t>21 years old</a:t>
            </a:r>
          </a:p>
          <a:p>
            <a:r>
              <a:rPr lang="en-US" dirty="0"/>
              <a:t>Lots of family support</a:t>
            </a:r>
          </a:p>
          <a:p>
            <a:r>
              <a:rPr lang="en-US" dirty="0">
                <a:cs typeface="Calibri"/>
              </a:rPr>
              <a:t>Big scholarship</a:t>
            </a:r>
            <a:endParaRPr lang="en-US" dirty="0"/>
          </a:p>
          <a:p>
            <a:r>
              <a:rPr lang="en-US" dirty="0"/>
              <a:t>From a medical family</a:t>
            </a:r>
            <a:endParaRPr lang="en-US">
              <a:ea typeface="Calibri"/>
              <a:cs typeface="Calibri"/>
            </a:endParaRPr>
          </a:p>
          <a:p>
            <a:r>
              <a:rPr lang="en-US" dirty="0">
                <a:ea typeface="Calibri" panose="020F0502020204030204"/>
                <a:cs typeface="Calibri" panose="020F0502020204030204"/>
              </a:rPr>
              <a:t>First gen parents who were good role models and expected high performance</a:t>
            </a:r>
            <a:endParaRPr lang="en-US" dirty="0"/>
          </a:p>
          <a:p>
            <a:endParaRPr lang="en-US" dirty="0"/>
          </a:p>
          <a:p>
            <a:r>
              <a:rPr lang="en-US" dirty="0"/>
              <a:t>Away from home for the first time</a:t>
            </a:r>
          </a:p>
          <a:p>
            <a:r>
              <a:rPr lang="en-US" dirty="0"/>
              <a:t>Sure that the acceptance letter and scholarship were a mistake</a:t>
            </a:r>
          </a:p>
          <a:p>
            <a:r>
              <a:rPr lang="en-US" dirty="0"/>
              <a:t>“Divorced” from med student roommate within the first month</a:t>
            </a:r>
          </a:p>
          <a:p>
            <a:endParaRPr lang="en-US" dirty="0"/>
          </a:p>
          <a:p>
            <a:pPr marL="0" indent="0">
              <a:buNone/>
            </a:pPr>
            <a:endParaRPr lang="en-US" dirty="0"/>
          </a:p>
        </p:txBody>
      </p:sp>
      <p:pic>
        <p:nvPicPr>
          <p:cNvPr id="6" name="Picture 5"/>
          <p:cNvPicPr>
            <a:picLocks noChangeAspect="1"/>
          </p:cNvPicPr>
          <p:nvPr/>
        </p:nvPicPr>
        <p:blipFill>
          <a:blip r:embed="rId2"/>
          <a:stretch>
            <a:fillRect/>
          </a:stretch>
        </p:blipFill>
        <p:spPr>
          <a:xfrm>
            <a:off x="5317249" y="2032606"/>
            <a:ext cx="3466987" cy="2759722"/>
          </a:xfrm>
          <a:prstGeom prst="rect">
            <a:avLst/>
          </a:prstGeom>
        </p:spPr>
      </p:pic>
    </p:spTree>
    <p:extLst>
      <p:ext uri="{BB962C8B-B14F-4D97-AF65-F5344CB8AC3E}">
        <p14:creationId xmlns:p14="http://schemas.microsoft.com/office/powerpoint/2010/main" val="247829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What We’ll Do Today</a:t>
            </a:r>
          </a:p>
        </p:txBody>
      </p:sp>
      <p:sp>
        <p:nvSpPr>
          <p:cNvPr id="5" name="Content Placeholder 4"/>
          <p:cNvSpPr>
            <a:spLocks noGrp="1"/>
          </p:cNvSpPr>
          <p:nvPr>
            <p:ph idx="1"/>
          </p:nvPr>
        </p:nvSpPr>
        <p:spPr/>
        <p:txBody>
          <a:bodyPr/>
          <a:lstStyle/>
          <a:p>
            <a:r>
              <a:rPr lang="en-US" sz="2800" dirty="0"/>
              <a:t>Introduce ourselves</a:t>
            </a:r>
          </a:p>
          <a:p>
            <a:r>
              <a:rPr lang="en-US" sz="2800" dirty="0"/>
              <a:t>Introduce all the great services we have for you</a:t>
            </a:r>
          </a:p>
          <a:p>
            <a:r>
              <a:rPr lang="en-US" sz="2800" dirty="0"/>
              <a:t>Remind you that:</a:t>
            </a:r>
          </a:p>
          <a:p>
            <a:pPr marL="742950" lvl="2" indent="-285750">
              <a:buFont typeface="Arial"/>
              <a:buChar char="•"/>
            </a:pPr>
            <a:r>
              <a:rPr lang="en-US" sz="2400" dirty="0"/>
              <a:t>You deserve to be here</a:t>
            </a:r>
          </a:p>
          <a:p>
            <a:pPr marL="742950" lvl="2" indent="-285750">
              <a:buFont typeface="Arial"/>
              <a:buChar char="•"/>
            </a:pPr>
            <a:r>
              <a:rPr lang="en-US" sz="2400" dirty="0"/>
              <a:t>What you are feeling is totally normal</a:t>
            </a:r>
          </a:p>
          <a:p>
            <a:pPr marL="742950" lvl="2" indent="-285750">
              <a:buFont typeface="Arial"/>
              <a:buChar char="•"/>
            </a:pPr>
            <a:r>
              <a:rPr lang="en-US" sz="2400" dirty="0"/>
              <a:t>You are not alone</a:t>
            </a:r>
          </a:p>
          <a:p>
            <a:pPr marL="742950" lvl="2" indent="-285750">
              <a:buFont typeface="Arial"/>
              <a:buChar char="•"/>
            </a:pPr>
            <a:r>
              <a:rPr lang="en-US" sz="2400" dirty="0"/>
              <a:t>We’re here to help!</a:t>
            </a:r>
            <a:endParaRPr lang="en-US" dirty="0"/>
          </a:p>
        </p:txBody>
      </p:sp>
    </p:spTree>
    <p:extLst>
      <p:ext uri="{BB962C8B-B14F-4D97-AF65-F5344CB8AC3E}">
        <p14:creationId xmlns:p14="http://schemas.microsoft.com/office/powerpoint/2010/main" val="5411979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imposter syndr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788" y="697007"/>
            <a:ext cx="6020372" cy="568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9332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Image result for imposter syndr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9345" y="2473375"/>
            <a:ext cx="2404655" cy="22717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 result for imposter syndr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9473" y="2473376"/>
            <a:ext cx="2404655" cy="22717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Image result for imposter syndr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1010" y="2473376"/>
            <a:ext cx="2404655" cy="227178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Image result for imposter syndr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73376"/>
            <a:ext cx="2404655" cy="227178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09862" y="5021705"/>
            <a:ext cx="2061148" cy="369332"/>
          </a:xfrm>
          <a:prstGeom prst="rect">
            <a:avLst/>
          </a:prstGeom>
          <a:noFill/>
        </p:spPr>
        <p:txBody>
          <a:bodyPr wrap="square" rtlCol="0">
            <a:spAutoFit/>
          </a:bodyPr>
          <a:lstStyle/>
          <a:p>
            <a:pPr algn="ctr"/>
            <a:r>
              <a:rPr lang="en-US" dirty="0" err="1"/>
              <a:t>Preclerkship</a:t>
            </a:r>
            <a:endParaRPr lang="en-US" dirty="0"/>
          </a:p>
        </p:txBody>
      </p:sp>
      <p:sp>
        <p:nvSpPr>
          <p:cNvPr id="7" name="TextBox 6"/>
          <p:cNvSpPr txBox="1"/>
          <p:nvPr/>
        </p:nvSpPr>
        <p:spPr>
          <a:xfrm>
            <a:off x="2404655" y="5033772"/>
            <a:ext cx="2061148" cy="369332"/>
          </a:xfrm>
          <a:prstGeom prst="rect">
            <a:avLst/>
          </a:prstGeom>
          <a:noFill/>
        </p:spPr>
        <p:txBody>
          <a:bodyPr wrap="square" rtlCol="0">
            <a:spAutoFit/>
          </a:bodyPr>
          <a:lstStyle/>
          <a:p>
            <a:pPr algn="ctr"/>
            <a:r>
              <a:rPr lang="en-US" dirty="0"/>
              <a:t>Clerkship</a:t>
            </a:r>
          </a:p>
        </p:txBody>
      </p:sp>
      <p:sp>
        <p:nvSpPr>
          <p:cNvPr id="8" name="TextBox 7"/>
          <p:cNvSpPr txBox="1"/>
          <p:nvPr/>
        </p:nvSpPr>
        <p:spPr>
          <a:xfrm>
            <a:off x="6911098" y="5033772"/>
            <a:ext cx="2061148" cy="369332"/>
          </a:xfrm>
          <a:prstGeom prst="rect">
            <a:avLst/>
          </a:prstGeom>
          <a:noFill/>
        </p:spPr>
        <p:txBody>
          <a:bodyPr wrap="square" lIns="91440" tIns="45720" rIns="91440" bIns="45720" rtlCol="0" anchor="t">
            <a:spAutoFit/>
          </a:bodyPr>
          <a:lstStyle/>
          <a:p>
            <a:pPr algn="ctr"/>
            <a:r>
              <a:rPr lang="en-US" dirty="0"/>
              <a:t>Attending….</a:t>
            </a:r>
          </a:p>
        </p:txBody>
      </p:sp>
      <p:sp>
        <p:nvSpPr>
          <p:cNvPr id="9" name="TextBox 8"/>
          <p:cNvSpPr txBox="1"/>
          <p:nvPr/>
        </p:nvSpPr>
        <p:spPr>
          <a:xfrm>
            <a:off x="4932980" y="5018995"/>
            <a:ext cx="2061148" cy="369332"/>
          </a:xfrm>
          <a:prstGeom prst="rect">
            <a:avLst/>
          </a:prstGeom>
          <a:noFill/>
        </p:spPr>
        <p:txBody>
          <a:bodyPr wrap="square" rtlCol="0">
            <a:spAutoFit/>
          </a:bodyPr>
          <a:lstStyle/>
          <a:p>
            <a:pPr algn="ctr"/>
            <a:r>
              <a:rPr lang="en-US" dirty="0"/>
              <a:t>Residency</a:t>
            </a:r>
          </a:p>
        </p:txBody>
      </p:sp>
    </p:spTree>
    <p:extLst>
      <p:ext uri="{BB962C8B-B14F-4D97-AF65-F5344CB8AC3E}">
        <p14:creationId xmlns:p14="http://schemas.microsoft.com/office/powerpoint/2010/main" val="4080648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Addressing Imposter Syndrome</a:t>
            </a:r>
          </a:p>
        </p:txBody>
      </p:sp>
      <p:sp>
        <p:nvSpPr>
          <p:cNvPr id="4" name="Content Placeholder 3"/>
          <p:cNvSpPr>
            <a:spLocks noGrp="1"/>
          </p:cNvSpPr>
          <p:nvPr>
            <p:ph idx="1"/>
          </p:nvPr>
        </p:nvSpPr>
        <p:spPr/>
        <p:txBody>
          <a:bodyPr/>
          <a:lstStyle/>
          <a:p>
            <a:pPr marL="571500" indent="-571500"/>
            <a:r>
              <a:rPr lang="en-US" dirty="0"/>
              <a:t>Realize it is common</a:t>
            </a:r>
          </a:p>
          <a:p>
            <a:pPr marL="571500" indent="-571500"/>
            <a:r>
              <a:rPr lang="en-US" dirty="0"/>
              <a:t>Look at the evidence</a:t>
            </a:r>
          </a:p>
          <a:p>
            <a:pPr marL="571500" indent="-571500"/>
            <a:r>
              <a:rPr lang="en-US" dirty="0"/>
              <a:t>Find mentors</a:t>
            </a:r>
          </a:p>
          <a:p>
            <a:pPr marL="571500" indent="-571500"/>
            <a:r>
              <a:rPr lang="en-US" dirty="0"/>
              <a:t>Talk about it</a:t>
            </a:r>
          </a:p>
          <a:p>
            <a:pPr marL="571500" indent="-571500"/>
            <a:r>
              <a:rPr lang="en-US" dirty="0"/>
              <a:t>Fake it till you make it</a:t>
            </a:r>
          </a:p>
          <a:p>
            <a:endParaRPr lang="en-US" dirty="0"/>
          </a:p>
        </p:txBody>
      </p:sp>
    </p:spTree>
    <p:extLst>
      <p:ext uri="{BB962C8B-B14F-4D97-AF65-F5344CB8AC3E}">
        <p14:creationId xmlns:p14="http://schemas.microsoft.com/office/powerpoint/2010/main" val="3001921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www.theglobeandmail.com/resizer/1eVwYrlllgG-2QnuS_Ip02gAa_k=/620x0/filters:quality(80)/arc-anglerfish-tgam-prod-tgam.s3.amazonaws.com/public/D3UICC7Q4FHUFFJBKW2SEVFAI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8623" y="1872974"/>
            <a:ext cx="4861862" cy="32386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34518" y="5299547"/>
            <a:ext cx="8229600" cy="923330"/>
          </a:xfrm>
          <a:prstGeom prst="rect">
            <a:avLst/>
          </a:prstGeom>
          <a:noFill/>
        </p:spPr>
        <p:txBody>
          <a:bodyPr wrap="square" rtlCol="0">
            <a:spAutoFit/>
          </a:bodyPr>
          <a:lstStyle/>
          <a:p>
            <a:pPr algn="ctr"/>
            <a:r>
              <a:rPr lang="en-US" b="1" dirty="0"/>
              <a:t>“In a push for diversity, medical schools overhaul how they select Canada’s future doctors” Globe and Mail July 29 2019</a:t>
            </a:r>
          </a:p>
          <a:p>
            <a:endParaRPr lang="en-US" dirty="0"/>
          </a:p>
        </p:txBody>
      </p:sp>
      <p:sp>
        <p:nvSpPr>
          <p:cNvPr id="7" name="Title 6"/>
          <p:cNvSpPr>
            <a:spLocks noGrp="1"/>
          </p:cNvSpPr>
          <p:nvPr>
            <p:ph type="title"/>
          </p:nvPr>
        </p:nvSpPr>
        <p:spPr/>
        <p:txBody>
          <a:bodyPr/>
          <a:lstStyle/>
          <a:p>
            <a:r>
              <a:rPr lang="en-US" dirty="0"/>
              <a:t>Different Paths to Med School</a:t>
            </a:r>
          </a:p>
        </p:txBody>
      </p:sp>
    </p:spTree>
    <p:extLst>
      <p:ext uri="{BB962C8B-B14F-4D97-AF65-F5344CB8AC3E}">
        <p14:creationId xmlns:p14="http://schemas.microsoft.com/office/powerpoint/2010/main" val="1429346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1257300" y="2577512"/>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b="1" i="1" dirty="0">
                <a:solidFill>
                  <a:srgbClr val="7030A0"/>
                </a:solidFill>
              </a:rPr>
              <a:t>Every Single Person in This Room Can Become an Amazing Physician</a:t>
            </a:r>
          </a:p>
        </p:txBody>
      </p:sp>
      <p:sp>
        <p:nvSpPr>
          <p:cNvPr id="6" name="Title 3"/>
          <p:cNvSpPr txBox="1">
            <a:spLocks/>
          </p:cNvSpPr>
          <p:nvPr/>
        </p:nvSpPr>
        <p:spPr>
          <a:xfrm>
            <a:off x="313857" y="4209920"/>
            <a:ext cx="7886700" cy="16535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FFC000"/>
                </a:solidFill>
                <a:effectLst>
                  <a:outerShdw blurRad="38100" dist="38100" dir="2700000" algn="tl">
                    <a:srgbClr val="000000">
                      <a:alpha val="43137"/>
                    </a:srgbClr>
                  </a:outerShdw>
                </a:effectLst>
              </a:rPr>
              <a:t>Every Single Person in This Room Can Help or Hurt Their Colleagues</a:t>
            </a:r>
          </a:p>
          <a:p>
            <a:r>
              <a:rPr lang="en-US" sz="4000" b="1" dirty="0">
                <a:solidFill>
                  <a:srgbClr val="FFC000"/>
                </a:solidFill>
                <a:effectLst>
                  <a:outerShdw blurRad="38100" dist="38100" dir="2700000" algn="tl">
                    <a:srgbClr val="000000">
                      <a:alpha val="43137"/>
                    </a:srgbClr>
                  </a:outerShdw>
                </a:effectLst>
              </a:rPr>
              <a:t>On the Way </a:t>
            </a:r>
          </a:p>
        </p:txBody>
      </p:sp>
      <p:sp>
        <p:nvSpPr>
          <p:cNvPr id="7" name="Title 3"/>
          <p:cNvSpPr txBox="1">
            <a:spLocks/>
          </p:cNvSpPr>
          <p:nvPr/>
        </p:nvSpPr>
        <p:spPr>
          <a:xfrm>
            <a:off x="313857" y="94510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FF0000"/>
                </a:solidFill>
              </a:rPr>
              <a:t>Every Single Person in This Room Deserves to Be Here</a:t>
            </a:r>
          </a:p>
        </p:txBody>
      </p:sp>
    </p:spTree>
    <p:extLst>
      <p:ext uri="{BB962C8B-B14F-4D97-AF65-F5344CB8AC3E}">
        <p14:creationId xmlns:p14="http://schemas.microsoft.com/office/powerpoint/2010/main" val="382226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312" y="1604962"/>
            <a:ext cx="5667375" cy="3648075"/>
          </a:xfrm>
          <a:prstGeom prst="rect">
            <a:avLst/>
          </a:prstGeom>
        </p:spPr>
      </p:pic>
    </p:spTree>
    <p:extLst>
      <p:ext uri="{BB962C8B-B14F-4D97-AF65-F5344CB8AC3E}">
        <p14:creationId xmlns:p14="http://schemas.microsoft.com/office/powerpoint/2010/main" val="25638401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Managing Triggering Content</a:t>
            </a:r>
          </a:p>
        </p:txBody>
      </p:sp>
      <p:sp>
        <p:nvSpPr>
          <p:cNvPr id="5" name="Content Placeholder 4"/>
          <p:cNvSpPr>
            <a:spLocks noGrp="1"/>
          </p:cNvSpPr>
          <p:nvPr>
            <p:ph idx="1"/>
          </p:nvPr>
        </p:nvSpPr>
        <p:spPr/>
        <p:txBody>
          <a:bodyPr/>
          <a:lstStyle/>
          <a:p>
            <a:r>
              <a:rPr lang="en-US" dirty="0"/>
              <a:t>Take control</a:t>
            </a:r>
          </a:p>
          <a:p>
            <a:r>
              <a:rPr lang="en-US" dirty="0"/>
              <a:t>Anticipate and plan</a:t>
            </a:r>
          </a:p>
          <a:p>
            <a:r>
              <a:rPr lang="en-US" dirty="0"/>
              <a:t>Seek out support</a:t>
            </a:r>
          </a:p>
          <a:p>
            <a:endParaRPr lang="en-US" dirty="0"/>
          </a:p>
        </p:txBody>
      </p:sp>
    </p:spTree>
    <p:extLst>
      <p:ext uri="{BB962C8B-B14F-4D97-AF65-F5344CB8AC3E}">
        <p14:creationId xmlns:p14="http://schemas.microsoft.com/office/powerpoint/2010/main" val="23466097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568" y="1903879"/>
            <a:ext cx="2844800" cy="3587138"/>
          </a:xfrm>
          <a:prstGeom prst="rect">
            <a:avLst/>
          </a:prstGeom>
        </p:spPr>
      </p:pic>
      <p:sp>
        <p:nvSpPr>
          <p:cNvPr id="5" name="Title 4"/>
          <p:cNvSpPr>
            <a:spLocks noGrp="1"/>
          </p:cNvSpPr>
          <p:nvPr>
            <p:ph type="title"/>
          </p:nvPr>
        </p:nvSpPr>
        <p:spPr/>
        <p:txBody>
          <a:bodyPr/>
          <a:lstStyle/>
          <a:p>
            <a:r>
              <a:rPr lang="en-US" dirty="0"/>
              <a:t>The Myth of Wellness Curricula?</a:t>
            </a:r>
          </a:p>
        </p:txBody>
      </p:sp>
      <p:pic>
        <p:nvPicPr>
          <p:cNvPr id="7" name="Picture 6"/>
          <p:cNvPicPr>
            <a:picLocks noChangeAspect="1"/>
          </p:cNvPicPr>
          <p:nvPr/>
        </p:nvPicPr>
        <p:blipFill>
          <a:blip r:embed="rId3"/>
          <a:stretch>
            <a:fillRect/>
          </a:stretch>
        </p:blipFill>
        <p:spPr>
          <a:xfrm>
            <a:off x="934605" y="2179781"/>
            <a:ext cx="3425127" cy="2644198"/>
          </a:xfrm>
          <a:prstGeom prst="rect">
            <a:avLst/>
          </a:prstGeom>
        </p:spPr>
      </p:pic>
    </p:spTree>
    <p:extLst>
      <p:ext uri="{BB962C8B-B14F-4D97-AF65-F5344CB8AC3E}">
        <p14:creationId xmlns:p14="http://schemas.microsoft.com/office/powerpoint/2010/main" val="17449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Now What?</a:t>
            </a:r>
          </a:p>
        </p:txBody>
      </p:sp>
      <p:sp>
        <p:nvSpPr>
          <p:cNvPr id="3" name="Content Placeholder 2"/>
          <p:cNvSpPr>
            <a:spLocks noGrp="1"/>
          </p:cNvSpPr>
          <p:nvPr>
            <p:ph idx="1"/>
          </p:nvPr>
        </p:nvSpPr>
        <p:spPr/>
        <p:txBody>
          <a:bodyPr lIns="91440" tIns="45720" rIns="91440" bIns="45720" anchor="t"/>
          <a:lstStyle/>
          <a:p>
            <a:r>
              <a:rPr lang="en-US" dirty="0">
                <a:latin typeface="Arial"/>
                <a:cs typeface="Arial"/>
              </a:rPr>
              <a:t>Diversity in Learner survey ask</a:t>
            </a:r>
          </a:p>
          <a:p>
            <a:r>
              <a:rPr lang="en-US" dirty="0">
                <a:latin typeface="Arial"/>
                <a:cs typeface="Arial"/>
              </a:rPr>
              <a:t>Small group breakouts </a:t>
            </a:r>
            <a:endParaRPr lang="en-US" dirty="0"/>
          </a:p>
          <a:p>
            <a:r>
              <a:rPr lang="en-US" dirty="0"/>
              <a:t>Meet other members of student support services</a:t>
            </a:r>
          </a:p>
          <a:p>
            <a:r>
              <a:rPr lang="en-US" dirty="0"/>
              <a:t>Ask questions/interact</a:t>
            </a:r>
          </a:p>
          <a:p>
            <a:r>
              <a:rPr lang="en-US" dirty="0">
                <a:latin typeface="Arial"/>
                <a:cs typeface="Arial"/>
              </a:rPr>
              <a:t>Back after lunch for Finance, Awards and Bursaries</a:t>
            </a:r>
          </a:p>
          <a:p>
            <a:endParaRPr lang="en-US" dirty="0"/>
          </a:p>
        </p:txBody>
      </p:sp>
    </p:spTree>
    <p:extLst>
      <p:ext uri="{BB962C8B-B14F-4D97-AF65-F5344CB8AC3E}">
        <p14:creationId xmlns:p14="http://schemas.microsoft.com/office/powerpoint/2010/main" val="33753437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5138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endParaRPr lang="en-US"/>
          </a:p>
        </p:txBody>
      </p:sp>
      <p:sp>
        <p:nvSpPr>
          <p:cNvPr id="3" name="Text Placeholder 2"/>
          <p:cNvSpPr>
            <a:spLocks noGrp="1"/>
          </p:cNvSpPr>
          <p:nvPr>
            <p:ph type="body" sz="half" idx="10"/>
          </p:nvPr>
        </p:nvSpPr>
        <p:spPr/>
        <p:txBody>
          <a:bodyPr/>
          <a:lstStyle/>
          <a:p>
            <a:endParaRPr lang="en-US"/>
          </a:p>
        </p:txBody>
      </p:sp>
      <p:pic>
        <p:nvPicPr>
          <p:cNvPr id="7170" name="Picture 2" descr="Image result for publishers clearing hou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701" y="1263238"/>
            <a:ext cx="6335166" cy="4249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303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medical student white coat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5273570" y="1111906"/>
            <a:ext cx="2806128" cy="4618085"/>
          </a:xfrm>
          <a:prstGeom prst="rect">
            <a:avLst/>
          </a:prstGeom>
        </p:spPr>
      </p:pic>
      <p:sp>
        <p:nvSpPr>
          <p:cNvPr id="7" name="TextBox 6"/>
          <p:cNvSpPr txBox="1"/>
          <p:nvPr/>
        </p:nvSpPr>
        <p:spPr>
          <a:xfrm>
            <a:off x="1154242" y="2572368"/>
            <a:ext cx="3717561" cy="1754326"/>
          </a:xfrm>
          <a:prstGeom prst="rect">
            <a:avLst/>
          </a:prstGeom>
          <a:noFill/>
        </p:spPr>
        <p:txBody>
          <a:bodyPr wrap="square" rtlCol="0">
            <a:spAutoFit/>
          </a:bodyPr>
          <a:lstStyle/>
          <a:p>
            <a:r>
              <a:rPr lang="en-US" sz="3600" dirty="0">
                <a:latin typeface="+mj-lt"/>
              </a:rPr>
              <a:t>What Does Student Affairs Do?</a:t>
            </a:r>
          </a:p>
        </p:txBody>
      </p:sp>
    </p:spTree>
    <p:extLst>
      <p:ext uri="{BB962C8B-B14F-4D97-AF65-F5344CB8AC3E}">
        <p14:creationId xmlns:p14="http://schemas.microsoft.com/office/powerpoint/2010/main" val="2161614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9092" y="888308"/>
            <a:ext cx="6293126" cy="4719845"/>
          </a:xfrm>
          <a:prstGeom prst="rect">
            <a:avLst/>
          </a:prstGeom>
        </p:spPr>
      </p:pic>
    </p:spTree>
    <p:extLst>
      <p:ext uri="{BB962C8B-B14F-4D97-AF65-F5344CB8AC3E}">
        <p14:creationId xmlns:p14="http://schemas.microsoft.com/office/powerpoint/2010/main" val="35861047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a:xfrm>
            <a:off x="643468" y="1057225"/>
            <a:ext cx="7541162" cy="473073"/>
          </a:xfrm>
        </p:spPr>
        <p:txBody>
          <a:bodyPr/>
          <a:lstStyle/>
          <a:p>
            <a:r>
              <a:rPr lang="en-US" sz="3600" dirty="0"/>
              <a:t>What Did the White Coat Ceremony Mean to You?</a:t>
            </a:r>
          </a:p>
        </p:txBody>
      </p:sp>
      <p:sp>
        <p:nvSpPr>
          <p:cNvPr id="4" name="Text Placeholder 3"/>
          <p:cNvSpPr>
            <a:spLocks noGrp="1"/>
          </p:cNvSpPr>
          <p:nvPr>
            <p:ph type="body" sz="half" idx="10"/>
          </p:nvPr>
        </p:nvSpPr>
        <p:spPr/>
        <p:txBody>
          <a:bodyPr/>
          <a:lstStyle/>
          <a:p>
            <a:r>
              <a:rPr lang="en-US" dirty="0"/>
              <a:t>Go to slido.com enter code #464248</a:t>
            </a:r>
          </a:p>
          <a:p>
            <a:r>
              <a:rPr lang="en-US" dirty="0"/>
              <a:t>Answer with a word</a:t>
            </a:r>
          </a:p>
          <a:p>
            <a:r>
              <a:rPr lang="en-US" dirty="0"/>
              <a:t>Let’s see the word cloud!</a:t>
            </a:r>
          </a:p>
        </p:txBody>
      </p:sp>
    </p:spTree>
    <p:extLst>
      <p:ext uri="{BB962C8B-B14F-4D97-AF65-F5344CB8AC3E}">
        <p14:creationId xmlns:p14="http://schemas.microsoft.com/office/powerpoint/2010/main" val="3740118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confid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241" y="867977"/>
            <a:ext cx="3532005" cy="235051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4577353" y="2043232"/>
            <a:ext cx="4566647" cy="2863074"/>
          </a:xfrm>
          <a:prstGeom prst="rect">
            <a:avLst/>
          </a:prstGeom>
        </p:spPr>
      </p:pic>
      <p:pic>
        <p:nvPicPr>
          <p:cNvPr id="4100" name="Picture 4" descr="Image result for student book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241" y="3819724"/>
            <a:ext cx="4116621" cy="2671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16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medical student white coat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2"/>
          <a:stretch>
            <a:fillRect/>
          </a:stretch>
        </p:blipFill>
        <p:spPr>
          <a:xfrm>
            <a:off x="5273570" y="1111906"/>
            <a:ext cx="2806128" cy="4618085"/>
          </a:xfrm>
          <a:prstGeom prst="rect">
            <a:avLst/>
          </a:prstGeom>
        </p:spPr>
      </p:pic>
      <p:sp>
        <p:nvSpPr>
          <p:cNvPr id="6" name="Right Arrow 5"/>
          <p:cNvSpPr/>
          <p:nvPr/>
        </p:nvSpPr>
        <p:spPr>
          <a:xfrm rot="9604301">
            <a:off x="7383589" y="3658336"/>
            <a:ext cx="1392218" cy="950559"/>
          </a:xfrm>
          <a:prstGeom prst="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1154242" y="2572368"/>
            <a:ext cx="3717561" cy="1754326"/>
          </a:xfrm>
          <a:prstGeom prst="rect">
            <a:avLst/>
          </a:prstGeom>
          <a:noFill/>
        </p:spPr>
        <p:txBody>
          <a:bodyPr wrap="square" rtlCol="0">
            <a:spAutoFit/>
          </a:bodyPr>
          <a:lstStyle/>
          <a:p>
            <a:r>
              <a:rPr lang="en-US" sz="3600" dirty="0">
                <a:latin typeface="+mj-lt"/>
              </a:rPr>
              <a:t>What Does Student Affairs Do?</a:t>
            </a:r>
          </a:p>
        </p:txBody>
      </p:sp>
    </p:spTree>
    <p:extLst>
      <p:ext uri="{BB962C8B-B14F-4D97-AF65-F5344CB8AC3E}">
        <p14:creationId xmlns:p14="http://schemas.microsoft.com/office/powerpoint/2010/main" val="242226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UM Presentation Theme - 4x3">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179</TotalTime>
  <Words>862</Words>
  <Application>Microsoft Office PowerPoint</Application>
  <PresentationFormat>On-screen Show (4:3)</PresentationFormat>
  <Paragraphs>144</Paragraphs>
  <Slides>39</Slides>
  <Notes>3</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UM Presentation Theme - 4x3</vt:lpstr>
      <vt:lpstr>Student Affairs Orientation</vt:lpstr>
      <vt:lpstr>PowerPoint Presentation</vt:lpstr>
      <vt:lpstr>What We’ll Do Today</vt:lpstr>
      <vt:lpstr>PowerPoint Presentation</vt:lpstr>
      <vt:lpstr>PowerPoint Presentation</vt:lpstr>
      <vt:lpstr>PowerPoint Presentation</vt:lpstr>
      <vt:lpstr>PowerPoint Presentation</vt:lpstr>
      <vt:lpstr>PowerPoint Presentation</vt:lpstr>
      <vt:lpstr>PowerPoint Presentation</vt:lpstr>
      <vt:lpstr>The Student Affairs Team</vt:lpstr>
      <vt:lpstr>And More!!!</vt:lpstr>
      <vt:lpstr>PowerPoint Presentation</vt:lpstr>
      <vt:lpstr>Me in the Rest of My Life</vt:lpstr>
      <vt:lpstr>PowerPoint Presentation</vt:lpstr>
      <vt:lpstr>PowerPoint Presentation</vt:lpstr>
      <vt:lpstr>PowerPoint Presentation</vt:lpstr>
      <vt:lpstr>No Wrong Door</vt:lpstr>
      <vt:lpstr>PowerPoint Presentation</vt:lpstr>
      <vt:lpstr>PowerPoint Presentation</vt:lpstr>
      <vt:lpstr>PowerPoint Presentation</vt:lpstr>
      <vt:lpstr>Confidentiality</vt:lpstr>
      <vt:lpstr>What We Are Not</vt:lpstr>
      <vt:lpstr>Know the Policies, especially...</vt:lpstr>
      <vt:lpstr>N/A in College of Medicine</vt:lpstr>
      <vt:lpstr>A Few Important Things to Remember</vt:lpstr>
      <vt:lpstr>Imposter Syndrome</vt:lpstr>
      <vt:lpstr>PowerPoint Presentation</vt:lpstr>
      <vt:lpstr>PowerPoint Presentation</vt:lpstr>
      <vt:lpstr>Me in Med School</vt:lpstr>
      <vt:lpstr>PowerPoint Presentation</vt:lpstr>
      <vt:lpstr>PowerPoint Presentation</vt:lpstr>
      <vt:lpstr>Addressing Imposter Syndrome</vt:lpstr>
      <vt:lpstr>Different Paths to Med School</vt:lpstr>
      <vt:lpstr>PowerPoint Presentation</vt:lpstr>
      <vt:lpstr>PowerPoint Presentation</vt:lpstr>
      <vt:lpstr>Managing Triggering Content</vt:lpstr>
      <vt:lpstr>The Myth of Wellness Curricula?</vt:lpstr>
      <vt:lpstr>Now What?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Kanisha Szekely</dc:creator>
  <cp:lastModifiedBy>Thomas Ingram</cp:lastModifiedBy>
  <cp:revision>85</cp:revision>
  <dcterms:created xsi:type="dcterms:W3CDTF">2019-07-17T19:24:48Z</dcterms:created>
  <dcterms:modified xsi:type="dcterms:W3CDTF">2022-08-18T18:31:21Z</dcterms:modified>
</cp:coreProperties>
</file>