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2"/>
  </p:notesMasterIdLst>
  <p:sldIdLst>
    <p:sldId id="256" r:id="rId2"/>
    <p:sldId id="648" r:id="rId3"/>
    <p:sldId id="655" r:id="rId4"/>
    <p:sldId id="650" r:id="rId5"/>
    <p:sldId id="283" r:id="rId6"/>
    <p:sldId id="300" r:id="rId7"/>
    <p:sldId id="302" r:id="rId8"/>
    <p:sldId id="340" r:id="rId9"/>
    <p:sldId id="274" r:id="rId10"/>
    <p:sldId id="341" r:id="rId11"/>
    <p:sldId id="301" r:id="rId12"/>
    <p:sldId id="282" r:id="rId13"/>
    <p:sldId id="279" r:id="rId14"/>
    <p:sldId id="292" r:id="rId15"/>
    <p:sldId id="264" r:id="rId16"/>
    <p:sldId id="299" r:id="rId17"/>
    <p:sldId id="267" r:id="rId18"/>
    <p:sldId id="268" r:id="rId19"/>
    <p:sldId id="289" r:id="rId20"/>
    <p:sldId id="652" r:id="rId21"/>
    <p:sldId id="653" r:id="rId22"/>
    <p:sldId id="291" r:id="rId23"/>
    <p:sldId id="295" r:id="rId24"/>
    <p:sldId id="281" r:id="rId25"/>
    <p:sldId id="293" r:id="rId26"/>
    <p:sldId id="651" r:id="rId27"/>
    <p:sldId id="654" r:id="rId28"/>
    <p:sldId id="342" r:id="rId29"/>
    <p:sldId id="343" r:id="rId30"/>
    <p:sldId id="344"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6E7F0D7-A8F2-485E-BB31-135A9BB8B8B1}">
          <p14:sldIdLst>
            <p14:sldId id="256"/>
            <p14:sldId id="648"/>
            <p14:sldId id="655"/>
            <p14:sldId id="650"/>
            <p14:sldId id="283"/>
            <p14:sldId id="300"/>
            <p14:sldId id="302"/>
            <p14:sldId id="340"/>
            <p14:sldId id="274"/>
            <p14:sldId id="341"/>
            <p14:sldId id="301"/>
            <p14:sldId id="282"/>
            <p14:sldId id="279"/>
            <p14:sldId id="292"/>
            <p14:sldId id="264"/>
            <p14:sldId id="299"/>
            <p14:sldId id="267"/>
            <p14:sldId id="268"/>
            <p14:sldId id="289"/>
            <p14:sldId id="652"/>
            <p14:sldId id="653"/>
            <p14:sldId id="291"/>
            <p14:sldId id="295"/>
            <p14:sldId id="281"/>
            <p14:sldId id="293"/>
            <p14:sldId id="651"/>
            <p14:sldId id="654"/>
            <p14:sldId id="342"/>
            <p14:sldId id="343"/>
            <p14:sldId id="34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91" autoAdjust="0"/>
    <p:restoredTop sz="75693" autoAdjust="0"/>
  </p:normalViewPr>
  <p:slideViewPr>
    <p:cSldViewPr snapToGrid="0" snapToObjects="1">
      <p:cViewPr varScale="1">
        <p:scale>
          <a:sx n="86" d="100"/>
          <a:sy n="86" d="100"/>
        </p:scale>
        <p:origin x="2508" y="90"/>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347232-A7CB-4437-8E97-C31B43701ADD}"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91582A94-C540-4A9C-8F56-557E65BC9E2C}">
      <dgm:prSet/>
      <dgm:spPr/>
      <dgm:t>
        <a:bodyPr/>
        <a:lstStyle/>
        <a:p>
          <a:r>
            <a:rPr lang="en-US" dirty="0"/>
            <a:t>Stress and Distress Management</a:t>
          </a:r>
        </a:p>
      </dgm:t>
    </dgm:pt>
    <dgm:pt modelId="{669E6A37-5833-4975-AEE4-73FD36B7513B}" type="parTrans" cxnId="{29D2E219-7806-484F-AC44-1D6B8AABB152}">
      <dgm:prSet/>
      <dgm:spPr/>
      <dgm:t>
        <a:bodyPr/>
        <a:lstStyle/>
        <a:p>
          <a:endParaRPr lang="en-US"/>
        </a:p>
      </dgm:t>
    </dgm:pt>
    <dgm:pt modelId="{34BFD2F2-1B58-433E-A0A5-C2CA24105BAF}" type="sibTrans" cxnId="{29D2E219-7806-484F-AC44-1D6B8AABB152}">
      <dgm:prSet/>
      <dgm:spPr/>
      <dgm:t>
        <a:bodyPr/>
        <a:lstStyle/>
        <a:p>
          <a:endParaRPr lang="en-US"/>
        </a:p>
      </dgm:t>
    </dgm:pt>
    <dgm:pt modelId="{6AF84CF6-2E86-4D99-8A66-1CB6CB8915D9}">
      <dgm:prSet/>
      <dgm:spPr/>
      <dgm:t>
        <a:bodyPr/>
        <a:lstStyle/>
        <a:p>
          <a:r>
            <a:rPr lang="en-US" dirty="0"/>
            <a:t>Transitions: Strengths and Supports Workshop: Adjusting to University Life</a:t>
          </a:r>
        </a:p>
      </dgm:t>
    </dgm:pt>
    <dgm:pt modelId="{3A052387-2EF3-4447-AADE-5654D257E1B0}" type="parTrans" cxnId="{9CD6C386-3EA5-41AE-9B42-1B75FCA2BA34}">
      <dgm:prSet/>
      <dgm:spPr/>
      <dgm:t>
        <a:bodyPr/>
        <a:lstStyle/>
        <a:p>
          <a:endParaRPr lang="en-US"/>
        </a:p>
      </dgm:t>
    </dgm:pt>
    <dgm:pt modelId="{A22D2487-A3D9-46E6-A47C-A192C4D08DD9}" type="sibTrans" cxnId="{9CD6C386-3EA5-41AE-9B42-1B75FCA2BA34}">
      <dgm:prSet/>
      <dgm:spPr/>
      <dgm:t>
        <a:bodyPr/>
        <a:lstStyle/>
        <a:p>
          <a:endParaRPr lang="en-US"/>
        </a:p>
      </dgm:t>
    </dgm:pt>
    <dgm:pt modelId="{426B4B18-6EC2-4DC8-89DC-2896DE2E39A0}">
      <dgm:prSet/>
      <dgm:spPr/>
      <dgm:t>
        <a:bodyPr/>
        <a:lstStyle/>
        <a:p>
          <a:r>
            <a:rPr lang="en-US" dirty="0"/>
            <a:t>The Wellness Series 2021-2022: What other Factors Contribute to Overall Health and Well Being as a Student:</a:t>
          </a:r>
        </a:p>
      </dgm:t>
    </dgm:pt>
    <dgm:pt modelId="{DD9E6793-FBFE-485C-8333-E8BCD6E9D8C9}" type="parTrans" cxnId="{7F153413-5275-4253-9406-5650B61CC4EA}">
      <dgm:prSet/>
      <dgm:spPr/>
      <dgm:t>
        <a:bodyPr/>
        <a:lstStyle/>
        <a:p>
          <a:endParaRPr lang="en-US"/>
        </a:p>
      </dgm:t>
    </dgm:pt>
    <dgm:pt modelId="{2AE87C6E-F80B-4B88-9F49-651332217D60}" type="sibTrans" cxnId="{7F153413-5275-4253-9406-5650B61CC4EA}">
      <dgm:prSet/>
      <dgm:spPr/>
      <dgm:t>
        <a:bodyPr/>
        <a:lstStyle/>
        <a:p>
          <a:endParaRPr lang="en-US"/>
        </a:p>
      </dgm:t>
    </dgm:pt>
    <dgm:pt modelId="{664EDAE1-6483-472E-B5F2-1684216F7A19}">
      <dgm:prSet/>
      <dgm:spPr/>
      <dgm:t>
        <a:bodyPr/>
        <a:lstStyle/>
        <a:p>
          <a:r>
            <a:rPr lang="en-US"/>
            <a:t>It's Over But It's Not: Understanding and Managing the Ongoing Impact of Trauma</a:t>
          </a:r>
        </a:p>
      </dgm:t>
    </dgm:pt>
    <dgm:pt modelId="{BECDCEDF-DED4-437B-8D6A-A799F42801DB}" type="parTrans" cxnId="{66E880FC-313A-4036-A84C-D6B62B780A02}">
      <dgm:prSet/>
      <dgm:spPr/>
      <dgm:t>
        <a:bodyPr/>
        <a:lstStyle/>
        <a:p>
          <a:endParaRPr lang="en-US"/>
        </a:p>
      </dgm:t>
    </dgm:pt>
    <dgm:pt modelId="{24F62FD7-1E33-4F41-9C10-5E0AE1DED083}" type="sibTrans" cxnId="{66E880FC-313A-4036-A84C-D6B62B780A02}">
      <dgm:prSet/>
      <dgm:spPr/>
      <dgm:t>
        <a:bodyPr/>
        <a:lstStyle/>
        <a:p>
          <a:endParaRPr lang="en-US"/>
        </a:p>
      </dgm:t>
    </dgm:pt>
    <dgm:pt modelId="{F21D5960-A07B-4582-A036-5D2A4FF5E202}">
      <dgm:prSet/>
      <dgm:spPr/>
      <dgm:t>
        <a:bodyPr/>
        <a:lstStyle/>
        <a:p>
          <a:r>
            <a:rPr lang="en-US"/>
            <a:t>Luck Isn’t Everything: Creating your own Career Opportunities</a:t>
          </a:r>
        </a:p>
      </dgm:t>
    </dgm:pt>
    <dgm:pt modelId="{11C6008F-38D7-4C43-9B5C-BFC74B453DF6}" type="parTrans" cxnId="{AAAD725D-1B3B-43D8-9EE8-279997590B9B}">
      <dgm:prSet/>
      <dgm:spPr/>
      <dgm:t>
        <a:bodyPr/>
        <a:lstStyle/>
        <a:p>
          <a:endParaRPr lang="en-US"/>
        </a:p>
      </dgm:t>
    </dgm:pt>
    <dgm:pt modelId="{8F9C05C7-CE03-483A-963C-A4B62E065DC2}" type="sibTrans" cxnId="{AAAD725D-1B3B-43D8-9EE8-279997590B9B}">
      <dgm:prSet/>
      <dgm:spPr/>
      <dgm:t>
        <a:bodyPr/>
        <a:lstStyle/>
        <a:p>
          <a:endParaRPr lang="en-US"/>
        </a:p>
      </dgm:t>
    </dgm:pt>
    <dgm:pt modelId="{D67D4C94-B499-47F5-8783-5C4A52525EC4}">
      <dgm:prSet/>
      <dgm:spPr/>
      <dgm:t>
        <a:bodyPr/>
        <a:lstStyle/>
        <a:p>
          <a:r>
            <a:rPr lang="en-US" dirty="0"/>
            <a:t>Know Yourself to Know Your Career</a:t>
          </a:r>
        </a:p>
      </dgm:t>
    </dgm:pt>
    <dgm:pt modelId="{0EA24469-B2BB-4F48-835C-B3802C60F063}" type="parTrans" cxnId="{4FB668BC-76F5-4C9C-B8CD-EEB0005FFF04}">
      <dgm:prSet/>
      <dgm:spPr/>
      <dgm:t>
        <a:bodyPr/>
        <a:lstStyle/>
        <a:p>
          <a:endParaRPr lang="en-US"/>
        </a:p>
      </dgm:t>
    </dgm:pt>
    <dgm:pt modelId="{16069A8D-2E18-443B-93AD-8D9F96D1191C}" type="sibTrans" cxnId="{4FB668BC-76F5-4C9C-B8CD-EEB0005FFF04}">
      <dgm:prSet/>
      <dgm:spPr/>
      <dgm:t>
        <a:bodyPr/>
        <a:lstStyle/>
        <a:p>
          <a:endParaRPr lang="en-US"/>
        </a:p>
      </dgm:t>
    </dgm:pt>
    <dgm:pt modelId="{B758AAD1-1DA6-4D90-A1A8-8DA3CB9AF7E6}">
      <dgm:prSet/>
      <dgm:spPr/>
      <dgm:t>
        <a:bodyPr/>
        <a:lstStyle/>
        <a:p>
          <a:r>
            <a:rPr lang="en-US"/>
            <a:t>Relationships: Coping with the loss of a romantic relationship</a:t>
          </a:r>
        </a:p>
      </dgm:t>
    </dgm:pt>
    <dgm:pt modelId="{7FE0A83D-C876-412D-B3EE-24DD4C7CC415}" type="parTrans" cxnId="{FE7C3C40-08C3-4993-BAEB-09DCC5AF44B7}">
      <dgm:prSet/>
      <dgm:spPr/>
      <dgm:t>
        <a:bodyPr/>
        <a:lstStyle/>
        <a:p>
          <a:endParaRPr lang="en-US"/>
        </a:p>
      </dgm:t>
    </dgm:pt>
    <dgm:pt modelId="{8FC9CC78-0A9B-4F14-8608-B09AAC90E3C6}" type="sibTrans" cxnId="{FE7C3C40-08C3-4993-BAEB-09DCC5AF44B7}">
      <dgm:prSet/>
      <dgm:spPr/>
      <dgm:t>
        <a:bodyPr/>
        <a:lstStyle/>
        <a:p>
          <a:endParaRPr lang="en-US"/>
        </a:p>
      </dgm:t>
    </dgm:pt>
    <dgm:pt modelId="{BDB07E1C-2DEF-4117-96A5-F3E0E790EB87}">
      <dgm:prSet/>
      <dgm:spPr/>
      <dgm:t>
        <a:bodyPr/>
        <a:lstStyle/>
        <a:p>
          <a:r>
            <a:rPr lang="en-US"/>
            <a:t>Learning to Cope</a:t>
          </a:r>
        </a:p>
      </dgm:t>
    </dgm:pt>
    <dgm:pt modelId="{FC850BD3-3721-4C1F-80A6-BB75EEF09E7A}" type="parTrans" cxnId="{613532B8-C3C4-4CC6-B7B4-43B3A58EB606}">
      <dgm:prSet/>
      <dgm:spPr/>
      <dgm:t>
        <a:bodyPr/>
        <a:lstStyle/>
        <a:p>
          <a:endParaRPr lang="en-US"/>
        </a:p>
      </dgm:t>
    </dgm:pt>
    <dgm:pt modelId="{DFAAA239-A577-4D93-9CE6-C62E299A10C7}" type="sibTrans" cxnId="{613532B8-C3C4-4CC6-B7B4-43B3A58EB606}">
      <dgm:prSet/>
      <dgm:spPr/>
      <dgm:t>
        <a:bodyPr/>
        <a:lstStyle/>
        <a:p>
          <a:endParaRPr lang="en-US"/>
        </a:p>
      </dgm:t>
    </dgm:pt>
    <dgm:pt modelId="{B3CC6D7C-7E62-413A-A1CE-4A3009F76BEA}">
      <dgm:prSet/>
      <dgm:spPr/>
      <dgm:t>
        <a:bodyPr/>
        <a:lstStyle/>
        <a:p>
          <a:r>
            <a:rPr lang="en-US"/>
            <a:t>Communication and Conflict: Skills to Build Positive Relationships and Improve Your Interactions with Others</a:t>
          </a:r>
        </a:p>
      </dgm:t>
    </dgm:pt>
    <dgm:pt modelId="{3E6B79BB-D3FA-4E44-AD57-E8205CBA6F11}" type="parTrans" cxnId="{96ECD079-7736-42C5-ADA3-FF7900F56A85}">
      <dgm:prSet/>
      <dgm:spPr/>
      <dgm:t>
        <a:bodyPr/>
        <a:lstStyle/>
        <a:p>
          <a:endParaRPr lang="en-US"/>
        </a:p>
      </dgm:t>
    </dgm:pt>
    <dgm:pt modelId="{16F1881E-5520-46C9-9CD3-F1CA59A88D7E}" type="sibTrans" cxnId="{96ECD079-7736-42C5-ADA3-FF7900F56A85}">
      <dgm:prSet/>
      <dgm:spPr/>
      <dgm:t>
        <a:bodyPr/>
        <a:lstStyle/>
        <a:p>
          <a:endParaRPr lang="en-US"/>
        </a:p>
      </dgm:t>
    </dgm:pt>
    <dgm:pt modelId="{6940AD6E-19E3-43F2-8082-EC751DE18A95}">
      <dgm:prSet/>
      <dgm:spPr/>
      <dgm:t>
        <a:bodyPr/>
        <a:lstStyle/>
        <a:p>
          <a:r>
            <a:rPr lang="en-US"/>
            <a:t>Mid-Day Mindfulness</a:t>
          </a:r>
        </a:p>
      </dgm:t>
    </dgm:pt>
    <dgm:pt modelId="{0FCAA180-BCBF-4EC8-B55D-6CED4730E3BD}" type="parTrans" cxnId="{DE94696B-0AD9-44F7-97A2-A1A3B1A74DAC}">
      <dgm:prSet/>
      <dgm:spPr/>
      <dgm:t>
        <a:bodyPr/>
        <a:lstStyle/>
        <a:p>
          <a:endParaRPr lang="en-US"/>
        </a:p>
      </dgm:t>
    </dgm:pt>
    <dgm:pt modelId="{3FA8C838-56D1-4B78-8405-9F01534CFAE4}" type="sibTrans" cxnId="{DE94696B-0AD9-44F7-97A2-A1A3B1A74DAC}">
      <dgm:prSet/>
      <dgm:spPr/>
      <dgm:t>
        <a:bodyPr/>
        <a:lstStyle/>
        <a:p>
          <a:endParaRPr lang="en-US"/>
        </a:p>
      </dgm:t>
    </dgm:pt>
    <dgm:pt modelId="{EEA2CFF0-B6C3-4F35-BA0D-80E1AAD49A28}">
      <dgm:prSet/>
      <dgm:spPr/>
      <dgm:t>
        <a:bodyPr/>
        <a:lstStyle/>
        <a:p>
          <a:r>
            <a:rPr lang="en-US"/>
            <a:t>What’s the Point? Let’s Talk About the Meaning of Life</a:t>
          </a:r>
        </a:p>
      </dgm:t>
    </dgm:pt>
    <dgm:pt modelId="{4F5E152B-8E64-4F9C-99B3-86981ADCC1A1}" type="parTrans" cxnId="{A2229387-BBC1-4B3F-BFFE-27BB3578FEDA}">
      <dgm:prSet/>
      <dgm:spPr/>
      <dgm:t>
        <a:bodyPr/>
        <a:lstStyle/>
        <a:p>
          <a:endParaRPr lang="en-US"/>
        </a:p>
      </dgm:t>
    </dgm:pt>
    <dgm:pt modelId="{E3F4265E-E212-454E-B5BD-754DF252ABB6}" type="sibTrans" cxnId="{A2229387-BBC1-4B3F-BFFE-27BB3578FEDA}">
      <dgm:prSet/>
      <dgm:spPr/>
      <dgm:t>
        <a:bodyPr/>
        <a:lstStyle/>
        <a:p>
          <a:endParaRPr lang="en-US"/>
        </a:p>
      </dgm:t>
    </dgm:pt>
    <dgm:pt modelId="{2E19F6E7-764E-475D-A835-9BB0D7666C8A}">
      <dgm:prSet/>
      <dgm:spPr/>
      <dgm:t>
        <a:bodyPr/>
        <a:lstStyle/>
        <a:p>
          <a:r>
            <a:rPr lang="en-US"/>
            <a:t>Understanding our emotions through visual art expression</a:t>
          </a:r>
        </a:p>
      </dgm:t>
    </dgm:pt>
    <dgm:pt modelId="{1F616E57-6333-4F7A-A6C5-F1644DFD19B0}" type="parTrans" cxnId="{8B5806A0-34DB-4443-9115-58349787E856}">
      <dgm:prSet/>
      <dgm:spPr/>
      <dgm:t>
        <a:bodyPr/>
        <a:lstStyle/>
        <a:p>
          <a:endParaRPr lang="en-US"/>
        </a:p>
      </dgm:t>
    </dgm:pt>
    <dgm:pt modelId="{A9B3C4CD-935E-48CD-BC08-3FFFC4AC8B31}" type="sibTrans" cxnId="{8B5806A0-34DB-4443-9115-58349787E856}">
      <dgm:prSet/>
      <dgm:spPr/>
      <dgm:t>
        <a:bodyPr/>
        <a:lstStyle/>
        <a:p>
          <a:endParaRPr lang="en-US"/>
        </a:p>
      </dgm:t>
    </dgm:pt>
    <dgm:pt modelId="{F1067FB4-946E-446D-82C1-1C3DD898FB00}">
      <dgm:prSet/>
      <dgm:spPr/>
      <dgm:t>
        <a:bodyPr/>
        <a:lstStyle/>
        <a:p>
          <a:r>
            <a:rPr lang="en-US"/>
            <a:t>The Imposter Phenomenon</a:t>
          </a:r>
        </a:p>
      </dgm:t>
    </dgm:pt>
    <dgm:pt modelId="{3ED92FA0-9FD9-4347-822E-BE5E2FCF1AFC}" type="parTrans" cxnId="{ACD4E6DA-EB4B-4D88-96EA-DF6C00896402}">
      <dgm:prSet/>
      <dgm:spPr/>
      <dgm:t>
        <a:bodyPr/>
        <a:lstStyle/>
        <a:p>
          <a:endParaRPr lang="en-US"/>
        </a:p>
      </dgm:t>
    </dgm:pt>
    <dgm:pt modelId="{281E9EEE-4B90-4DEE-9C71-CC709B2DC274}" type="sibTrans" cxnId="{ACD4E6DA-EB4B-4D88-96EA-DF6C00896402}">
      <dgm:prSet/>
      <dgm:spPr/>
      <dgm:t>
        <a:bodyPr/>
        <a:lstStyle/>
        <a:p>
          <a:endParaRPr lang="en-US"/>
        </a:p>
      </dgm:t>
    </dgm:pt>
    <dgm:pt modelId="{90F309B5-6592-489D-81FA-F74D5348B17A}">
      <dgm:prSet/>
      <dgm:spPr/>
      <dgm:t>
        <a:bodyPr/>
        <a:lstStyle/>
        <a:p>
          <a:r>
            <a:rPr lang="en-US"/>
            <a:t>DAMN (Depression &amp; Anxiety Management Now!)</a:t>
          </a:r>
        </a:p>
      </dgm:t>
    </dgm:pt>
    <dgm:pt modelId="{8305B881-88E1-46EC-A733-EFC129E7389C}" type="parTrans" cxnId="{1603EC8F-9768-41E0-A60A-E2B0F5622AEC}">
      <dgm:prSet/>
      <dgm:spPr/>
      <dgm:t>
        <a:bodyPr/>
        <a:lstStyle/>
        <a:p>
          <a:endParaRPr lang="en-US"/>
        </a:p>
      </dgm:t>
    </dgm:pt>
    <dgm:pt modelId="{1D6AF338-5D19-49B9-9E8D-8899AB12AF6C}" type="sibTrans" cxnId="{1603EC8F-9768-41E0-A60A-E2B0F5622AEC}">
      <dgm:prSet/>
      <dgm:spPr/>
      <dgm:t>
        <a:bodyPr/>
        <a:lstStyle/>
        <a:p>
          <a:endParaRPr lang="en-US"/>
        </a:p>
      </dgm:t>
    </dgm:pt>
    <dgm:pt modelId="{22648A21-906A-45BE-AE7F-EC78465E26CC}">
      <dgm:prSet/>
      <dgm:spPr/>
      <dgm:t>
        <a:bodyPr/>
        <a:lstStyle/>
        <a:p>
          <a:r>
            <a:rPr lang="en-US"/>
            <a:t>Self-Compassion</a:t>
          </a:r>
        </a:p>
      </dgm:t>
    </dgm:pt>
    <dgm:pt modelId="{8339C312-93B8-41F5-90BF-A37C5CB9F44E}" type="parTrans" cxnId="{FCAB17F6-F61D-4A6B-A788-AD926137FCCA}">
      <dgm:prSet/>
      <dgm:spPr/>
      <dgm:t>
        <a:bodyPr/>
        <a:lstStyle/>
        <a:p>
          <a:endParaRPr lang="en-US"/>
        </a:p>
      </dgm:t>
    </dgm:pt>
    <dgm:pt modelId="{D18D9FB4-7CC9-4DEA-908D-0C26BBE3C5A0}" type="sibTrans" cxnId="{FCAB17F6-F61D-4A6B-A788-AD926137FCCA}">
      <dgm:prSet/>
      <dgm:spPr/>
      <dgm:t>
        <a:bodyPr/>
        <a:lstStyle/>
        <a:p>
          <a:endParaRPr lang="en-US"/>
        </a:p>
      </dgm:t>
    </dgm:pt>
    <dgm:pt modelId="{533A8193-FB88-439C-8D42-0035C1AB86A9}" type="pres">
      <dgm:prSet presAssocID="{4F347232-A7CB-4437-8E97-C31B43701ADD}" presName="diagram" presStyleCnt="0">
        <dgm:presLayoutVars>
          <dgm:dir/>
          <dgm:resizeHandles val="exact"/>
        </dgm:presLayoutVars>
      </dgm:prSet>
      <dgm:spPr/>
    </dgm:pt>
    <dgm:pt modelId="{1C7E5E54-778C-4896-A3E7-4ADC4541D9AB}" type="pres">
      <dgm:prSet presAssocID="{91582A94-C540-4A9C-8F56-557E65BC9E2C}" presName="node" presStyleLbl="node1" presStyleIdx="0" presStyleCnt="15">
        <dgm:presLayoutVars>
          <dgm:bulletEnabled val="1"/>
        </dgm:presLayoutVars>
      </dgm:prSet>
      <dgm:spPr/>
    </dgm:pt>
    <dgm:pt modelId="{695140BA-9543-497B-A7D9-E609FB416F49}" type="pres">
      <dgm:prSet presAssocID="{34BFD2F2-1B58-433E-A0A5-C2CA24105BAF}" presName="sibTrans" presStyleCnt="0"/>
      <dgm:spPr/>
    </dgm:pt>
    <dgm:pt modelId="{D94C1354-47E7-4C23-8E0B-7D65C6450347}" type="pres">
      <dgm:prSet presAssocID="{6AF84CF6-2E86-4D99-8A66-1CB6CB8915D9}" presName="node" presStyleLbl="node1" presStyleIdx="1" presStyleCnt="15">
        <dgm:presLayoutVars>
          <dgm:bulletEnabled val="1"/>
        </dgm:presLayoutVars>
      </dgm:prSet>
      <dgm:spPr/>
    </dgm:pt>
    <dgm:pt modelId="{B20A2832-FB65-41AE-927D-C1687E2F4319}" type="pres">
      <dgm:prSet presAssocID="{A22D2487-A3D9-46E6-A47C-A192C4D08DD9}" presName="sibTrans" presStyleCnt="0"/>
      <dgm:spPr/>
    </dgm:pt>
    <dgm:pt modelId="{3C798A92-EE60-4EB3-9084-47B404DA5FC7}" type="pres">
      <dgm:prSet presAssocID="{426B4B18-6EC2-4DC8-89DC-2896DE2E39A0}" presName="node" presStyleLbl="node1" presStyleIdx="2" presStyleCnt="15">
        <dgm:presLayoutVars>
          <dgm:bulletEnabled val="1"/>
        </dgm:presLayoutVars>
      </dgm:prSet>
      <dgm:spPr/>
    </dgm:pt>
    <dgm:pt modelId="{9D93B8E2-B54A-4C11-895F-70CB919FA0C4}" type="pres">
      <dgm:prSet presAssocID="{2AE87C6E-F80B-4B88-9F49-651332217D60}" presName="sibTrans" presStyleCnt="0"/>
      <dgm:spPr/>
    </dgm:pt>
    <dgm:pt modelId="{AA63BF07-A7AD-48DD-A9AA-12C435F2D566}" type="pres">
      <dgm:prSet presAssocID="{664EDAE1-6483-472E-B5F2-1684216F7A19}" presName="node" presStyleLbl="node1" presStyleIdx="3" presStyleCnt="15">
        <dgm:presLayoutVars>
          <dgm:bulletEnabled val="1"/>
        </dgm:presLayoutVars>
      </dgm:prSet>
      <dgm:spPr/>
    </dgm:pt>
    <dgm:pt modelId="{F75DA093-8E41-432C-A8C7-12E8E9416543}" type="pres">
      <dgm:prSet presAssocID="{24F62FD7-1E33-4F41-9C10-5E0AE1DED083}" presName="sibTrans" presStyleCnt="0"/>
      <dgm:spPr/>
    </dgm:pt>
    <dgm:pt modelId="{2DA9464B-90EE-41F4-B0E3-3E976D4A45DE}" type="pres">
      <dgm:prSet presAssocID="{F21D5960-A07B-4582-A036-5D2A4FF5E202}" presName="node" presStyleLbl="node1" presStyleIdx="4" presStyleCnt="15">
        <dgm:presLayoutVars>
          <dgm:bulletEnabled val="1"/>
        </dgm:presLayoutVars>
      </dgm:prSet>
      <dgm:spPr/>
    </dgm:pt>
    <dgm:pt modelId="{B3A9DA3D-F811-4B41-9411-976B47BD1691}" type="pres">
      <dgm:prSet presAssocID="{8F9C05C7-CE03-483A-963C-A4B62E065DC2}" presName="sibTrans" presStyleCnt="0"/>
      <dgm:spPr/>
    </dgm:pt>
    <dgm:pt modelId="{47A51D28-2F00-4086-8DF0-BC1C0441D5EB}" type="pres">
      <dgm:prSet presAssocID="{D67D4C94-B499-47F5-8783-5C4A52525EC4}" presName="node" presStyleLbl="node1" presStyleIdx="5" presStyleCnt="15">
        <dgm:presLayoutVars>
          <dgm:bulletEnabled val="1"/>
        </dgm:presLayoutVars>
      </dgm:prSet>
      <dgm:spPr/>
    </dgm:pt>
    <dgm:pt modelId="{85D54AC1-F787-4A38-BD94-567844216733}" type="pres">
      <dgm:prSet presAssocID="{16069A8D-2E18-443B-93AD-8D9F96D1191C}" presName="sibTrans" presStyleCnt="0"/>
      <dgm:spPr/>
    </dgm:pt>
    <dgm:pt modelId="{17EAFC52-33FA-4FEB-84E6-38A1EE25D67C}" type="pres">
      <dgm:prSet presAssocID="{B758AAD1-1DA6-4D90-A1A8-8DA3CB9AF7E6}" presName="node" presStyleLbl="node1" presStyleIdx="6" presStyleCnt="15">
        <dgm:presLayoutVars>
          <dgm:bulletEnabled val="1"/>
        </dgm:presLayoutVars>
      </dgm:prSet>
      <dgm:spPr/>
    </dgm:pt>
    <dgm:pt modelId="{7BF1E7E3-FBAA-491A-86A5-E5A7491DBFAB}" type="pres">
      <dgm:prSet presAssocID="{8FC9CC78-0A9B-4F14-8608-B09AAC90E3C6}" presName="sibTrans" presStyleCnt="0"/>
      <dgm:spPr/>
    </dgm:pt>
    <dgm:pt modelId="{2AE00BC3-8B7C-46C5-9FDF-FB00A92BE68C}" type="pres">
      <dgm:prSet presAssocID="{BDB07E1C-2DEF-4117-96A5-F3E0E790EB87}" presName="node" presStyleLbl="node1" presStyleIdx="7" presStyleCnt="15">
        <dgm:presLayoutVars>
          <dgm:bulletEnabled val="1"/>
        </dgm:presLayoutVars>
      </dgm:prSet>
      <dgm:spPr/>
    </dgm:pt>
    <dgm:pt modelId="{E244CD4A-0D2D-4520-B2B7-755DDEA81F58}" type="pres">
      <dgm:prSet presAssocID="{DFAAA239-A577-4D93-9CE6-C62E299A10C7}" presName="sibTrans" presStyleCnt="0"/>
      <dgm:spPr/>
    </dgm:pt>
    <dgm:pt modelId="{8973D907-38C0-462B-AD6A-FE1D9BDF8281}" type="pres">
      <dgm:prSet presAssocID="{B3CC6D7C-7E62-413A-A1CE-4A3009F76BEA}" presName="node" presStyleLbl="node1" presStyleIdx="8" presStyleCnt="15">
        <dgm:presLayoutVars>
          <dgm:bulletEnabled val="1"/>
        </dgm:presLayoutVars>
      </dgm:prSet>
      <dgm:spPr/>
    </dgm:pt>
    <dgm:pt modelId="{75F11F4A-8E2A-4416-A7A1-A126B92BDD93}" type="pres">
      <dgm:prSet presAssocID="{16F1881E-5520-46C9-9CD3-F1CA59A88D7E}" presName="sibTrans" presStyleCnt="0"/>
      <dgm:spPr/>
    </dgm:pt>
    <dgm:pt modelId="{A3CDC634-7DB3-4B70-BB3F-0FBA976DC3C2}" type="pres">
      <dgm:prSet presAssocID="{6940AD6E-19E3-43F2-8082-EC751DE18A95}" presName="node" presStyleLbl="node1" presStyleIdx="9" presStyleCnt="15">
        <dgm:presLayoutVars>
          <dgm:bulletEnabled val="1"/>
        </dgm:presLayoutVars>
      </dgm:prSet>
      <dgm:spPr/>
    </dgm:pt>
    <dgm:pt modelId="{FE70645B-B121-4EC5-AD53-DA52A243475B}" type="pres">
      <dgm:prSet presAssocID="{3FA8C838-56D1-4B78-8405-9F01534CFAE4}" presName="sibTrans" presStyleCnt="0"/>
      <dgm:spPr/>
    </dgm:pt>
    <dgm:pt modelId="{0871FCC3-8732-40D1-8A6F-A7479418FC05}" type="pres">
      <dgm:prSet presAssocID="{EEA2CFF0-B6C3-4F35-BA0D-80E1AAD49A28}" presName="node" presStyleLbl="node1" presStyleIdx="10" presStyleCnt="15">
        <dgm:presLayoutVars>
          <dgm:bulletEnabled val="1"/>
        </dgm:presLayoutVars>
      </dgm:prSet>
      <dgm:spPr/>
    </dgm:pt>
    <dgm:pt modelId="{A53927D1-870C-40BD-B20D-1D0975978708}" type="pres">
      <dgm:prSet presAssocID="{E3F4265E-E212-454E-B5BD-754DF252ABB6}" presName="sibTrans" presStyleCnt="0"/>
      <dgm:spPr/>
    </dgm:pt>
    <dgm:pt modelId="{5B3DC349-8F7D-4B7D-A00D-470DAAA69AFE}" type="pres">
      <dgm:prSet presAssocID="{2E19F6E7-764E-475D-A835-9BB0D7666C8A}" presName="node" presStyleLbl="node1" presStyleIdx="11" presStyleCnt="15">
        <dgm:presLayoutVars>
          <dgm:bulletEnabled val="1"/>
        </dgm:presLayoutVars>
      </dgm:prSet>
      <dgm:spPr/>
    </dgm:pt>
    <dgm:pt modelId="{930B0C4E-9A66-496F-8E40-05A188CF2809}" type="pres">
      <dgm:prSet presAssocID="{A9B3C4CD-935E-48CD-BC08-3FFFC4AC8B31}" presName="sibTrans" presStyleCnt="0"/>
      <dgm:spPr/>
    </dgm:pt>
    <dgm:pt modelId="{7E6655DE-E003-4B4B-AA5E-2C0BD1B00B5A}" type="pres">
      <dgm:prSet presAssocID="{F1067FB4-946E-446D-82C1-1C3DD898FB00}" presName="node" presStyleLbl="node1" presStyleIdx="12" presStyleCnt="15">
        <dgm:presLayoutVars>
          <dgm:bulletEnabled val="1"/>
        </dgm:presLayoutVars>
      </dgm:prSet>
      <dgm:spPr/>
    </dgm:pt>
    <dgm:pt modelId="{75C35F59-8E0A-4F11-9FAD-59B40E76330D}" type="pres">
      <dgm:prSet presAssocID="{281E9EEE-4B90-4DEE-9C71-CC709B2DC274}" presName="sibTrans" presStyleCnt="0"/>
      <dgm:spPr/>
    </dgm:pt>
    <dgm:pt modelId="{F78D78E8-1B65-43CD-B95B-752BF3DB9BC2}" type="pres">
      <dgm:prSet presAssocID="{90F309B5-6592-489D-81FA-F74D5348B17A}" presName="node" presStyleLbl="node1" presStyleIdx="13" presStyleCnt="15">
        <dgm:presLayoutVars>
          <dgm:bulletEnabled val="1"/>
        </dgm:presLayoutVars>
      </dgm:prSet>
      <dgm:spPr/>
    </dgm:pt>
    <dgm:pt modelId="{6167F60B-03EB-45BF-A56F-8024385CCB1D}" type="pres">
      <dgm:prSet presAssocID="{1D6AF338-5D19-49B9-9E8D-8899AB12AF6C}" presName="sibTrans" presStyleCnt="0"/>
      <dgm:spPr/>
    </dgm:pt>
    <dgm:pt modelId="{5FBF8CFE-FC5D-48A3-A153-0A2FC126C637}" type="pres">
      <dgm:prSet presAssocID="{22648A21-906A-45BE-AE7F-EC78465E26CC}" presName="node" presStyleLbl="node1" presStyleIdx="14" presStyleCnt="15">
        <dgm:presLayoutVars>
          <dgm:bulletEnabled val="1"/>
        </dgm:presLayoutVars>
      </dgm:prSet>
      <dgm:spPr/>
    </dgm:pt>
  </dgm:ptLst>
  <dgm:cxnLst>
    <dgm:cxn modelId="{78A12302-8885-4F7B-9E9A-5ED052F01684}" type="presOf" srcId="{2E19F6E7-764E-475D-A835-9BB0D7666C8A}" destId="{5B3DC349-8F7D-4B7D-A00D-470DAAA69AFE}" srcOrd="0" destOrd="0" presId="urn:microsoft.com/office/officeart/2005/8/layout/default"/>
    <dgm:cxn modelId="{7F153413-5275-4253-9406-5650B61CC4EA}" srcId="{4F347232-A7CB-4437-8E97-C31B43701ADD}" destId="{426B4B18-6EC2-4DC8-89DC-2896DE2E39A0}" srcOrd="2" destOrd="0" parTransId="{DD9E6793-FBFE-485C-8333-E8BCD6E9D8C9}" sibTransId="{2AE87C6E-F80B-4B88-9F49-651332217D60}"/>
    <dgm:cxn modelId="{29D2E219-7806-484F-AC44-1D6B8AABB152}" srcId="{4F347232-A7CB-4437-8E97-C31B43701ADD}" destId="{91582A94-C540-4A9C-8F56-557E65BC9E2C}" srcOrd="0" destOrd="0" parTransId="{669E6A37-5833-4975-AEE4-73FD36B7513B}" sibTransId="{34BFD2F2-1B58-433E-A0A5-C2CA24105BAF}"/>
    <dgm:cxn modelId="{78A44A24-79B1-4778-A52E-0E1AC017610C}" type="presOf" srcId="{BDB07E1C-2DEF-4117-96A5-F3E0E790EB87}" destId="{2AE00BC3-8B7C-46C5-9FDF-FB00A92BE68C}" srcOrd="0" destOrd="0" presId="urn:microsoft.com/office/officeart/2005/8/layout/default"/>
    <dgm:cxn modelId="{78D63B28-CF93-4DE0-82DF-22FF2B316967}" type="presOf" srcId="{B758AAD1-1DA6-4D90-A1A8-8DA3CB9AF7E6}" destId="{17EAFC52-33FA-4FEB-84E6-38A1EE25D67C}" srcOrd="0" destOrd="0" presId="urn:microsoft.com/office/officeart/2005/8/layout/default"/>
    <dgm:cxn modelId="{0339E533-800B-4E34-8B7E-F6693C8DC903}" type="presOf" srcId="{91582A94-C540-4A9C-8F56-557E65BC9E2C}" destId="{1C7E5E54-778C-4896-A3E7-4ADC4541D9AB}" srcOrd="0" destOrd="0" presId="urn:microsoft.com/office/officeart/2005/8/layout/default"/>
    <dgm:cxn modelId="{3F15BB35-9A89-40FF-B943-9E4522E1663E}" type="presOf" srcId="{F1067FB4-946E-446D-82C1-1C3DD898FB00}" destId="{7E6655DE-E003-4B4B-AA5E-2C0BD1B00B5A}" srcOrd="0" destOrd="0" presId="urn:microsoft.com/office/officeart/2005/8/layout/default"/>
    <dgm:cxn modelId="{FE7C3C40-08C3-4993-BAEB-09DCC5AF44B7}" srcId="{4F347232-A7CB-4437-8E97-C31B43701ADD}" destId="{B758AAD1-1DA6-4D90-A1A8-8DA3CB9AF7E6}" srcOrd="6" destOrd="0" parTransId="{7FE0A83D-C876-412D-B3EE-24DD4C7CC415}" sibTransId="{8FC9CC78-0A9B-4F14-8608-B09AAC90E3C6}"/>
    <dgm:cxn modelId="{AAAD725D-1B3B-43D8-9EE8-279997590B9B}" srcId="{4F347232-A7CB-4437-8E97-C31B43701ADD}" destId="{F21D5960-A07B-4582-A036-5D2A4FF5E202}" srcOrd="4" destOrd="0" parTransId="{11C6008F-38D7-4C43-9B5C-BFC74B453DF6}" sibTransId="{8F9C05C7-CE03-483A-963C-A4B62E065DC2}"/>
    <dgm:cxn modelId="{936DD85F-4592-45F0-A7B4-F54A9694618C}" type="presOf" srcId="{664EDAE1-6483-472E-B5F2-1684216F7A19}" destId="{AA63BF07-A7AD-48DD-A9AA-12C435F2D566}" srcOrd="0" destOrd="0" presId="urn:microsoft.com/office/officeart/2005/8/layout/default"/>
    <dgm:cxn modelId="{0B7A6942-CA3B-44A0-A045-4F032D46A969}" type="presOf" srcId="{EEA2CFF0-B6C3-4F35-BA0D-80E1AAD49A28}" destId="{0871FCC3-8732-40D1-8A6F-A7479418FC05}" srcOrd="0" destOrd="0" presId="urn:microsoft.com/office/officeart/2005/8/layout/default"/>
    <dgm:cxn modelId="{384ECA64-B74B-49C8-A1E1-FF9173D6E975}" type="presOf" srcId="{426B4B18-6EC2-4DC8-89DC-2896DE2E39A0}" destId="{3C798A92-EE60-4EB3-9084-47B404DA5FC7}" srcOrd="0" destOrd="0" presId="urn:microsoft.com/office/officeart/2005/8/layout/default"/>
    <dgm:cxn modelId="{23047D67-7972-47A5-BCA2-2E882AF38D7B}" type="presOf" srcId="{F21D5960-A07B-4582-A036-5D2A4FF5E202}" destId="{2DA9464B-90EE-41F4-B0E3-3E976D4A45DE}" srcOrd="0" destOrd="0" presId="urn:microsoft.com/office/officeart/2005/8/layout/default"/>
    <dgm:cxn modelId="{DE94696B-0AD9-44F7-97A2-A1A3B1A74DAC}" srcId="{4F347232-A7CB-4437-8E97-C31B43701ADD}" destId="{6940AD6E-19E3-43F2-8082-EC751DE18A95}" srcOrd="9" destOrd="0" parTransId="{0FCAA180-BCBF-4EC8-B55D-6CED4730E3BD}" sibTransId="{3FA8C838-56D1-4B78-8405-9F01534CFAE4}"/>
    <dgm:cxn modelId="{DEAEF36E-0560-4E1A-A17D-CAE21F9A678B}" type="presOf" srcId="{90F309B5-6592-489D-81FA-F74D5348B17A}" destId="{F78D78E8-1B65-43CD-B95B-752BF3DB9BC2}" srcOrd="0" destOrd="0" presId="urn:microsoft.com/office/officeart/2005/8/layout/default"/>
    <dgm:cxn modelId="{DAD87474-04A6-4F65-BA91-213EF3620B44}" type="presOf" srcId="{D67D4C94-B499-47F5-8783-5C4A52525EC4}" destId="{47A51D28-2F00-4086-8DF0-BC1C0441D5EB}" srcOrd="0" destOrd="0" presId="urn:microsoft.com/office/officeart/2005/8/layout/default"/>
    <dgm:cxn modelId="{96ECD079-7736-42C5-ADA3-FF7900F56A85}" srcId="{4F347232-A7CB-4437-8E97-C31B43701ADD}" destId="{B3CC6D7C-7E62-413A-A1CE-4A3009F76BEA}" srcOrd="8" destOrd="0" parTransId="{3E6B79BB-D3FA-4E44-AD57-E8205CBA6F11}" sibTransId="{16F1881E-5520-46C9-9CD3-F1CA59A88D7E}"/>
    <dgm:cxn modelId="{9DD84786-E456-43F1-AAE3-B9EC5C445443}" type="presOf" srcId="{6940AD6E-19E3-43F2-8082-EC751DE18A95}" destId="{A3CDC634-7DB3-4B70-BB3F-0FBA976DC3C2}" srcOrd="0" destOrd="0" presId="urn:microsoft.com/office/officeart/2005/8/layout/default"/>
    <dgm:cxn modelId="{9CD6C386-3EA5-41AE-9B42-1B75FCA2BA34}" srcId="{4F347232-A7CB-4437-8E97-C31B43701ADD}" destId="{6AF84CF6-2E86-4D99-8A66-1CB6CB8915D9}" srcOrd="1" destOrd="0" parTransId="{3A052387-2EF3-4447-AADE-5654D257E1B0}" sibTransId="{A22D2487-A3D9-46E6-A47C-A192C4D08DD9}"/>
    <dgm:cxn modelId="{A2229387-BBC1-4B3F-BFFE-27BB3578FEDA}" srcId="{4F347232-A7CB-4437-8E97-C31B43701ADD}" destId="{EEA2CFF0-B6C3-4F35-BA0D-80E1AAD49A28}" srcOrd="10" destOrd="0" parTransId="{4F5E152B-8E64-4F9C-99B3-86981ADCC1A1}" sibTransId="{E3F4265E-E212-454E-B5BD-754DF252ABB6}"/>
    <dgm:cxn modelId="{9DEFB38D-4AAB-4440-83CA-13F25A02B867}" type="presOf" srcId="{4F347232-A7CB-4437-8E97-C31B43701ADD}" destId="{533A8193-FB88-439C-8D42-0035C1AB86A9}" srcOrd="0" destOrd="0" presId="urn:microsoft.com/office/officeart/2005/8/layout/default"/>
    <dgm:cxn modelId="{1603EC8F-9768-41E0-A60A-E2B0F5622AEC}" srcId="{4F347232-A7CB-4437-8E97-C31B43701ADD}" destId="{90F309B5-6592-489D-81FA-F74D5348B17A}" srcOrd="13" destOrd="0" parTransId="{8305B881-88E1-46EC-A733-EFC129E7389C}" sibTransId="{1D6AF338-5D19-49B9-9E8D-8899AB12AF6C}"/>
    <dgm:cxn modelId="{8B5806A0-34DB-4443-9115-58349787E856}" srcId="{4F347232-A7CB-4437-8E97-C31B43701ADD}" destId="{2E19F6E7-764E-475D-A835-9BB0D7666C8A}" srcOrd="11" destOrd="0" parTransId="{1F616E57-6333-4F7A-A6C5-F1644DFD19B0}" sibTransId="{A9B3C4CD-935E-48CD-BC08-3FFFC4AC8B31}"/>
    <dgm:cxn modelId="{FFECC5B4-4C40-4E22-A7AA-87B584B63AE2}" type="presOf" srcId="{22648A21-906A-45BE-AE7F-EC78465E26CC}" destId="{5FBF8CFE-FC5D-48A3-A153-0A2FC126C637}" srcOrd="0" destOrd="0" presId="urn:microsoft.com/office/officeart/2005/8/layout/default"/>
    <dgm:cxn modelId="{613532B8-C3C4-4CC6-B7B4-43B3A58EB606}" srcId="{4F347232-A7CB-4437-8E97-C31B43701ADD}" destId="{BDB07E1C-2DEF-4117-96A5-F3E0E790EB87}" srcOrd="7" destOrd="0" parTransId="{FC850BD3-3721-4C1F-80A6-BB75EEF09E7A}" sibTransId="{DFAAA239-A577-4D93-9CE6-C62E299A10C7}"/>
    <dgm:cxn modelId="{4FB668BC-76F5-4C9C-B8CD-EEB0005FFF04}" srcId="{4F347232-A7CB-4437-8E97-C31B43701ADD}" destId="{D67D4C94-B499-47F5-8783-5C4A52525EC4}" srcOrd="5" destOrd="0" parTransId="{0EA24469-B2BB-4F48-835C-B3802C60F063}" sibTransId="{16069A8D-2E18-443B-93AD-8D9F96D1191C}"/>
    <dgm:cxn modelId="{5D4DEDBF-8966-4D5E-BE47-8612D989372D}" type="presOf" srcId="{B3CC6D7C-7E62-413A-A1CE-4A3009F76BEA}" destId="{8973D907-38C0-462B-AD6A-FE1D9BDF8281}" srcOrd="0" destOrd="0" presId="urn:microsoft.com/office/officeart/2005/8/layout/default"/>
    <dgm:cxn modelId="{ACD4E6DA-EB4B-4D88-96EA-DF6C00896402}" srcId="{4F347232-A7CB-4437-8E97-C31B43701ADD}" destId="{F1067FB4-946E-446D-82C1-1C3DD898FB00}" srcOrd="12" destOrd="0" parTransId="{3ED92FA0-9FD9-4347-822E-BE5E2FCF1AFC}" sibTransId="{281E9EEE-4B90-4DEE-9C71-CC709B2DC274}"/>
    <dgm:cxn modelId="{DA5381EC-31AF-434D-BC8E-748A82BBDA6B}" type="presOf" srcId="{6AF84CF6-2E86-4D99-8A66-1CB6CB8915D9}" destId="{D94C1354-47E7-4C23-8E0B-7D65C6450347}" srcOrd="0" destOrd="0" presId="urn:microsoft.com/office/officeart/2005/8/layout/default"/>
    <dgm:cxn modelId="{FCAB17F6-F61D-4A6B-A788-AD926137FCCA}" srcId="{4F347232-A7CB-4437-8E97-C31B43701ADD}" destId="{22648A21-906A-45BE-AE7F-EC78465E26CC}" srcOrd="14" destOrd="0" parTransId="{8339C312-93B8-41F5-90BF-A37C5CB9F44E}" sibTransId="{D18D9FB4-7CC9-4DEA-908D-0C26BBE3C5A0}"/>
    <dgm:cxn modelId="{66E880FC-313A-4036-A84C-D6B62B780A02}" srcId="{4F347232-A7CB-4437-8E97-C31B43701ADD}" destId="{664EDAE1-6483-472E-B5F2-1684216F7A19}" srcOrd="3" destOrd="0" parTransId="{BECDCEDF-DED4-437B-8D6A-A799F42801DB}" sibTransId="{24F62FD7-1E33-4F41-9C10-5E0AE1DED083}"/>
    <dgm:cxn modelId="{05BCCEE3-0D0F-4A5C-A5D9-93530DE50C94}" type="presParOf" srcId="{533A8193-FB88-439C-8D42-0035C1AB86A9}" destId="{1C7E5E54-778C-4896-A3E7-4ADC4541D9AB}" srcOrd="0" destOrd="0" presId="urn:microsoft.com/office/officeart/2005/8/layout/default"/>
    <dgm:cxn modelId="{EE3DD1A2-DCE0-429B-A6EF-A403E49EC8FA}" type="presParOf" srcId="{533A8193-FB88-439C-8D42-0035C1AB86A9}" destId="{695140BA-9543-497B-A7D9-E609FB416F49}" srcOrd="1" destOrd="0" presId="urn:microsoft.com/office/officeart/2005/8/layout/default"/>
    <dgm:cxn modelId="{7D79D5DC-4F98-479F-842B-6000E8348584}" type="presParOf" srcId="{533A8193-FB88-439C-8D42-0035C1AB86A9}" destId="{D94C1354-47E7-4C23-8E0B-7D65C6450347}" srcOrd="2" destOrd="0" presId="urn:microsoft.com/office/officeart/2005/8/layout/default"/>
    <dgm:cxn modelId="{09A84A16-5CA0-4511-B579-07949EBEB040}" type="presParOf" srcId="{533A8193-FB88-439C-8D42-0035C1AB86A9}" destId="{B20A2832-FB65-41AE-927D-C1687E2F4319}" srcOrd="3" destOrd="0" presId="urn:microsoft.com/office/officeart/2005/8/layout/default"/>
    <dgm:cxn modelId="{4165629A-E520-4F35-9E6E-83F67F587CAA}" type="presParOf" srcId="{533A8193-FB88-439C-8D42-0035C1AB86A9}" destId="{3C798A92-EE60-4EB3-9084-47B404DA5FC7}" srcOrd="4" destOrd="0" presId="urn:microsoft.com/office/officeart/2005/8/layout/default"/>
    <dgm:cxn modelId="{A0447FB2-44A1-46CA-8341-B1E4DBA2B8D8}" type="presParOf" srcId="{533A8193-FB88-439C-8D42-0035C1AB86A9}" destId="{9D93B8E2-B54A-4C11-895F-70CB919FA0C4}" srcOrd="5" destOrd="0" presId="urn:microsoft.com/office/officeart/2005/8/layout/default"/>
    <dgm:cxn modelId="{1203FEC5-32EA-47C9-8BF3-A4695E356281}" type="presParOf" srcId="{533A8193-FB88-439C-8D42-0035C1AB86A9}" destId="{AA63BF07-A7AD-48DD-A9AA-12C435F2D566}" srcOrd="6" destOrd="0" presId="urn:microsoft.com/office/officeart/2005/8/layout/default"/>
    <dgm:cxn modelId="{8032E4A9-1C62-442A-B89F-42A9B2A591C2}" type="presParOf" srcId="{533A8193-FB88-439C-8D42-0035C1AB86A9}" destId="{F75DA093-8E41-432C-A8C7-12E8E9416543}" srcOrd="7" destOrd="0" presId="urn:microsoft.com/office/officeart/2005/8/layout/default"/>
    <dgm:cxn modelId="{1FA214F9-9010-4A3F-91C2-B66B397AA7F9}" type="presParOf" srcId="{533A8193-FB88-439C-8D42-0035C1AB86A9}" destId="{2DA9464B-90EE-41F4-B0E3-3E976D4A45DE}" srcOrd="8" destOrd="0" presId="urn:microsoft.com/office/officeart/2005/8/layout/default"/>
    <dgm:cxn modelId="{FD491EB6-8C9D-4BE9-A487-EFEC1175EF2B}" type="presParOf" srcId="{533A8193-FB88-439C-8D42-0035C1AB86A9}" destId="{B3A9DA3D-F811-4B41-9411-976B47BD1691}" srcOrd="9" destOrd="0" presId="urn:microsoft.com/office/officeart/2005/8/layout/default"/>
    <dgm:cxn modelId="{CC5E871D-275D-4171-9039-CE5F8902C3C9}" type="presParOf" srcId="{533A8193-FB88-439C-8D42-0035C1AB86A9}" destId="{47A51D28-2F00-4086-8DF0-BC1C0441D5EB}" srcOrd="10" destOrd="0" presId="urn:microsoft.com/office/officeart/2005/8/layout/default"/>
    <dgm:cxn modelId="{DDDDC14D-00D6-44B9-B7E1-EF23991191D9}" type="presParOf" srcId="{533A8193-FB88-439C-8D42-0035C1AB86A9}" destId="{85D54AC1-F787-4A38-BD94-567844216733}" srcOrd="11" destOrd="0" presId="urn:microsoft.com/office/officeart/2005/8/layout/default"/>
    <dgm:cxn modelId="{0D1B3C68-9D00-4D26-826D-1648FD9791C5}" type="presParOf" srcId="{533A8193-FB88-439C-8D42-0035C1AB86A9}" destId="{17EAFC52-33FA-4FEB-84E6-38A1EE25D67C}" srcOrd="12" destOrd="0" presId="urn:microsoft.com/office/officeart/2005/8/layout/default"/>
    <dgm:cxn modelId="{9E106D2D-D7A5-485E-AF6B-CE32E4976B08}" type="presParOf" srcId="{533A8193-FB88-439C-8D42-0035C1AB86A9}" destId="{7BF1E7E3-FBAA-491A-86A5-E5A7491DBFAB}" srcOrd="13" destOrd="0" presId="urn:microsoft.com/office/officeart/2005/8/layout/default"/>
    <dgm:cxn modelId="{4953587B-C263-4124-B88D-A166037AB499}" type="presParOf" srcId="{533A8193-FB88-439C-8D42-0035C1AB86A9}" destId="{2AE00BC3-8B7C-46C5-9FDF-FB00A92BE68C}" srcOrd="14" destOrd="0" presId="urn:microsoft.com/office/officeart/2005/8/layout/default"/>
    <dgm:cxn modelId="{7068A1EF-DDF5-4042-8AAD-619FC4DD5E65}" type="presParOf" srcId="{533A8193-FB88-439C-8D42-0035C1AB86A9}" destId="{E244CD4A-0D2D-4520-B2B7-755DDEA81F58}" srcOrd="15" destOrd="0" presId="urn:microsoft.com/office/officeart/2005/8/layout/default"/>
    <dgm:cxn modelId="{98E0984E-D6E7-4194-9EA4-00F13573597B}" type="presParOf" srcId="{533A8193-FB88-439C-8D42-0035C1AB86A9}" destId="{8973D907-38C0-462B-AD6A-FE1D9BDF8281}" srcOrd="16" destOrd="0" presId="urn:microsoft.com/office/officeart/2005/8/layout/default"/>
    <dgm:cxn modelId="{82DB5ACF-C8B3-48E4-B732-4A171809456F}" type="presParOf" srcId="{533A8193-FB88-439C-8D42-0035C1AB86A9}" destId="{75F11F4A-8E2A-4416-A7A1-A126B92BDD93}" srcOrd="17" destOrd="0" presId="urn:microsoft.com/office/officeart/2005/8/layout/default"/>
    <dgm:cxn modelId="{8E1DB400-C6D8-4AB7-BBB8-157981551002}" type="presParOf" srcId="{533A8193-FB88-439C-8D42-0035C1AB86A9}" destId="{A3CDC634-7DB3-4B70-BB3F-0FBA976DC3C2}" srcOrd="18" destOrd="0" presId="urn:microsoft.com/office/officeart/2005/8/layout/default"/>
    <dgm:cxn modelId="{1C9B8F70-EC8C-43F6-A2A1-F22BEB91BCA7}" type="presParOf" srcId="{533A8193-FB88-439C-8D42-0035C1AB86A9}" destId="{FE70645B-B121-4EC5-AD53-DA52A243475B}" srcOrd="19" destOrd="0" presId="urn:microsoft.com/office/officeart/2005/8/layout/default"/>
    <dgm:cxn modelId="{9DF6F1B0-50F5-468B-8D51-5D4081462304}" type="presParOf" srcId="{533A8193-FB88-439C-8D42-0035C1AB86A9}" destId="{0871FCC3-8732-40D1-8A6F-A7479418FC05}" srcOrd="20" destOrd="0" presId="urn:microsoft.com/office/officeart/2005/8/layout/default"/>
    <dgm:cxn modelId="{9C331861-A006-4885-A267-A066572F5434}" type="presParOf" srcId="{533A8193-FB88-439C-8D42-0035C1AB86A9}" destId="{A53927D1-870C-40BD-B20D-1D0975978708}" srcOrd="21" destOrd="0" presId="urn:microsoft.com/office/officeart/2005/8/layout/default"/>
    <dgm:cxn modelId="{05B8EAE2-31C7-49BB-8ED0-255AB9BCBEF6}" type="presParOf" srcId="{533A8193-FB88-439C-8D42-0035C1AB86A9}" destId="{5B3DC349-8F7D-4B7D-A00D-470DAAA69AFE}" srcOrd="22" destOrd="0" presId="urn:microsoft.com/office/officeart/2005/8/layout/default"/>
    <dgm:cxn modelId="{D4F938A4-BEF8-4826-A652-DFA5812DBA37}" type="presParOf" srcId="{533A8193-FB88-439C-8D42-0035C1AB86A9}" destId="{930B0C4E-9A66-496F-8E40-05A188CF2809}" srcOrd="23" destOrd="0" presId="urn:microsoft.com/office/officeart/2005/8/layout/default"/>
    <dgm:cxn modelId="{A20D3943-7CF2-4CFC-8844-755EE7E29EA2}" type="presParOf" srcId="{533A8193-FB88-439C-8D42-0035C1AB86A9}" destId="{7E6655DE-E003-4B4B-AA5E-2C0BD1B00B5A}" srcOrd="24" destOrd="0" presId="urn:microsoft.com/office/officeart/2005/8/layout/default"/>
    <dgm:cxn modelId="{4CDCDFEF-85F2-4A2E-8B35-C88FD5832A23}" type="presParOf" srcId="{533A8193-FB88-439C-8D42-0035C1AB86A9}" destId="{75C35F59-8E0A-4F11-9FAD-59B40E76330D}" srcOrd="25" destOrd="0" presId="urn:microsoft.com/office/officeart/2005/8/layout/default"/>
    <dgm:cxn modelId="{4CB8698C-69F7-4E14-B086-B80494F72444}" type="presParOf" srcId="{533A8193-FB88-439C-8D42-0035C1AB86A9}" destId="{F78D78E8-1B65-43CD-B95B-752BF3DB9BC2}" srcOrd="26" destOrd="0" presId="urn:microsoft.com/office/officeart/2005/8/layout/default"/>
    <dgm:cxn modelId="{288D71C4-EB66-4E9F-ABAC-360DC7830944}" type="presParOf" srcId="{533A8193-FB88-439C-8D42-0035C1AB86A9}" destId="{6167F60B-03EB-45BF-A56F-8024385CCB1D}" srcOrd="27" destOrd="0" presId="urn:microsoft.com/office/officeart/2005/8/layout/default"/>
    <dgm:cxn modelId="{8AB412B6-2AEA-48F1-82CA-E5FDB070D575}" type="presParOf" srcId="{533A8193-FB88-439C-8D42-0035C1AB86A9}" destId="{5FBF8CFE-FC5D-48A3-A153-0A2FC126C637}" srcOrd="2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A7A7AA-290E-4B6A-9CD4-6FC584DAD8E5}"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6475F5C6-0E90-4FDB-B240-05A3EE1A3F60}">
      <dgm:prSet/>
      <dgm:spPr/>
      <dgm:t>
        <a:bodyPr/>
        <a:lstStyle/>
        <a:p>
          <a:r>
            <a:rPr lang="en-US"/>
            <a:t>Students Managing Mental Health Concerns and Substance Use</a:t>
          </a:r>
        </a:p>
      </dgm:t>
    </dgm:pt>
    <dgm:pt modelId="{B0D14C41-9A81-49A2-91C5-8CE5994CE0A6}" type="parTrans" cxnId="{7CC48799-9247-4755-9C9C-7FDBC3281BF2}">
      <dgm:prSet/>
      <dgm:spPr/>
      <dgm:t>
        <a:bodyPr/>
        <a:lstStyle/>
        <a:p>
          <a:endParaRPr lang="en-US"/>
        </a:p>
      </dgm:t>
    </dgm:pt>
    <dgm:pt modelId="{EA512BAC-A023-4656-B2DF-5071D86E673C}" type="sibTrans" cxnId="{7CC48799-9247-4755-9C9C-7FDBC3281BF2}">
      <dgm:prSet/>
      <dgm:spPr/>
      <dgm:t>
        <a:bodyPr/>
        <a:lstStyle/>
        <a:p>
          <a:endParaRPr lang="en-US"/>
        </a:p>
      </dgm:t>
    </dgm:pt>
    <dgm:pt modelId="{779C728C-FA3B-4065-A83D-03D94368C13C}">
      <dgm:prSet/>
      <dgm:spPr/>
      <dgm:t>
        <a:bodyPr/>
        <a:lstStyle/>
        <a:p>
          <a:r>
            <a:rPr lang="en-US"/>
            <a:t>DAMN (Depression &amp; Anxiety Management Now!)</a:t>
          </a:r>
        </a:p>
      </dgm:t>
    </dgm:pt>
    <dgm:pt modelId="{0EA504CC-70AD-4565-9BF4-22F127900718}" type="parTrans" cxnId="{8EEA20BB-0798-4B70-85FA-F5FD845460D0}">
      <dgm:prSet/>
      <dgm:spPr/>
      <dgm:t>
        <a:bodyPr/>
        <a:lstStyle/>
        <a:p>
          <a:endParaRPr lang="en-US"/>
        </a:p>
      </dgm:t>
    </dgm:pt>
    <dgm:pt modelId="{7BA53C7D-3CD3-454B-9511-5976678C157D}" type="sibTrans" cxnId="{8EEA20BB-0798-4B70-85FA-F5FD845460D0}">
      <dgm:prSet/>
      <dgm:spPr/>
      <dgm:t>
        <a:bodyPr/>
        <a:lstStyle/>
        <a:p>
          <a:endParaRPr lang="en-US"/>
        </a:p>
      </dgm:t>
    </dgm:pt>
    <dgm:pt modelId="{4CC8BD67-3D98-4674-9301-2A8E4F351039}">
      <dgm:prSet/>
      <dgm:spPr/>
      <dgm:t>
        <a:bodyPr/>
        <a:lstStyle/>
        <a:p>
          <a:r>
            <a:rPr lang="en-US"/>
            <a:t>Enneagram: Understanding personality and patterns of behaviour</a:t>
          </a:r>
        </a:p>
      </dgm:t>
    </dgm:pt>
    <dgm:pt modelId="{6518650A-AE2D-4794-AE1A-438410C0A368}" type="parTrans" cxnId="{31A85EF0-B5CC-44EA-9DB9-4B32CA85D528}">
      <dgm:prSet/>
      <dgm:spPr/>
      <dgm:t>
        <a:bodyPr/>
        <a:lstStyle/>
        <a:p>
          <a:endParaRPr lang="en-US"/>
        </a:p>
      </dgm:t>
    </dgm:pt>
    <dgm:pt modelId="{E3A2D254-7853-41DB-8A86-DC68566F5596}" type="sibTrans" cxnId="{31A85EF0-B5CC-44EA-9DB9-4B32CA85D528}">
      <dgm:prSet/>
      <dgm:spPr/>
      <dgm:t>
        <a:bodyPr/>
        <a:lstStyle/>
        <a:p>
          <a:endParaRPr lang="en-US"/>
        </a:p>
      </dgm:t>
    </dgm:pt>
    <dgm:pt modelId="{3CAE8EA2-1D4C-45E7-ADFA-340DCA098D7B}">
      <dgm:prSet/>
      <dgm:spPr/>
      <dgm:t>
        <a:bodyPr/>
        <a:lstStyle/>
        <a:p>
          <a:r>
            <a:rPr lang="en-US"/>
            <a:t>Loss &amp; Grief Support for Students</a:t>
          </a:r>
        </a:p>
      </dgm:t>
    </dgm:pt>
    <dgm:pt modelId="{00139EB0-23FA-40FA-AA98-D0962BBD7AF9}" type="parTrans" cxnId="{4B1F8732-46E8-4716-B6E2-FF8A444F4DC2}">
      <dgm:prSet/>
      <dgm:spPr/>
      <dgm:t>
        <a:bodyPr/>
        <a:lstStyle/>
        <a:p>
          <a:endParaRPr lang="en-US"/>
        </a:p>
      </dgm:t>
    </dgm:pt>
    <dgm:pt modelId="{0A606E68-FDD8-47C3-8930-99DA95DD9BB9}" type="sibTrans" cxnId="{4B1F8732-46E8-4716-B6E2-FF8A444F4DC2}">
      <dgm:prSet/>
      <dgm:spPr/>
      <dgm:t>
        <a:bodyPr/>
        <a:lstStyle/>
        <a:p>
          <a:endParaRPr lang="en-US"/>
        </a:p>
      </dgm:t>
    </dgm:pt>
    <dgm:pt modelId="{982C0668-8527-4FA1-9A35-5F9C42D64232}">
      <dgm:prSet/>
      <dgm:spPr/>
      <dgm:t>
        <a:bodyPr/>
        <a:lstStyle/>
        <a:p>
          <a:r>
            <a:rPr lang="en-US"/>
            <a:t>Mastery of Your Anxiety and Worry</a:t>
          </a:r>
        </a:p>
      </dgm:t>
    </dgm:pt>
    <dgm:pt modelId="{1F38AC2C-8514-4F11-808F-21100FCA38CC}" type="parTrans" cxnId="{63FC4AAD-FCC3-4B48-B999-88D7595C53A1}">
      <dgm:prSet/>
      <dgm:spPr/>
      <dgm:t>
        <a:bodyPr/>
        <a:lstStyle/>
        <a:p>
          <a:endParaRPr lang="en-US"/>
        </a:p>
      </dgm:t>
    </dgm:pt>
    <dgm:pt modelId="{50EE0AF4-945F-400A-BC6E-AA4E220B7F1F}" type="sibTrans" cxnId="{63FC4AAD-FCC3-4B48-B999-88D7595C53A1}">
      <dgm:prSet/>
      <dgm:spPr/>
      <dgm:t>
        <a:bodyPr/>
        <a:lstStyle/>
        <a:p>
          <a:endParaRPr lang="en-US"/>
        </a:p>
      </dgm:t>
    </dgm:pt>
    <dgm:pt modelId="{44283733-BBBA-40D2-B360-E485FFD35FD6}">
      <dgm:prSet/>
      <dgm:spPr/>
      <dgm:t>
        <a:bodyPr/>
        <a:lstStyle/>
        <a:p>
          <a:r>
            <a:rPr lang="en-US"/>
            <a:t>Mindful De-Stressing Group</a:t>
          </a:r>
        </a:p>
      </dgm:t>
    </dgm:pt>
    <dgm:pt modelId="{A0247DD8-3BA8-4FE9-9363-87C0A4AC11BA}" type="parTrans" cxnId="{7B74102B-5296-43E0-97F9-2602B4BD41B2}">
      <dgm:prSet/>
      <dgm:spPr/>
      <dgm:t>
        <a:bodyPr/>
        <a:lstStyle/>
        <a:p>
          <a:endParaRPr lang="en-US"/>
        </a:p>
      </dgm:t>
    </dgm:pt>
    <dgm:pt modelId="{290A82A9-7BC3-4501-8AA0-F2EF7B8A9562}" type="sibTrans" cxnId="{7B74102B-5296-43E0-97F9-2602B4BD41B2}">
      <dgm:prSet/>
      <dgm:spPr/>
      <dgm:t>
        <a:bodyPr/>
        <a:lstStyle/>
        <a:p>
          <a:endParaRPr lang="en-US"/>
        </a:p>
      </dgm:t>
    </dgm:pt>
    <dgm:pt modelId="{3D753144-967B-48F1-AF39-6EC3A857ADA8}">
      <dgm:prSet/>
      <dgm:spPr/>
      <dgm:t>
        <a:bodyPr/>
        <a:lstStyle/>
        <a:p>
          <a:r>
            <a:rPr lang="en-US"/>
            <a:t>Pay Attention!</a:t>
          </a:r>
        </a:p>
      </dgm:t>
    </dgm:pt>
    <dgm:pt modelId="{988C8E2E-2134-4B1F-8A7B-E06C03701F32}" type="parTrans" cxnId="{97F58B7F-61CF-41B9-91CB-8CB327FE99EC}">
      <dgm:prSet/>
      <dgm:spPr/>
      <dgm:t>
        <a:bodyPr/>
        <a:lstStyle/>
        <a:p>
          <a:endParaRPr lang="en-US"/>
        </a:p>
      </dgm:t>
    </dgm:pt>
    <dgm:pt modelId="{E6272853-E511-4EA2-AEA3-F81461C8DC73}" type="sibTrans" cxnId="{97F58B7F-61CF-41B9-91CB-8CB327FE99EC}">
      <dgm:prSet/>
      <dgm:spPr/>
      <dgm:t>
        <a:bodyPr/>
        <a:lstStyle/>
        <a:p>
          <a:endParaRPr lang="en-US"/>
        </a:p>
      </dgm:t>
    </dgm:pt>
    <dgm:pt modelId="{5DB9018A-610E-4FEC-A279-501A62A83988}">
      <dgm:prSet/>
      <dgm:spPr/>
      <dgm:t>
        <a:bodyPr/>
        <a:lstStyle/>
        <a:p>
          <a:r>
            <a:rPr lang="en-US"/>
            <a:t>Relationships: WTF! (Why They’re Frustrating)</a:t>
          </a:r>
        </a:p>
      </dgm:t>
    </dgm:pt>
    <dgm:pt modelId="{9349F297-3060-4F45-A342-B6DECBB8918A}" type="parTrans" cxnId="{04EEBF9F-1760-4A4E-9285-34867A7CBB9E}">
      <dgm:prSet/>
      <dgm:spPr/>
      <dgm:t>
        <a:bodyPr/>
        <a:lstStyle/>
        <a:p>
          <a:endParaRPr lang="en-US"/>
        </a:p>
      </dgm:t>
    </dgm:pt>
    <dgm:pt modelId="{C3DAAF60-2F89-48BC-9D05-8668DDBBFC72}" type="sibTrans" cxnId="{04EEBF9F-1760-4A4E-9285-34867A7CBB9E}">
      <dgm:prSet/>
      <dgm:spPr/>
      <dgm:t>
        <a:bodyPr/>
        <a:lstStyle/>
        <a:p>
          <a:endParaRPr lang="en-US"/>
        </a:p>
      </dgm:t>
    </dgm:pt>
    <dgm:pt modelId="{841B5714-D3A4-4B22-BB47-8DECA02E6807}">
      <dgm:prSet/>
      <dgm:spPr/>
      <dgm:t>
        <a:bodyPr/>
        <a:lstStyle/>
        <a:p>
          <a:r>
            <a:rPr lang="en-US" dirty="0"/>
            <a:t>You’re Not Alone: A Support Group for Trauma Survivors</a:t>
          </a:r>
        </a:p>
      </dgm:t>
    </dgm:pt>
    <dgm:pt modelId="{23FD8EF7-BEFD-4B3D-BC3E-376C1C14C211}" type="parTrans" cxnId="{460CC992-856B-418E-85B7-FD08FA1B6097}">
      <dgm:prSet/>
      <dgm:spPr/>
      <dgm:t>
        <a:bodyPr/>
        <a:lstStyle/>
        <a:p>
          <a:endParaRPr lang="en-US"/>
        </a:p>
      </dgm:t>
    </dgm:pt>
    <dgm:pt modelId="{113003D8-EBE9-4146-BA78-C6F34325765B}" type="sibTrans" cxnId="{460CC992-856B-418E-85B7-FD08FA1B6097}">
      <dgm:prSet/>
      <dgm:spPr/>
      <dgm:t>
        <a:bodyPr/>
        <a:lstStyle/>
        <a:p>
          <a:endParaRPr lang="en-US"/>
        </a:p>
      </dgm:t>
    </dgm:pt>
    <dgm:pt modelId="{1B0B6B7F-8EC9-43B6-8DB0-68BB8FB7D2FE}">
      <dgm:prSet/>
      <dgm:spPr/>
      <dgm:t>
        <a:bodyPr/>
        <a:lstStyle/>
        <a:p>
          <a:r>
            <a:rPr lang="en-US"/>
            <a:t>Relationships: Breaking up is hard to do</a:t>
          </a:r>
        </a:p>
      </dgm:t>
    </dgm:pt>
    <dgm:pt modelId="{6A3F9266-BAA9-46C0-937C-CDC685907920}" type="parTrans" cxnId="{9CDF90AB-B100-45E4-8F20-090E251EF6F2}">
      <dgm:prSet/>
      <dgm:spPr/>
      <dgm:t>
        <a:bodyPr/>
        <a:lstStyle/>
        <a:p>
          <a:endParaRPr lang="en-US"/>
        </a:p>
      </dgm:t>
    </dgm:pt>
    <dgm:pt modelId="{78EEE323-FB8B-4D3F-B2A2-30300494A528}" type="sibTrans" cxnId="{9CDF90AB-B100-45E4-8F20-090E251EF6F2}">
      <dgm:prSet/>
      <dgm:spPr/>
      <dgm:t>
        <a:bodyPr/>
        <a:lstStyle/>
        <a:p>
          <a:endParaRPr lang="en-US"/>
        </a:p>
      </dgm:t>
    </dgm:pt>
    <dgm:pt modelId="{806F0363-3C65-4E89-BD07-E67421988CB7}">
      <dgm:prSet/>
      <dgm:spPr/>
      <dgm:t>
        <a:bodyPr/>
        <a:lstStyle/>
        <a:p>
          <a:r>
            <a:rPr lang="en-US"/>
            <a:t>Zongiigabowin: “We’re Standing Strong”</a:t>
          </a:r>
        </a:p>
      </dgm:t>
    </dgm:pt>
    <dgm:pt modelId="{8519BDAF-97F2-4627-91BA-895A17683B98}" type="parTrans" cxnId="{6C64E591-4152-446C-9615-3476173713D5}">
      <dgm:prSet/>
      <dgm:spPr/>
      <dgm:t>
        <a:bodyPr/>
        <a:lstStyle/>
        <a:p>
          <a:endParaRPr lang="en-US"/>
        </a:p>
      </dgm:t>
    </dgm:pt>
    <dgm:pt modelId="{1BE3F1B5-93C8-4DF4-BC7E-9CC53E4F5EFA}" type="sibTrans" cxnId="{6C64E591-4152-446C-9615-3476173713D5}">
      <dgm:prSet/>
      <dgm:spPr/>
      <dgm:t>
        <a:bodyPr/>
        <a:lstStyle/>
        <a:p>
          <a:endParaRPr lang="en-US"/>
        </a:p>
      </dgm:t>
    </dgm:pt>
    <dgm:pt modelId="{A6734515-96F8-4932-A3EA-17ED60600D0C}">
      <dgm:prSet/>
      <dgm:spPr/>
      <dgm:t>
        <a:bodyPr/>
        <a:lstStyle/>
        <a:p>
          <a:r>
            <a:rPr lang="en-US"/>
            <a:t>Body Image</a:t>
          </a:r>
        </a:p>
      </dgm:t>
    </dgm:pt>
    <dgm:pt modelId="{1E823B5B-0274-453A-941A-62FDFB1D8FBD}" type="parTrans" cxnId="{0F44945E-88AF-4BDF-B0F2-F5C28AA6EA37}">
      <dgm:prSet/>
      <dgm:spPr/>
      <dgm:t>
        <a:bodyPr/>
        <a:lstStyle/>
        <a:p>
          <a:endParaRPr lang="en-US"/>
        </a:p>
      </dgm:t>
    </dgm:pt>
    <dgm:pt modelId="{DE7B10C0-0CFF-431E-8E4E-7D30DCFEBD1A}" type="sibTrans" cxnId="{0F44945E-88AF-4BDF-B0F2-F5C28AA6EA37}">
      <dgm:prSet/>
      <dgm:spPr/>
      <dgm:t>
        <a:bodyPr/>
        <a:lstStyle/>
        <a:p>
          <a:endParaRPr lang="en-US"/>
        </a:p>
      </dgm:t>
    </dgm:pt>
    <dgm:pt modelId="{12B1AFFC-D56D-49B5-AEF8-60D6395AC2E5}">
      <dgm:prSet/>
      <dgm:spPr/>
      <dgm:t>
        <a:bodyPr/>
        <a:lstStyle/>
        <a:p>
          <a:r>
            <a:rPr lang="en-US"/>
            <a:t>Students on the Spectrum</a:t>
          </a:r>
        </a:p>
      </dgm:t>
    </dgm:pt>
    <dgm:pt modelId="{F626082E-D214-4002-B40E-CC48094D8AE1}" type="parTrans" cxnId="{A47121EC-6709-4197-92DE-E7E911DB2ACA}">
      <dgm:prSet/>
      <dgm:spPr/>
      <dgm:t>
        <a:bodyPr/>
        <a:lstStyle/>
        <a:p>
          <a:endParaRPr lang="en-US"/>
        </a:p>
      </dgm:t>
    </dgm:pt>
    <dgm:pt modelId="{3C738D91-065C-44C1-8EEB-41FA466CC3E7}" type="sibTrans" cxnId="{A47121EC-6709-4197-92DE-E7E911DB2ACA}">
      <dgm:prSet/>
      <dgm:spPr/>
      <dgm:t>
        <a:bodyPr/>
        <a:lstStyle/>
        <a:p>
          <a:endParaRPr lang="en-US"/>
        </a:p>
      </dgm:t>
    </dgm:pt>
    <dgm:pt modelId="{72AED08E-410F-4058-924F-372236F03C3D}">
      <dgm:prSet/>
      <dgm:spPr/>
      <dgm:t>
        <a:bodyPr/>
        <a:lstStyle/>
        <a:p>
          <a:r>
            <a:rPr lang="en-US"/>
            <a:t>Health and wellness</a:t>
          </a:r>
        </a:p>
      </dgm:t>
    </dgm:pt>
    <dgm:pt modelId="{7E51B133-A676-432D-AE2C-B7C8A0AA1084}" type="parTrans" cxnId="{9B7E3027-BFA6-438B-956C-E39F61FD81C8}">
      <dgm:prSet/>
      <dgm:spPr/>
      <dgm:t>
        <a:bodyPr/>
        <a:lstStyle/>
        <a:p>
          <a:endParaRPr lang="en-US"/>
        </a:p>
      </dgm:t>
    </dgm:pt>
    <dgm:pt modelId="{6E7A749F-65EC-417A-A571-E242121C83AB}" type="sibTrans" cxnId="{9B7E3027-BFA6-438B-956C-E39F61FD81C8}">
      <dgm:prSet/>
      <dgm:spPr/>
      <dgm:t>
        <a:bodyPr/>
        <a:lstStyle/>
        <a:p>
          <a:endParaRPr lang="en-US"/>
        </a:p>
      </dgm:t>
    </dgm:pt>
    <dgm:pt modelId="{C9FBCFA9-0BF4-4943-8913-74AF68D95BDA}" type="pres">
      <dgm:prSet presAssocID="{B2A7A7AA-290E-4B6A-9CD4-6FC584DAD8E5}" presName="diagram" presStyleCnt="0">
        <dgm:presLayoutVars>
          <dgm:dir/>
          <dgm:resizeHandles val="exact"/>
        </dgm:presLayoutVars>
      </dgm:prSet>
      <dgm:spPr/>
    </dgm:pt>
    <dgm:pt modelId="{74D8EB23-F8A4-4693-93CA-9A3A13A070FF}" type="pres">
      <dgm:prSet presAssocID="{6475F5C6-0E90-4FDB-B240-05A3EE1A3F60}" presName="node" presStyleLbl="node1" presStyleIdx="0" presStyleCnt="14">
        <dgm:presLayoutVars>
          <dgm:bulletEnabled val="1"/>
        </dgm:presLayoutVars>
      </dgm:prSet>
      <dgm:spPr/>
    </dgm:pt>
    <dgm:pt modelId="{35F12A1B-DAF2-4F85-90E7-4089342B9956}" type="pres">
      <dgm:prSet presAssocID="{EA512BAC-A023-4656-B2DF-5071D86E673C}" presName="sibTrans" presStyleCnt="0"/>
      <dgm:spPr/>
    </dgm:pt>
    <dgm:pt modelId="{7F6B2235-89C5-43FE-8376-F61C42E740BD}" type="pres">
      <dgm:prSet presAssocID="{779C728C-FA3B-4065-A83D-03D94368C13C}" presName="node" presStyleLbl="node1" presStyleIdx="1" presStyleCnt="14">
        <dgm:presLayoutVars>
          <dgm:bulletEnabled val="1"/>
        </dgm:presLayoutVars>
      </dgm:prSet>
      <dgm:spPr/>
    </dgm:pt>
    <dgm:pt modelId="{35827D22-294B-4118-B7C0-E45462905BCB}" type="pres">
      <dgm:prSet presAssocID="{7BA53C7D-3CD3-454B-9511-5976678C157D}" presName="sibTrans" presStyleCnt="0"/>
      <dgm:spPr/>
    </dgm:pt>
    <dgm:pt modelId="{8D579889-6E27-4220-A789-2C1075E8EF39}" type="pres">
      <dgm:prSet presAssocID="{4CC8BD67-3D98-4674-9301-2A8E4F351039}" presName="node" presStyleLbl="node1" presStyleIdx="2" presStyleCnt="14">
        <dgm:presLayoutVars>
          <dgm:bulletEnabled val="1"/>
        </dgm:presLayoutVars>
      </dgm:prSet>
      <dgm:spPr/>
    </dgm:pt>
    <dgm:pt modelId="{29C0660C-D508-4092-A7A1-0175C46C73AA}" type="pres">
      <dgm:prSet presAssocID="{E3A2D254-7853-41DB-8A86-DC68566F5596}" presName="sibTrans" presStyleCnt="0"/>
      <dgm:spPr/>
    </dgm:pt>
    <dgm:pt modelId="{708535DD-A5F3-46E1-BB11-C8580C46F108}" type="pres">
      <dgm:prSet presAssocID="{3CAE8EA2-1D4C-45E7-ADFA-340DCA098D7B}" presName="node" presStyleLbl="node1" presStyleIdx="3" presStyleCnt="14">
        <dgm:presLayoutVars>
          <dgm:bulletEnabled val="1"/>
        </dgm:presLayoutVars>
      </dgm:prSet>
      <dgm:spPr/>
    </dgm:pt>
    <dgm:pt modelId="{F4C568E0-B2DC-439D-9CEF-955BBE049D94}" type="pres">
      <dgm:prSet presAssocID="{0A606E68-FDD8-47C3-8930-99DA95DD9BB9}" presName="sibTrans" presStyleCnt="0"/>
      <dgm:spPr/>
    </dgm:pt>
    <dgm:pt modelId="{FEAD531E-9593-4136-8A3F-E18BFF87D58D}" type="pres">
      <dgm:prSet presAssocID="{982C0668-8527-4FA1-9A35-5F9C42D64232}" presName="node" presStyleLbl="node1" presStyleIdx="4" presStyleCnt="14">
        <dgm:presLayoutVars>
          <dgm:bulletEnabled val="1"/>
        </dgm:presLayoutVars>
      </dgm:prSet>
      <dgm:spPr/>
    </dgm:pt>
    <dgm:pt modelId="{FF3A65DB-416E-4D92-B137-F56D5A95D8C4}" type="pres">
      <dgm:prSet presAssocID="{50EE0AF4-945F-400A-BC6E-AA4E220B7F1F}" presName="sibTrans" presStyleCnt="0"/>
      <dgm:spPr/>
    </dgm:pt>
    <dgm:pt modelId="{2540C982-AC6B-4D56-A5B2-8B1E182BC2A1}" type="pres">
      <dgm:prSet presAssocID="{44283733-BBBA-40D2-B360-E485FFD35FD6}" presName="node" presStyleLbl="node1" presStyleIdx="5" presStyleCnt="14">
        <dgm:presLayoutVars>
          <dgm:bulletEnabled val="1"/>
        </dgm:presLayoutVars>
      </dgm:prSet>
      <dgm:spPr/>
    </dgm:pt>
    <dgm:pt modelId="{A3B47D41-4687-415F-ADC9-F8F3D9843A0D}" type="pres">
      <dgm:prSet presAssocID="{290A82A9-7BC3-4501-8AA0-F2EF7B8A9562}" presName="sibTrans" presStyleCnt="0"/>
      <dgm:spPr/>
    </dgm:pt>
    <dgm:pt modelId="{C587F77D-3DB9-4C29-8308-0065DB1F5007}" type="pres">
      <dgm:prSet presAssocID="{3D753144-967B-48F1-AF39-6EC3A857ADA8}" presName="node" presStyleLbl="node1" presStyleIdx="6" presStyleCnt="14">
        <dgm:presLayoutVars>
          <dgm:bulletEnabled val="1"/>
        </dgm:presLayoutVars>
      </dgm:prSet>
      <dgm:spPr/>
    </dgm:pt>
    <dgm:pt modelId="{D123C00E-8185-4E00-AAEE-E8E1EFF1CCBA}" type="pres">
      <dgm:prSet presAssocID="{E6272853-E511-4EA2-AEA3-F81461C8DC73}" presName="sibTrans" presStyleCnt="0"/>
      <dgm:spPr/>
    </dgm:pt>
    <dgm:pt modelId="{68626247-CBB6-4BC6-B1A9-97EE4F509533}" type="pres">
      <dgm:prSet presAssocID="{5DB9018A-610E-4FEC-A279-501A62A83988}" presName="node" presStyleLbl="node1" presStyleIdx="7" presStyleCnt="14">
        <dgm:presLayoutVars>
          <dgm:bulletEnabled val="1"/>
        </dgm:presLayoutVars>
      </dgm:prSet>
      <dgm:spPr/>
    </dgm:pt>
    <dgm:pt modelId="{0821423A-31FE-469E-B635-8E6C5D07F3CA}" type="pres">
      <dgm:prSet presAssocID="{C3DAAF60-2F89-48BC-9D05-8668DDBBFC72}" presName="sibTrans" presStyleCnt="0"/>
      <dgm:spPr/>
    </dgm:pt>
    <dgm:pt modelId="{9CC886B9-ADDF-400F-B255-813A62FDB2EE}" type="pres">
      <dgm:prSet presAssocID="{841B5714-D3A4-4B22-BB47-8DECA02E6807}" presName="node" presStyleLbl="node1" presStyleIdx="8" presStyleCnt="14">
        <dgm:presLayoutVars>
          <dgm:bulletEnabled val="1"/>
        </dgm:presLayoutVars>
      </dgm:prSet>
      <dgm:spPr/>
    </dgm:pt>
    <dgm:pt modelId="{0FB3A19D-51D0-40CF-8DDA-F947405C03D3}" type="pres">
      <dgm:prSet presAssocID="{113003D8-EBE9-4146-BA78-C6F34325765B}" presName="sibTrans" presStyleCnt="0"/>
      <dgm:spPr/>
    </dgm:pt>
    <dgm:pt modelId="{F49D8BF0-2EF0-4FD6-8EF9-1319D521133B}" type="pres">
      <dgm:prSet presAssocID="{1B0B6B7F-8EC9-43B6-8DB0-68BB8FB7D2FE}" presName="node" presStyleLbl="node1" presStyleIdx="9" presStyleCnt="14">
        <dgm:presLayoutVars>
          <dgm:bulletEnabled val="1"/>
        </dgm:presLayoutVars>
      </dgm:prSet>
      <dgm:spPr/>
    </dgm:pt>
    <dgm:pt modelId="{E8BBDC32-D9EF-4530-808B-5DC8A05747C4}" type="pres">
      <dgm:prSet presAssocID="{78EEE323-FB8B-4D3F-B2A2-30300494A528}" presName="sibTrans" presStyleCnt="0"/>
      <dgm:spPr/>
    </dgm:pt>
    <dgm:pt modelId="{9B378964-5404-406B-96E9-152E048F274C}" type="pres">
      <dgm:prSet presAssocID="{806F0363-3C65-4E89-BD07-E67421988CB7}" presName="node" presStyleLbl="node1" presStyleIdx="10" presStyleCnt="14">
        <dgm:presLayoutVars>
          <dgm:bulletEnabled val="1"/>
        </dgm:presLayoutVars>
      </dgm:prSet>
      <dgm:spPr/>
    </dgm:pt>
    <dgm:pt modelId="{815D9050-275D-4309-A747-0D3DF9B985FE}" type="pres">
      <dgm:prSet presAssocID="{1BE3F1B5-93C8-4DF4-BC7E-9CC53E4F5EFA}" presName="sibTrans" presStyleCnt="0"/>
      <dgm:spPr/>
    </dgm:pt>
    <dgm:pt modelId="{B27F18E2-2930-4F65-A532-676399D526A1}" type="pres">
      <dgm:prSet presAssocID="{A6734515-96F8-4932-A3EA-17ED60600D0C}" presName="node" presStyleLbl="node1" presStyleIdx="11" presStyleCnt="14">
        <dgm:presLayoutVars>
          <dgm:bulletEnabled val="1"/>
        </dgm:presLayoutVars>
      </dgm:prSet>
      <dgm:spPr/>
    </dgm:pt>
    <dgm:pt modelId="{A5BAB8E5-4117-4C36-885B-0A239159456E}" type="pres">
      <dgm:prSet presAssocID="{DE7B10C0-0CFF-431E-8E4E-7D30DCFEBD1A}" presName="sibTrans" presStyleCnt="0"/>
      <dgm:spPr/>
    </dgm:pt>
    <dgm:pt modelId="{4B13403B-0B83-403C-B8A6-0D962B20401B}" type="pres">
      <dgm:prSet presAssocID="{12B1AFFC-D56D-49B5-AEF8-60D6395AC2E5}" presName="node" presStyleLbl="node1" presStyleIdx="12" presStyleCnt="14">
        <dgm:presLayoutVars>
          <dgm:bulletEnabled val="1"/>
        </dgm:presLayoutVars>
      </dgm:prSet>
      <dgm:spPr/>
    </dgm:pt>
    <dgm:pt modelId="{45A093C2-02CA-47DB-A353-9BA5C58FC3A6}" type="pres">
      <dgm:prSet presAssocID="{3C738D91-065C-44C1-8EEB-41FA466CC3E7}" presName="sibTrans" presStyleCnt="0"/>
      <dgm:spPr/>
    </dgm:pt>
    <dgm:pt modelId="{12001B86-A9E2-414E-9EAE-242FD69F8440}" type="pres">
      <dgm:prSet presAssocID="{72AED08E-410F-4058-924F-372236F03C3D}" presName="node" presStyleLbl="node1" presStyleIdx="13" presStyleCnt="14">
        <dgm:presLayoutVars>
          <dgm:bulletEnabled val="1"/>
        </dgm:presLayoutVars>
      </dgm:prSet>
      <dgm:spPr/>
    </dgm:pt>
  </dgm:ptLst>
  <dgm:cxnLst>
    <dgm:cxn modelId="{A18C9016-8EC6-4092-97A8-9A65836C92A3}" type="presOf" srcId="{6475F5C6-0E90-4FDB-B240-05A3EE1A3F60}" destId="{74D8EB23-F8A4-4693-93CA-9A3A13A070FF}" srcOrd="0" destOrd="0" presId="urn:microsoft.com/office/officeart/2005/8/layout/default"/>
    <dgm:cxn modelId="{26E5371B-D850-4622-AA8D-A0C9FD602CBC}" type="presOf" srcId="{72AED08E-410F-4058-924F-372236F03C3D}" destId="{12001B86-A9E2-414E-9EAE-242FD69F8440}" srcOrd="0" destOrd="0" presId="urn:microsoft.com/office/officeart/2005/8/layout/default"/>
    <dgm:cxn modelId="{AB8C4A1B-7023-4F5C-BA28-1B3F8BD659F5}" type="presOf" srcId="{806F0363-3C65-4E89-BD07-E67421988CB7}" destId="{9B378964-5404-406B-96E9-152E048F274C}" srcOrd="0" destOrd="0" presId="urn:microsoft.com/office/officeart/2005/8/layout/default"/>
    <dgm:cxn modelId="{9B7E3027-BFA6-438B-956C-E39F61FD81C8}" srcId="{B2A7A7AA-290E-4B6A-9CD4-6FC584DAD8E5}" destId="{72AED08E-410F-4058-924F-372236F03C3D}" srcOrd="13" destOrd="0" parTransId="{7E51B133-A676-432D-AE2C-B7C8A0AA1084}" sibTransId="{6E7A749F-65EC-417A-A571-E242121C83AB}"/>
    <dgm:cxn modelId="{7B74102B-5296-43E0-97F9-2602B4BD41B2}" srcId="{B2A7A7AA-290E-4B6A-9CD4-6FC584DAD8E5}" destId="{44283733-BBBA-40D2-B360-E485FFD35FD6}" srcOrd="5" destOrd="0" parTransId="{A0247DD8-3BA8-4FE9-9363-87C0A4AC11BA}" sibTransId="{290A82A9-7BC3-4501-8AA0-F2EF7B8A9562}"/>
    <dgm:cxn modelId="{4B1F8732-46E8-4716-B6E2-FF8A444F4DC2}" srcId="{B2A7A7AA-290E-4B6A-9CD4-6FC584DAD8E5}" destId="{3CAE8EA2-1D4C-45E7-ADFA-340DCA098D7B}" srcOrd="3" destOrd="0" parTransId="{00139EB0-23FA-40FA-AA98-D0962BBD7AF9}" sibTransId="{0A606E68-FDD8-47C3-8930-99DA95DD9BB9}"/>
    <dgm:cxn modelId="{62D9D937-056C-4B15-9E0A-A572A5D9CC94}" type="presOf" srcId="{A6734515-96F8-4932-A3EA-17ED60600D0C}" destId="{B27F18E2-2930-4F65-A532-676399D526A1}" srcOrd="0" destOrd="0" presId="urn:microsoft.com/office/officeart/2005/8/layout/default"/>
    <dgm:cxn modelId="{0F44945E-88AF-4BDF-B0F2-F5C28AA6EA37}" srcId="{B2A7A7AA-290E-4B6A-9CD4-6FC584DAD8E5}" destId="{A6734515-96F8-4932-A3EA-17ED60600D0C}" srcOrd="11" destOrd="0" parTransId="{1E823B5B-0274-453A-941A-62FDFB1D8FBD}" sibTransId="{DE7B10C0-0CFF-431E-8E4E-7D30DCFEBD1A}"/>
    <dgm:cxn modelId="{92911262-BDAC-4DFA-953B-D895EF6FE06F}" type="presOf" srcId="{3D753144-967B-48F1-AF39-6EC3A857ADA8}" destId="{C587F77D-3DB9-4C29-8308-0065DB1F5007}" srcOrd="0" destOrd="0" presId="urn:microsoft.com/office/officeart/2005/8/layout/default"/>
    <dgm:cxn modelId="{64C4D844-6AAB-4318-9C33-86A47F9554B3}" type="presOf" srcId="{4CC8BD67-3D98-4674-9301-2A8E4F351039}" destId="{8D579889-6E27-4220-A789-2C1075E8EF39}" srcOrd="0" destOrd="0" presId="urn:microsoft.com/office/officeart/2005/8/layout/default"/>
    <dgm:cxn modelId="{F727E550-D83E-437D-B807-E8F1BCB3B99D}" type="presOf" srcId="{5DB9018A-610E-4FEC-A279-501A62A83988}" destId="{68626247-CBB6-4BC6-B1A9-97EE4F509533}" srcOrd="0" destOrd="0" presId="urn:microsoft.com/office/officeart/2005/8/layout/default"/>
    <dgm:cxn modelId="{97F58B7F-61CF-41B9-91CB-8CB327FE99EC}" srcId="{B2A7A7AA-290E-4B6A-9CD4-6FC584DAD8E5}" destId="{3D753144-967B-48F1-AF39-6EC3A857ADA8}" srcOrd="6" destOrd="0" parTransId="{988C8E2E-2134-4B1F-8A7B-E06C03701F32}" sibTransId="{E6272853-E511-4EA2-AEA3-F81461C8DC73}"/>
    <dgm:cxn modelId="{6C64E591-4152-446C-9615-3476173713D5}" srcId="{B2A7A7AA-290E-4B6A-9CD4-6FC584DAD8E5}" destId="{806F0363-3C65-4E89-BD07-E67421988CB7}" srcOrd="10" destOrd="0" parTransId="{8519BDAF-97F2-4627-91BA-895A17683B98}" sibTransId="{1BE3F1B5-93C8-4DF4-BC7E-9CC53E4F5EFA}"/>
    <dgm:cxn modelId="{460CC992-856B-418E-85B7-FD08FA1B6097}" srcId="{B2A7A7AA-290E-4B6A-9CD4-6FC584DAD8E5}" destId="{841B5714-D3A4-4B22-BB47-8DECA02E6807}" srcOrd="8" destOrd="0" parTransId="{23FD8EF7-BEFD-4B3D-BC3E-376C1C14C211}" sibTransId="{113003D8-EBE9-4146-BA78-C6F34325765B}"/>
    <dgm:cxn modelId="{7CC48799-9247-4755-9C9C-7FDBC3281BF2}" srcId="{B2A7A7AA-290E-4B6A-9CD4-6FC584DAD8E5}" destId="{6475F5C6-0E90-4FDB-B240-05A3EE1A3F60}" srcOrd="0" destOrd="0" parTransId="{B0D14C41-9A81-49A2-91C5-8CE5994CE0A6}" sibTransId="{EA512BAC-A023-4656-B2DF-5071D86E673C}"/>
    <dgm:cxn modelId="{5611A59D-7109-4FB5-960F-2FA5126D1483}" type="presOf" srcId="{12B1AFFC-D56D-49B5-AEF8-60D6395AC2E5}" destId="{4B13403B-0B83-403C-B8A6-0D962B20401B}" srcOrd="0" destOrd="0" presId="urn:microsoft.com/office/officeart/2005/8/layout/default"/>
    <dgm:cxn modelId="{AD08479E-7309-47A6-BE66-49F90D76FD44}" type="presOf" srcId="{3CAE8EA2-1D4C-45E7-ADFA-340DCA098D7B}" destId="{708535DD-A5F3-46E1-BB11-C8580C46F108}" srcOrd="0" destOrd="0" presId="urn:microsoft.com/office/officeart/2005/8/layout/default"/>
    <dgm:cxn modelId="{04EEBF9F-1760-4A4E-9285-34867A7CBB9E}" srcId="{B2A7A7AA-290E-4B6A-9CD4-6FC584DAD8E5}" destId="{5DB9018A-610E-4FEC-A279-501A62A83988}" srcOrd="7" destOrd="0" parTransId="{9349F297-3060-4F45-A342-B6DECBB8918A}" sibTransId="{C3DAAF60-2F89-48BC-9D05-8668DDBBFC72}"/>
    <dgm:cxn modelId="{9CDF90AB-B100-45E4-8F20-090E251EF6F2}" srcId="{B2A7A7AA-290E-4B6A-9CD4-6FC584DAD8E5}" destId="{1B0B6B7F-8EC9-43B6-8DB0-68BB8FB7D2FE}" srcOrd="9" destOrd="0" parTransId="{6A3F9266-BAA9-46C0-937C-CDC685907920}" sibTransId="{78EEE323-FB8B-4D3F-B2A2-30300494A528}"/>
    <dgm:cxn modelId="{34D566AC-8A60-4B03-90B8-3A4FE21BF023}" type="presOf" srcId="{B2A7A7AA-290E-4B6A-9CD4-6FC584DAD8E5}" destId="{C9FBCFA9-0BF4-4943-8913-74AF68D95BDA}" srcOrd="0" destOrd="0" presId="urn:microsoft.com/office/officeart/2005/8/layout/default"/>
    <dgm:cxn modelId="{63FC4AAD-FCC3-4B48-B999-88D7595C53A1}" srcId="{B2A7A7AA-290E-4B6A-9CD4-6FC584DAD8E5}" destId="{982C0668-8527-4FA1-9A35-5F9C42D64232}" srcOrd="4" destOrd="0" parTransId="{1F38AC2C-8514-4F11-808F-21100FCA38CC}" sibTransId="{50EE0AF4-945F-400A-BC6E-AA4E220B7F1F}"/>
    <dgm:cxn modelId="{8EEA20BB-0798-4B70-85FA-F5FD845460D0}" srcId="{B2A7A7AA-290E-4B6A-9CD4-6FC584DAD8E5}" destId="{779C728C-FA3B-4065-A83D-03D94368C13C}" srcOrd="1" destOrd="0" parTransId="{0EA504CC-70AD-4565-9BF4-22F127900718}" sibTransId="{7BA53C7D-3CD3-454B-9511-5976678C157D}"/>
    <dgm:cxn modelId="{2BE74FD4-7AF0-4526-91F6-BEC087C25E95}" type="presOf" srcId="{44283733-BBBA-40D2-B360-E485FFD35FD6}" destId="{2540C982-AC6B-4D56-A5B2-8B1E182BC2A1}" srcOrd="0" destOrd="0" presId="urn:microsoft.com/office/officeart/2005/8/layout/default"/>
    <dgm:cxn modelId="{C77B24D9-9D42-4153-B4DE-700B70D1CB92}" type="presOf" srcId="{982C0668-8527-4FA1-9A35-5F9C42D64232}" destId="{FEAD531E-9593-4136-8A3F-E18BFF87D58D}" srcOrd="0" destOrd="0" presId="urn:microsoft.com/office/officeart/2005/8/layout/default"/>
    <dgm:cxn modelId="{31E4A0DD-2A34-44A6-9193-9645C22DED9F}" type="presOf" srcId="{779C728C-FA3B-4065-A83D-03D94368C13C}" destId="{7F6B2235-89C5-43FE-8376-F61C42E740BD}" srcOrd="0" destOrd="0" presId="urn:microsoft.com/office/officeart/2005/8/layout/default"/>
    <dgm:cxn modelId="{2B71F8DE-7DCF-4DE5-AE2C-1437E5359486}" type="presOf" srcId="{841B5714-D3A4-4B22-BB47-8DECA02E6807}" destId="{9CC886B9-ADDF-400F-B255-813A62FDB2EE}" srcOrd="0" destOrd="0" presId="urn:microsoft.com/office/officeart/2005/8/layout/default"/>
    <dgm:cxn modelId="{FD0A1EE3-C632-4CAF-9A6D-BBA7AD12D473}" type="presOf" srcId="{1B0B6B7F-8EC9-43B6-8DB0-68BB8FB7D2FE}" destId="{F49D8BF0-2EF0-4FD6-8EF9-1319D521133B}" srcOrd="0" destOrd="0" presId="urn:microsoft.com/office/officeart/2005/8/layout/default"/>
    <dgm:cxn modelId="{A47121EC-6709-4197-92DE-E7E911DB2ACA}" srcId="{B2A7A7AA-290E-4B6A-9CD4-6FC584DAD8E5}" destId="{12B1AFFC-D56D-49B5-AEF8-60D6395AC2E5}" srcOrd="12" destOrd="0" parTransId="{F626082E-D214-4002-B40E-CC48094D8AE1}" sibTransId="{3C738D91-065C-44C1-8EEB-41FA466CC3E7}"/>
    <dgm:cxn modelId="{31A85EF0-B5CC-44EA-9DB9-4B32CA85D528}" srcId="{B2A7A7AA-290E-4B6A-9CD4-6FC584DAD8E5}" destId="{4CC8BD67-3D98-4674-9301-2A8E4F351039}" srcOrd="2" destOrd="0" parTransId="{6518650A-AE2D-4794-AE1A-438410C0A368}" sibTransId="{E3A2D254-7853-41DB-8A86-DC68566F5596}"/>
    <dgm:cxn modelId="{DBA7C629-E8C8-451F-B5A2-6F41D8DFA86F}" type="presParOf" srcId="{C9FBCFA9-0BF4-4943-8913-74AF68D95BDA}" destId="{74D8EB23-F8A4-4693-93CA-9A3A13A070FF}" srcOrd="0" destOrd="0" presId="urn:microsoft.com/office/officeart/2005/8/layout/default"/>
    <dgm:cxn modelId="{68B3AA5C-169F-4394-98C4-B29DF289DBF6}" type="presParOf" srcId="{C9FBCFA9-0BF4-4943-8913-74AF68D95BDA}" destId="{35F12A1B-DAF2-4F85-90E7-4089342B9956}" srcOrd="1" destOrd="0" presId="urn:microsoft.com/office/officeart/2005/8/layout/default"/>
    <dgm:cxn modelId="{C6A96A01-C3EE-45CA-A2AA-CDAABBB19DD7}" type="presParOf" srcId="{C9FBCFA9-0BF4-4943-8913-74AF68D95BDA}" destId="{7F6B2235-89C5-43FE-8376-F61C42E740BD}" srcOrd="2" destOrd="0" presId="urn:microsoft.com/office/officeart/2005/8/layout/default"/>
    <dgm:cxn modelId="{15D77F83-87F4-4ACD-B54B-F9AF5827F771}" type="presParOf" srcId="{C9FBCFA9-0BF4-4943-8913-74AF68D95BDA}" destId="{35827D22-294B-4118-B7C0-E45462905BCB}" srcOrd="3" destOrd="0" presId="urn:microsoft.com/office/officeart/2005/8/layout/default"/>
    <dgm:cxn modelId="{ABC0882F-7D86-421A-BEA2-19062B165A04}" type="presParOf" srcId="{C9FBCFA9-0BF4-4943-8913-74AF68D95BDA}" destId="{8D579889-6E27-4220-A789-2C1075E8EF39}" srcOrd="4" destOrd="0" presId="urn:microsoft.com/office/officeart/2005/8/layout/default"/>
    <dgm:cxn modelId="{DE26CBBB-FA27-4CF9-BAAF-EB0944338D39}" type="presParOf" srcId="{C9FBCFA9-0BF4-4943-8913-74AF68D95BDA}" destId="{29C0660C-D508-4092-A7A1-0175C46C73AA}" srcOrd="5" destOrd="0" presId="urn:microsoft.com/office/officeart/2005/8/layout/default"/>
    <dgm:cxn modelId="{CA88BA18-600D-4936-8EC7-DD233CD091FB}" type="presParOf" srcId="{C9FBCFA9-0BF4-4943-8913-74AF68D95BDA}" destId="{708535DD-A5F3-46E1-BB11-C8580C46F108}" srcOrd="6" destOrd="0" presId="urn:microsoft.com/office/officeart/2005/8/layout/default"/>
    <dgm:cxn modelId="{B814EC7E-5A54-423D-BFCD-8A48916039F1}" type="presParOf" srcId="{C9FBCFA9-0BF4-4943-8913-74AF68D95BDA}" destId="{F4C568E0-B2DC-439D-9CEF-955BBE049D94}" srcOrd="7" destOrd="0" presId="urn:microsoft.com/office/officeart/2005/8/layout/default"/>
    <dgm:cxn modelId="{08B4FDFC-C20D-4040-9078-D7746612ABB7}" type="presParOf" srcId="{C9FBCFA9-0BF4-4943-8913-74AF68D95BDA}" destId="{FEAD531E-9593-4136-8A3F-E18BFF87D58D}" srcOrd="8" destOrd="0" presId="urn:microsoft.com/office/officeart/2005/8/layout/default"/>
    <dgm:cxn modelId="{C477244E-214C-4AFA-9EB0-AA92FB834999}" type="presParOf" srcId="{C9FBCFA9-0BF4-4943-8913-74AF68D95BDA}" destId="{FF3A65DB-416E-4D92-B137-F56D5A95D8C4}" srcOrd="9" destOrd="0" presId="urn:microsoft.com/office/officeart/2005/8/layout/default"/>
    <dgm:cxn modelId="{04240A70-2829-4705-B275-A0C0391591AF}" type="presParOf" srcId="{C9FBCFA9-0BF4-4943-8913-74AF68D95BDA}" destId="{2540C982-AC6B-4D56-A5B2-8B1E182BC2A1}" srcOrd="10" destOrd="0" presId="urn:microsoft.com/office/officeart/2005/8/layout/default"/>
    <dgm:cxn modelId="{C79F3C38-DFAA-4B44-B439-169F3AA384C8}" type="presParOf" srcId="{C9FBCFA9-0BF4-4943-8913-74AF68D95BDA}" destId="{A3B47D41-4687-415F-ADC9-F8F3D9843A0D}" srcOrd="11" destOrd="0" presId="urn:microsoft.com/office/officeart/2005/8/layout/default"/>
    <dgm:cxn modelId="{F37363C2-C049-48BD-9E31-98FE5B5E287B}" type="presParOf" srcId="{C9FBCFA9-0BF4-4943-8913-74AF68D95BDA}" destId="{C587F77D-3DB9-4C29-8308-0065DB1F5007}" srcOrd="12" destOrd="0" presId="urn:microsoft.com/office/officeart/2005/8/layout/default"/>
    <dgm:cxn modelId="{28A8BFEA-F244-4CAE-B0BB-87C7664F829E}" type="presParOf" srcId="{C9FBCFA9-0BF4-4943-8913-74AF68D95BDA}" destId="{D123C00E-8185-4E00-AAEE-E8E1EFF1CCBA}" srcOrd="13" destOrd="0" presId="urn:microsoft.com/office/officeart/2005/8/layout/default"/>
    <dgm:cxn modelId="{3C28D43E-2BD3-4E80-B52A-AF69925750E2}" type="presParOf" srcId="{C9FBCFA9-0BF4-4943-8913-74AF68D95BDA}" destId="{68626247-CBB6-4BC6-B1A9-97EE4F509533}" srcOrd="14" destOrd="0" presId="urn:microsoft.com/office/officeart/2005/8/layout/default"/>
    <dgm:cxn modelId="{A549CF76-9DC7-490A-A747-91FAA0AA4B73}" type="presParOf" srcId="{C9FBCFA9-0BF4-4943-8913-74AF68D95BDA}" destId="{0821423A-31FE-469E-B635-8E6C5D07F3CA}" srcOrd="15" destOrd="0" presId="urn:microsoft.com/office/officeart/2005/8/layout/default"/>
    <dgm:cxn modelId="{92A2C538-BD20-4453-9C7E-72B03662F571}" type="presParOf" srcId="{C9FBCFA9-0BF4-4943-8913-74AF68D95BDA}" destId="{9CC886B9-ADDF-400F-B255-813A62FDB2EE}" srcOrd="16" destOrd="0" presId="urn:microsoft.com/office/officeart/2005/8/layout/default"/>
    <dgm:cxn modelId="{16CAF401-1C8B-4573-B292-CBFA24A0FB3B}" type="presParOf" srcId="{C9FBCFA9-0BF4-4943-8913-74AF68D95BDA}" destId="{0FB3A19D-51D0-40CF-8DDA-F947405C03D3}" srcOrd="17" destOrd="0" presId="urn:microsoft.com/office/officeart/2005/8/layout/default"/>
    <dgm:cxn modelId="{58CE8C8C-5C26-48CA-83D1-6A96CA9BD01B}" type="presParOf" srcId="{C9FBCFA9-0BF4-4943-8913-74AF68D95BDA}" destId="{F49D8BF0-2EF0-4FD6-8EF9-1319D521133B}" srcOrd="18" destOrd="0" presId="urn:microsoft.com/office/officeart/2005/8/layout/default"/>
    <dgm:cxn modelId="{BFFF03D7-C1A3-4707-ABC5-786B80210920}" type="presParOf" srcId="{C9FBCFA9-0BF4-4943-8913-74AF68D95BDA}" destId="{E8BBDC32-D9EF-4530-808B-5DC8A05747C4}" srcOrd="19" destOrd="0" presId="urn:microsoft.com/office/officeart/2005/8/layout/default"/>
    <dgm:cxn modelId="{6FE7DFB8-7BC0-4A4F-A776-D124E22565E2}" type="presParOf" srcId="{C9FBCFA9-0BF4-4943-8913-74AF68D95BDA}" destId="{9B378964-5404-406B-96E9-152E048F274C}" srcOrd="20" destOrd="0" presId="urn:microsoft.com/office/officeart/2005/8/layout/default"/>
    <dgm:cxn modelId="{2B3A780C-A6AF-4B82-86D1-3E56138CFB1A}" type="presParOf" srcId="{C9FBCFA9-0BF4-4943-8913-74AF68D95BDA}" destId="{815D9050-275D-4309-A747-0D3DF9B985FE}" srcOrd="21" destOrd="0" presId="urn:microsoft.com/office/officeart/2005/8/layout/default"/>
    <dgm:cxn modelId="{6FEAD03E-5137-4588-9754-7E222F200A4E}" type="presParOf" srcId="{C9FBCFA9-0BF4-4943-8913-74AF68D95BDA}" destId="{B27F18E2-2930-4F65-A532-676399D526A1}" srcOrd="22" destOrd="0" presId="urn:microsoft.com/office/officeart/2005/8/layout/default"/>
    <dgm:cxn modelId="{BFA8EB1E-FBB6-4CAB-95E0-A82240DCAFB7}" type="presParOf" srcId="{C9FBCFA9-0BF4-4943-8913-74AF68D95BDA}" destId="{A5BAB8E5-4117-4C36-885B-0A239159456E}" srcOrd="23" destOrd="0" presId="urn:microsoft.com/office/officeart/2005/8/layout/default"/>
    <dgm:cxn modelId="{43E7E952-D405-4598-B73C-BA2043540AD4}" type="presParOf" srcId="{C9FBCFA9-0BF4-4943-8913-74AF68D95BDA}" destId="{4B13403B-0B83-403C-B8A6-0D962B20401B}" srcOrd="24" destOrd="0" presId="urn:microsoft.com/office/officeart/2005/8/layout/default"/>
    <dgm:cxn modelId="{3D710E84-0A0C-41A9-A52F-D4E63D73C8B5}" type="presParOf" srcId="{C9FBCFA9-0BF4-4943-8913-74AF68D95BDA}" destId="{45A093C2-02CA-47DB-A353-9BA5C58FC3A6}" srcOrd="25" destOrd="0" presId="urn:microsoft.com/office/officeart/2005/8/layout/default"/>
    <dgm:cxn modelId="{61049F3A-8FA0-4B09-8E0C-FE004D4D1E83}" type="presParOf" srcId="{C9FBCFA9-0BF4-4943-8913-74AF68D95BDA}" destId="{12001B86-A9E2-414E-9EAE-242FD69F8440}" srcOrd="2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7E5E54-778C-4896-A3E7-4ADC4541D9AB}">
      <dsp:nvSpPr>
        <dsp:cNvPr id="0" name=""/>
        <dsp:cNvSpPr/>
      </dsp:nvSpPr>
      <dsp:spPr>
        <a:xfrm>
          <a:off x="573324" y="1360"/>
          <a:ext cx="1756397" cy="105383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Stress and Distress Management</a:t>
          </a:r>
        </a:p>
      </dsp:txBody>
      <dsp:txXfrm>
        <a:off x="573324" y="1360"/>
        <a:ext cx="1756397" cy="1053838"/>
      </dsp:txXfrm>
    </dsp:sp>
    <dsp:sp modelId="{D94C1354-47E7-4C23-8E0B-7D65C6450347}">
      <dsp:nvSpPr>
        <dsp:cNvPr id="0" name=""/>
        <dsp:cNvSpPr/>
      </dsp:nvSpPr>
      <dsp:spPr>
        <a:xfrm>
          <a:off x="2505361" y="1360"/>
          <a:ext cx="1756397" cy="1053838"/>
        </a:xfrm>
        <a:prstGeom prst="rect">
          <a:avLst/>
        </a:prstGeom>
        <a:solidFill>
          <a:schemeClr val="accent2">
            <a:hueOff val="-103955"/>
            <a:satOff val="-5995"/>
            <a:lumOff val="61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Transitions: Strengths and Supports Workshop: Adjusting to University Life</a:t>
          </a:r>
        </a:p>
      </dsp:txBody>
      <dsp:txXfrm>
        <a:off x="2505361" y="1360"/>
        <a:ext cx="1756397" cy="1053838"/>
      </dsp:txXfrm>
    </dsp:sp>
    <dsp:sp modelId="{3C798A92-EE60-4EB3-9084-47B404DA5FC7}">
      <dsp:nvSpPr>
        <dsp:cNvPr id="0" name=""/>
        <dsp:cNvSpPr/>
      </dsp:nvSpPr>
      <dsp:spPr>
        <a:xfrm>
          <a:off x="4437398" y="1360"/>
          <a:ext cx="1756397" cy="1053838"/>
        </a:xfrm>
        <a:prstGeom prst="rect">
          <a:avLst/>
        </a:prstGeom>
        <a:solidFill>
          <a:schemeClr val="accent2">
            <a:hueOff val="-207909"/>
            <a:satOff val="-11990"/>
            <a:lumOff val="12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The Wellness Series 2021-2022: What other Factors Contribute to Overall Health and Well Being as a Student:</a:t>
          </a:r>
        </a:p>
      </dsp:txBody>
      <dsp:txXfrm>
        <a:off x="4437398" y="1360"/>
        <a:ext cx="1756397" cy="1053838"/>
      </dsp:txXfrm>
    </dsp:sp>
    <dsp:sp modelId="{AA63BF07-A7AD-48DD-A9AA-12C435F2D566}">
      <dsp:nvSpPr>
        <dsp:cNvPr id="0" name=""/>
        <dsp:cNvSpPr/>
      </dsp:nvSpPr>
      <dsp:spPr>
        <a:xfrm>
          <a:off x="6369435" y="1360"/>
          <a:ext cx="1756397" cy="1053838"/>
        </a:xfrm>
        <a:prstGeom prst="rect">
          <a:avLst/>
        </a:prstGeom>
        <a:solidFill>
          <a:schemeClr val="accent2">
            <a:hueOff val="-311864"/>
            <a:satOff val="-17985"/>
            <a:lumOff val="18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It's Over But It's Not: Understanding and Managing the Ongoing Impact of Trauma</a:t>
          </a:r>
        </a:p>
      </dsp:txBody>
      <dsp:txXfrm>
        <a:off x="6369435" y="1360"/>
        <a:ext cx="1756397" cy="1053838"/>
      </dsp:txXfrm>
    </dsp:sp>
    <dsp:sp modelId="{2DA9464B-90EE-41F4-B0E3-3E976D4A45DE}">
      <dsp:nvSpPr>
        <dsp:cNvPr id="0" name=""/>
        <dsp:cNvSpPr/>
      </dsp:nvSpPr>
      <dsp:spPr>
        <a:xfrm>
          <a:off x="573324" y="1230838"/>
          <a:ext cx="1756397" cy="1053838"/>
        </a:xfrm>
        <a:prstGeom prst="rect">
          <a:avLst/>
        </a:prstGeom>
        <a:solidFill>
          <a:schemeClr val="accent2">
            <a:hueOff val="-415818"/>
            <a:satOff val="-23979"/>
            <a:lumOff val="24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Luck Isn’t Everything: Creating your own Career Opportunities</a:t>
          </a:r>
        </a:p>
      </dsp:txBody>
      <dsp:txXfrm>
        <a:off x="573324" y="1230838"/>
        <a:ext cx="1756397" cy="1053838"/>
      </dsp:txXfrm>
    </dsp:sp>
    <dsp:sp modelId="{47A51D28-2F00-4086-8DF0-BC1C0441D5EB}">
      <dsp:nvSpPr>
        <dsp:cNvPr id="0" name=""/>
        <dsp:cNvSpPr/>
      </dsp:nvSpPr>
      <dsp:spPr>
        <a:xfrm>
          <a:off x="2505361" y="1230838"/>
          <a:ext cx="1756397" cy="1053838"/>
        </a:xfrm>
        <a:prstGeom prst="rect">
          <a:avLst/>
        </a:prstGeom>
        <a:solidFill>
          <a:schemeClr val="accent2">
            <a:hueOff val="-519773"/>
            <a:satOff val="-29974"/>
            <a:lumOff val="30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Know Yourself to Know Your Career</a:t>
          </a:r>
        </a:p>
      </dsp:txBody>
      <dsp:txXfrm>
        <a:off x="2505361" y="1230838"/>
        <a:ext cx="1756397" cy="1053838"/>
      </dsp:txXfrm>
    </dsp:sp>
    <dsp:sp modelId="{17EAFC52-33FA-4FEB-84E6-38A1EE25D67C}">
      <dsp:nvSpPr>
        <dsp:cNvPr id="0" name=""/>
        <dsp:cNvSpPr/>
      </dsp:nvSpPr>
      <dsp:spPr>
        <a:xfrm>
          <a:off x="4437398" y="1230838"/>
          <a:ext cx="1756397" cy="1053838"/>
        </a:xfrm>
        <a:prstGeom prst="rect">
          <a:avLst/>
        </a:prstGeom>
        <a:solidFill>
          <a:schemeClr val="accent2">
            <a:hueOff val="-623727"/>
            <a:satOff val="-35969"/>
            <a:lumOff val="36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Relationships: Coping with the loss of a romantic relationship</a:t>
          </a:r>
        </a:p>
      </dsp:txBody>
      <dsp:txXfrm>
        <a:off x="4437398" y="1230838"/>
        <a:ext cx="1756397" cy="1053838"/>
      </dsp:txXfrm>
    </dsp:sp>
    <dsp:sp modelId="{2AE00BC3-8B7C-46C5-9FDF-FB00A92BE68C}">
      <dsp:nvSpPr>
        <dsp:cNvPr id="0" name=""/>
        <dsp:cNvSpPr/>
      </dsp:nvSpPr>
      <dsp:spPr>
        <a:xfrm>
          <a:off x="6369435" y="1230838"/>
          <a:ext cx="1756397" cy="1053838"/>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Learning to Cope</a:t>
          </a:r>
        </a:p>
      </dsp:txBody>
      <dsp:txXfrm>
        <a:off x="6369435" y="1230838"/>
        <a:ext cx="1756397" cy="1053838"/>
      </dsp:txXfrm>
    </dsp:sp>
    <dsp:sp modelId="{8973D907-38C0-462B-AD6A-FE1D9BDF8281}">
      <dsp:nvSpPr>
        <dsp:cNvPr id="0" name=""/>
        <dsp:cNvSpPr/>
      </dsp:nvSpPr>
      <dsp:spPr>
        <a:xfrm>
          <a:off x="573324" y="2460316"/>
          <a:ext cx="1756397" cy="1053838"/>
        </a:xfrm>
        <a:prstGeom prst="rect">
          <a:avLst/>
        </a:prstGeom>
        <a:solidFill>
          <a:schemeClr val="accent2">
            <a:hueOff val="-831636"/>
            <a:satOff val="-47959"/>
            <a:lumOff val="49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Communication and Conflict: Skills to Build Positive Relationships and Improve Your Interactions with Others</a:t>
          </a:r>
        </a:p>
      </dsp:txBody>
      <dsp:txXfrm>
        <a:off x="573324" y="2460316"/>
        <a:ext cx="1756397" cy="1053838"/>
      </dsp:txXfrm>
    </dsp:sp>
    <dsp:sp modelId="{A3CDC634-7DB3-4B70-BB3F-0FBA976DC3C2}">
      <dsp:nvSpPr>
        <dsp:cNvPr id="0" name=""/>
        <dsp:cNvSpPr/>
      </dsp:nvSpPr>
      <dsp:spPr>
        <a:xfrm>
          <a:off x="2505361" y="2460316"/>
          <a:ext cx="1756397" cy="1053838"/>
        </a:xfrm>
        <a:prstGeom prst="rect">
          <a:avLst/>
        </a:prstGeom>
        <a:solidFill>
          <a:schemeClr val="accent2">
            <a:hueOff val="-935590"/>
            <a:satOff val="-53954"/>
            <a:lumOff val="55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Mid-Day Mindfulness</a:t>
          </a:r>
        </a:p>
      </dsp:txBody>
      <dsp:txXfrm>
        <a:off x="2505361" y="2460316"/>
        <a:ext cx="1756397" cy="1053838"/>
      </dsp:txXfrm>
    </dsp:sp>
    <dsp:sp modelId="{0871FCC3-8732-40D1-8A6F-A7479418FC05}">
      <dsp:nvSpPr>
        <dsp:cNvPr id="0" name=""/>
        <dsp:cNvSpPr/>
      </dsp:nvSpPr>
      <dsp:spPr>
        <a:xfrm>
          <a:off x="4437398" y="2460316"/>
          <a:ext cx="1756397" cy="1053838"/>
        </a:xfrm>
        <a:prstGeom prst="rect">
          <a:avLst/>
        </a:prstGeom>
        <a:solidFill>
          <a:schemeClr val="accent2">
            <a:hueOff val="-1039545"/>
            <a:satOff val="-59949"/>
            <a:lumOff val="61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What’s the Point? Let’s Talk About the Meaning of Life</a:t>
          </a:r>
        </a:p>
      </dsp:txBody>
      <dsp:txXfrm>
        <a:off x="4437398" y="2460316"/>
        <a:ext cx="1756397" cy="1053838"/>
      </dsp:txXfrm>
    </dsp:sp>
    <dsp:sp modelId="{5B3DC349-8F7D-4B7D-A00D-470DAAA69AFE}">
      <dsp:nvSpPr>
        <dsp:cNvPr id="0" name=""/>
        <dsp:cNvSpPr/>
      </dsp:nvSpPr>
      <dsp:spPr>
        <a:xfrm>
          <a:off x="6369435" y="2460316"/>
          <a:ext cx="1756397" cy="1053838"/>
        </a:xfrm>
        <a:prstGeom prst="rect">
          <a:avLst/>
        </a:prstGeom>
        <a:solidFill>
          <a:schemeClr val="accent2">
            <a:hueOff val="-1143499"/>
            <a:satOff val="-65943"/>
            <a:lumOff val="67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Understanding our emotions through visual art expression</a:t>
          </a:r>
        </a:p>
      </dsp:txBody>
      <dsp:txXfrm>
        <a:off x="6369435" y="2460316"/>
        <a:ext cx="1756397" cy="1053838"/>
      </dsp:txXfrm>
    </dsp:sp>
    <dsp:sp modelId="{7E6655DE-E003-4B4B-AA5E-2C0BD1B00B5A}">
      <dsp:nvSpPr>
        <dsp:cNvPr id="0" name=""/>
        <dsp:cNvSpPr/>
      </dsp:nvSpPr>
      <dsp:spPr>
        <a:xfrm>
          <a:off x="1539343" y="3689794"/>
          <a:ext cx="1756397" cy="1053838"/>
        </a:xfrm>
        <a:prstGeom prst="rect">
          <a:avLst/>
        </a:prstGeom>
        <a:solidFill>
          <a:schemeClr val="accent2">
            <a:hueOff val="-1247454"/>
            <a:satOff val="-71938"/>
            <a:lumOff val="73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The Imposter Phenomenon</a:t>
          </a:r>
        </a:p>
      </dsp:txBody>
      <dsp:txXfrm>
        <a:off x="1539343" y="3689794"/>
        <a:ext cx="1756397" cy="1053838"/>
      </dsp:txXfrm>
    </dsp:sp>
    <dsp:sp modelId="{F78D78E8-1B65-43CD-B95B-752BF3DB9BC2}">
      <dsp:nvSpPr>
        <dsp:cNvPr id="0" name=""/>
        <dsp:cNvSpPr/>
      </dsp:nvSpPr>
      <dsp:spPr>
        <a:xfrm>
          <a:off x="3471379" y="3689794"/>
          <a:ext cx="1756397" cy="1053838"/>
        </a:xfrm>
        <a:prstGeom prst="rect">
          <a:avLst/>
        </a:prstGeom>
        <a:solidFill>
          <a:schemeClr val="accent2">
            <a:hueOff val="-1351408"/>
            <a:satOff val="-77933"/>
            <a:lumOff val="80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DAMN (Depression &amp; Anxiety Management Now!)</a:t>
          </a:r>
        </a:p>
      </dsp:txBody>
      <dsp:txXfrm>
        <a:off x="3471379" y="3689794"/>
        <a:ext cx="1756397" cy="1053838"/>
      </dsp:txXfrm>
    </dsp:sp>
    <dsp:sp modelId="{5FBF8CFE-FC5D-48A3-A153-0A2FC126C637}">
      <dsp:nvSpPr>
        <dsp:cNvPr id="0" name=""/>
        <dsp:cNvSpPr/>
      </dsp:nvSpPr>
      <dsp:spPr>
        <a:xfrm>
          <a:off x="5403416" y="3689794"/>
          <a:ext cx="1756397" cy="1053838"/>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Self-Compassion</a:t>
          </a:r>
        </a:p>
      </dsp:txBody>
      <dsp:txXfrm>
        <a:off x="5403416" y="3689794"/>
        <a:ext cx="1756397" cy="10538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8EB23-F8A4-4693-93CA-9A3A13A070FF}">
      <dsp:nvSpPr>
        <dsp:cNvPr id="0" name=""/>
        <dsp:cNvSpPr/>
      </dsp:nvSpPr>
      <dsp:spPr>
        <a:xfrm>
          <a:off x="400073" y="1225"/>
          <a:ext cx="1793110" cy="107586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Students Managing Mental Health Concerns and Substance Use</a:t>
          </a:r>
        </a:p>
      </dsp:txBody>
      <dsp:txXfrm>
        <a:off x="400073" y="1225"/>
        <a:ext cx="1793110" cy="1075866"/>
      </dsp:txXfrm>
    </dsp:sp>
    <dsp:sp modelId="{7F6B2235-89C5-43FE-8376-F61C42E740BD}">
      <dsp:nvSpPr>
        <dsp:cNvPr id="0" name=""/>
        <dsp:cNvSpPr/>
      </dsp:nvSpPr>
      <dsp:spPr>
        <a:xfrm>
          <a:off x="2372495" y="1225"/>
          <a:ext cx="1793110" cy="1075866"/>
        </a:xfrm>
        <a:prstGeom prst="rect">
          <a:avLst/>
        </a:prstGeom>
        <a:solidFill>
          <a:schemeClr val="accent2">
            <a:hueOff val="-111951"/>
            <a:satOff val="-6456"/>
            <a:lumOff val="66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DAMN (Depression &amp; Anxiety Management Now!)</a:t>
          </a:r>
        </a:p>
      </dsp:txBody>
      <dsp:txXfrm>
        <a:off x="2372495" y="1225"/>
        <a:ext cx="1793110" cy="1075866"/>
      </dsp:txXfrm>
    </dsp:sp>
    <dsp:sp modelId="{8D579889-6E27-4220-A789-2C1075E8EF39}">
      <dsp:nvSpPr>
        <dsp:cNvPr id="0" name=""/>
        <dsp:cNvSpPr/>
      </dsp:nvSpPr>
      <dsp:spPr>
        <a:xfrm>
          <a:off x="4344917" y="1225"/>
          <a:ext cx="1793110" cy="1075866"/>
        </a:xfrm>
        <a:prstGeom prst="rect">
          <a:avLst/>
        </a:prstGeom>
        <a:solidFill>
          <a:schemeClr val="accent2">
            <a:hueOff val="-223902"/>
            <a:satOff val="-12912"/>
            <a:lumOff val="132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Enneagram: Understanding personality and patterns of behaviour</a:t>
          </a:r>
        </a:p>
      </dsp:txBody>
      <dsp:txXfrm>
        <a:off x="4344917" y="1225"/>
        <a:ext cx="1793110" cy="1075866"/>
      </dsp:txXfrm>
    </dsp:sp>
    <dsp:sp modelId="{708535DD-A5F3-46E1-BB11-C8580C46F108}">
      <dsp:nvSpPr>
        <dsp:cNvPr id="0" name=""/>
        <dsp:cNvSpPr/>
      </dsp:nvSpPr>
      <dsp:spPr>
        <a:xfrm>
          <a:off x="6317338" y="1225"/>
          <a:ext cx="1793110" cy="1075866"/>
        </a:xfrm>
        <a:prstGeom prst="rect">
          <a:avLst/>
        </a:prstGeom>
        <a:solidFill>
          <a:schemeClr val="accent2">
            <a:hueOff val="-335853"/>
            <a:satOff val="-19368"/>
            <a:lumOff val="19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Loss &amp; Grief Support for Students</a:t>
          </a:r>
        </a:p>
      </dsp:txBody>
      <dsp:txXfrm>
        <a:off x="6317338" y="1225"/>
        <a:ext cx="1793110" cy="1075866"/>
      </dsp:txXfrm>
    </dsp:sp>
    <dsp:sp modelId="{FEAD531E-9593-4136-8A3F-E18BFF87D58D}">
      <dsp:nvSpPr>
        <dsp:cNvPr id="0" name=""/>
        <dsp:cNvSpPr/>
      </dsp:nvSpPr>
      <dsp:spPr>
        <a:xfrm>
          <a:off x="400073" y="1256402"/>
          <a:ext cx="1793110" cy="1075866"/>
        </a:xfrm>
        <a:prstGeom prst="rect">
          <a:avLst/>
        </a:prstGeom>
        <a:solidFill>
          <a:schemeClr val="accent2">
            <a:hueOff val="-447804"/>
            <a:satOff val="-25824"/>
            <a:lumOff val="26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Mastery of Your Anxiety and Worry</a:t>
          </a:r>
        </a:p>
      </dsp:txBody>
      <dsp:txXfrm>
        <a:off x="400073" y="1256402"/>
        <a:ext cx="1793110" cy="1075866"/>
      </dsp:txXfrm>
    </dsp:sp>
    <dsp:sp modelId="{2540C982-AC6B-4D56-A5B2-8B1E182BC2A1}">
      <dsp:nvSpPr>
        <dsp:cNvPr id="0" name=""/>
        <dsp:cNvSpPr/>
      </dsp:nvSpPr>
      <dsp:spPr>
        <a:xfrm>
          <a:off x="2372495" y="1256402"/>
          <a:ext cx="1793110" cy="1075866"/>
        </a:xfrm>
        <a:prstGeom prst="rect">
          <a:avLst/>
        </a:prstGeom>
        <a:solidFill>
          <a:schemeClr val="accent2">
            <a:hueOff val="-559755"/>
            <a:satOff val="-32280"/>
            <a:lumOff val="33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Mindful De-Stressing Group</a:t>
          </a:r>
        </a:p>
      </dsp:txBody>
      <dsp:txXfrm>
        <a:off x="2372495" y="1256402"/>
        <a:ext cx="1793110" cy="1075866"/>
      </dsp:txXfrm>
    </dsp:sp>
    <dsp:sp modelId="{C587F77D-3DB9-4C29-8308-0065DB1F5007}">
      <dsp:nvSpPr>
        <dsp:cNvPr id="0" name=""/>
        <dsp:cNvSpPr/>
      </dsp:nvSpPr>
      <dsp:spPr>
        <a:xfrm>
          <a:off x="4344917" y="1256402"/>
          <a:ext cx="1793110" cy="1075866"/>
        </a:xfrm>
        <a:prstGeom prst="rect">
          <a:avLst/>
        </a:prstGeom>
        <a:solidFill>
          <a:schemeClr val="accent2">
            <a:hueOff val="-671706"/>
            <a:satOff val="-38736"/>
            <a:lumOff val="39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Pay Attention!</a:t>
          </a:r>
        </a:p>
      </dsp:txBody>
      <dsp:txXfrm>
        <a:off x="4344917" y="1256402"/>
        <a:ext cx="1793110" cy="1075866"/>
      </dsp:txXfrm>
    </dsp:sp>
    <dsp:sp modelId="{68626247-CBB6-4BC6-B1A9-97EE4F509533}">
      <dsp:nvSpPr>
        <dsp:cNvPr id="0" name=""/>
        <dsp:cNvSpPr/>
      </dsp:nvSpPr>
      <dsp:spPr>
        <a:xfrm>
          <a:off x="6317338" y="1256402"/>
          <a:ext cx="1793110" cy="1075866"/>
        </a:xfrm>
        <a:prstGeom prst="rect">
          <a:avLst/>
        </a:prstGeom>
        <a:solidFill>
          <a:schemeClr val="accent2">
            <a:hueOff val="-783657"/>
            <a:satOff val="-45192"/>
            <a:lumOff val="46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Relationships: WTF! (Why They’re Frustrating)</a:t>
          </a:r>
        </a:p>
      </dsp:txBody>
      <dsp:txXfrm>
        <a:off x="6317338" y="1256402"/>
        <a:ext cx="1793110" cy="1075866"/>
      </dsp:txXfrm>
    </dsp:sp>
    <dsp:sp modelId="{9CC886B9-ADDF-400F-B255-813A62FDB2EE}">
      <dsp:nvSpPr>
        <dsp:cNvPr id="0" name=""/>
        <dsp:cNvSpPr/>
      </dsp:nvSpPr>
      <dsp:spPr>
        <a:xfrm>
          <a:off x="400073" y="2511580"/>
          <a:ext cx="1793110" cy="1075866"/>
        </a:xfrm>
        <a:prstGeom prst="rect">
          <a:avLst/>
        </a:prstGeom>
        <a:solidFill>
          <a:schemeClr val="accent2">
            <a:hueOff val="-895608"/>
            <a:satOff val="-51648"/>
            <a:lumOff val="531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You’re Not Alone: A Support Group for Trauma Survivors</a:t>
          </a:r>
        </a:p>
      </dsp:txBody>
      <dsp:txXfrm>
        <a:off x="400073" y="2511580"/>
        <a:ext cx="1793110" cy="1075866"/>
      </dsp:txXfrm>
    </dsp:sp>
    <dsp:sp modelId="{F49D8BF0-2EF0-4FD6-8EF9-1319D521133B}">
      <dsp:nvSpPr>
        <dsp:cNvPr id="0" name=""/>
        <dsp:cNvSpPr/>
      </dsp:nvSpPr>
      <dsp:spPr>
        <a:xfrm>
          <a:off x="2372495" y="2511580"/>
          <a:ext cx="1793110" cy="1075866"/>
        </a:xfrm>
        <a:prstGeom prst="rect">
          <a:avLst/>
        </a:prstGeom>
        <a:solidFill>
          <a:schemeClr val="accent2">
            <a:hueOff val="-1007559"/>
            <a:satOff val="-58104"/>
            <a:lumOff val="59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Relationships: Breaking up is hard to do</a:t>
          </a:r>
        </a:p>
      </dsp:txBody>
      <dsp:txXfrm>
        <a:off x="2372495" y="2511580"/>
        <a:ext cx="1793110" cy="1075866"/>
      </dsp:txXfrm>
    </dsp:sp>
    <dsp:sp modelId="{9B378964-5404-406B-96E9-152E048F274C}">
      <dsp:nvSpPr>
        <dsp:cNvPr id="0" name=""/>
        <dsp:cNvSpPr/>
      </dsp:nvSpPr>
      <dsp:spPr>
        <a:xfrm>
          <a:off x="4344917" y="2511580"/>
          <a:ext cx="1793110" cy="1075866"/>
        </a:xfrm>
        <a:prstGeom prst="rect">
          <a:avLst/>
        </a:prstGeom>
        <a:solidFill>
          <a:schemeClr val="accent2">
            <a:hueOff val="-1119510"/>
            <a:satOff val="-64560"/>
            <a:lumOff val="66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Zongiigabowin: “We’re Standing Strong”</a:t>
          </a:r>
        </a:p>
      </dsp:txBody>
      <dsp:txXfrm>
        <a:off x="4344917" y="2511580"/>
        <a:ext cx="1793110" cy="1075866"/>
      </dsp:txXfrm>
    </dsp:sp>
    <dsp:sp modelId="{B27F18E2-2930-4F65-A532-676399D526A1}">
      <dsp:nvSpPr>
        <dsp:cNvPr id="0" name=""/>
        <dsp:cNvSpPr/>
      </dsp:nvSpPr>
      <dsp:spPr>
        <a:xfrm>
          <a:off x="6317338" y="2511580"/>
          <a:ext cx="1793110" cy="1075866"/>
        </a:xfrm>
        <a:prstGeom prst="rect">
          <a:avLst/>
        </a:prstGeom>
        <a:solidFill>
          <a:schemeClr val="accent2">
            <a:hueOff val="-1231461"/>
            <a:satOff val="-71016"/>
            <a:lumOff val="73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Body Image</a:t>
          </a:r>
        </a:p>
      </dsp:txBody>
      <dsp:txXfrm>
        <a:off x="6317338" y="2511580"/>
        <a:ext cx="1793110" cy="1075866"/>
      </dsp:txXfrm>
    </dsp:sp>
    <dsp:sp modelId="{4B13403B-0B83-403C-B8A6-0D962B20401B}">
      <dsp:nvSpPr>
        <dsp:cNvPr id="0" name=""/>
        <dsp:cNvSpPr/>
      </dsp:nvSpPr>
      <dsp:spPr>
        <a:xfrm>
          <a:off x="2372495" y="3766757"/>
          <a:ext cx="1793110" cy="1075866"/>
        </a:xfrm>
        <a:prstGeom prst="rect">
          <a:avLst/>
        </a:prstGeom>
        <a:solidFill>
          <a:schemeClr val="accent2">
            <a:hueOff val="-1343412"/>
            <a:satOff val="-77472"/>
            <a:lumOff val="796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Students on the Spectrum</a:t>
          </a:r>
        </a:p>
      </dsp:txBody>
      <dsp:txXfrm>
        <a:off x="2372495" y="3766757"/>
        <a:ext cx="1793110" cy="1075866"/>
      </dsp:txXfrm>
    </dsp:sp>
    <dsp:sp modelId="{12001B86-A9E2-414E-9EAE-242FD69F8440}">
      <dsp:nvSpPr>
        <dsp:cNvPr id="0" name=""/>
        <dsp:cNvSpPr/>
      </dsp:nvSpPr>
      <dsp:spPr>
        <a:xfrm>
          <a:off x="4344917" y="3766757"/>
          <a:ext cx="1793110" cy="1075866"/>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Health and wellness</a:t>
          </a:r>
        </a:p>
      </dsp:txBody>
      <dsp:txXfrm>
        <a:off x="4344917" y="3766757"/>
        <a:ext cx="1793110" cy="107586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BB892E-EEB5-4244-838E-3A310EE54D73}" type="datetimeFigureOut">
              <a:rPr lang="en-US" smtClean="0"/>
              <a:t>8/26/2022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227236-6288-4991-A26B-584A6FD2E6B1}" type="slidenum">
              <a:rPr lang="en-US" smtClean="0"/>
              <a:t>‹#›</a:t>
            </a:fld>
            <a:endParaRPr lang="en-US"/>
          </a:p>
        </p:txBody>
      </p:sp>
    </p:spTree>
    <p:extLst>
      <p:ext uri="{BB962C8B-B14F-4D97-AF65-F5344CB8AC3E}">
        <p14:creationId xmlns:p14="http://schemas.microsoft.com/office/powerpoint/2010/main" val="242742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Leah:</a:t>
            </a:r>
          </a:p>
        </p:txBody>
      </p:sp>
      <p:sp>
        <p:nvSpPr>
          <p:cNvPr id="4" name="Slide Number Placeholder 3"/>
          <p:cNvSpPr>
            <a:spLocks noGrp="1"/>
          </p:cNvSpPr>
          <p:nvPr>
            <p:ph type="sldNum" sz="quarter" idx="5"/>
          </p:nvPr>
        </p:nvSpPr>
        <p:spPr/>
        <p:txBody>
          <a:bodyPr/>
          <a:lstStyle/>
          <a:p>
            <a:fld id="{64227236-6288-4991-A26B-584A6FD2E6B1}" type="slidenum">
              <a:rPr lang="en-US" smtClean="0"/>
              <a:t>1</a:t>
            </a:fld>
            <a:endParaRPr lang="en-US"/>
          </a:p>
        </p:txBody>
      </p:sp>
    </p:spTree>
    <p:extLst>
      <p:ext uri="{BB962C8B-B14F-4D97-AF65-F5344CB8AC3E}">
        <p14:creationId xmlns:p14="http://schemas.microsoft.com/office/powerpoint/2010/main" val="3993032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Leah:</a:t>
            </a:r>
          </a:p>
        </p:txBody>
      </p:sp>
      <p:sp>
        <p:nvSpPr>
          <p:cNvPr id="4" name="Slide Number Placeholder 3"/>
          <p:cNvSpPr>
            <a:spLocks noGrp="1"/>
          </p:cNvSpPr>
          <p:nvPr>
            <p:ph type="sldNum" sz="quarter" idx="5"/>
          </p:nvPr>
        </p:nvSpPr>
        <p:spPr/>
        <p:txBody>
          <a:bodyPr/>
          <a:lstStyle/>
          <a:p>
            <a:fld id="{64227236-6288-4991-A26B-584A6FD2E6B1}" type="slidenum">
              <a:rPr lang="en-US" smtClean="0"/>
              <a:t>10</a:t>
            </a:fld>
            <a:endParaRPr lang="en-US"/>
          </a:p>
        </p:txBody>
      </p:sp>
    </p:spTree>
    <p:extLst>
      <p:ext uri="{BB962C8B-B14F-4D97-AF65-F5344CB8AC3E}">
        <p14:creationId xmlns:p14="http://schemas.microsoft.com/office/powerpoint/2010/main" val="22162308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1774">
              <a:buFontTx/>
              <a:buNone/>
              <a:defRPr/>
            </a:pPr>
            <a:r>
              <a:rPr lang="en-US" dirty="0"/>
              <a:t>Rikki:</a:t>
            </a:r>
          </a:p>
          <a:p>
            <a:pPr marL="171450" indent="-171450" defTabSz="931774">
              <a:buFontTx/>
              <a:buChar char="-"/>
              <a:defRPr/>
            </a:pPr>
            <a:r>
              <a:rPr lang="en-US" dirty="0"/>
              <a:t>We have developed a one-stop service hub through which learners and residents can access a wide range of supports.</a:t>
            </a:r>
          </a:p>
          <a:p>
            <a:pPr marL="171450" marR="0" lvl="0" indent="-171450" algn="l" defTabSz="931774" rtl="0" eaLnBrk="1" fontAlgn="auto" latinLnBrk="0" hangingPunct="1">
              <a:lnSpc>
                <a:spcPct val="100000"/>
              </a:lnSpc>
              <a:spcBef>
                <a:spcPts val="0"/>
              </a:spcBef>
              <a:spcAft>
                <a:spcPts val="0"/>
              </a:spcAft>
              <a:buClrTx/>
              <a:buSzTx/>
              <a:buFontTx/>
              <a:buChar char="-"/>
              <a:tabLst/>
              <a:defRPr/>
            </a:pPr>
            <a:r>
              <a:rPr lang="en-US" dirty="0"/>
              <a:t>We serve as a single-access entry to an array of resources and supports, based on assessed need. </a:t>
            </a:r>
          </a:p>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2B03F2-89FD-449A-90FE-1222D89EAD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60283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1774">
              <a:buFontTx/>
              <a:buNone/>
              <a:defRPr/>
            </a:pPr>
            <a:r>
              <a:rPr lang="en-US" dirty="0"/>
              <a:t>Rikki:</a:t>
            </a:r>
          </a:p>
          <a:p>
            <a:pPr marL="171450" indent="-171450" defTabSz="931774">
              <a:buFontTx/>
              <a:buChar char="-"/>
              <a:defRPr/>
            </a:pPr>
            <a:r>
              <a:rPr lang="en-US" dirty="0"/>
              <a:t>This slide gives an indication of they kinds of services you might be referred to in our conversations with you. </a:t>
            </a:r>
          </a:p>
          <a:p>
            <a:pPr marL="171450" indent="-171450" defTabSz="931774">
              <a:buFontTx/>
              <a:buChar char="-"/>
              <a:defRPr/>
            </a:pPr>
            <a:r>
              <a:rPr lang="en-US" dirty="0"/>
              <a:t>You don’t need to “memorize” these or ask for any one specifically, in our conversations we may make suggestions based on your situation, resources, and goals. </a:t>
            </a:r>
          </a:p>
          <a:p>
            <a:pPr marL="171450" indent="-171450" defTabSz="931774">
              <a:buFontTx/>
              <a:buChar char="-"/>
              <a:defRPr/>
            </a:pPr>
            <a:endParaRPr lang="en-US" dirty="0"/>
          </a:p>
          <a:p>
            <a:endParaRPr lang="en-CA" dirty="0"/>
          </a:p>
        </p:txBody>
      </p:sp>
      <p:sp>
        <p:nvSpPr>
          <p:cNvPr id="4" name="Slide Number Placeholder 3"/>
          <p:cNvSpPr>
            <a:spLocks noGrp="1"/>
          </p:cNvSpPr>
          <p:nvPr>
            <p:ph type="sldNum" sz="quarter" idx="10"/>
          </p:nvPr>
        </p:nvSpPr>
        <p:spPr/>
        <p:txBody>
          <a:bodyPr/>
          <a:lstStyle/>
          <a:p>
            <a:fld id="{B32B03F2-89FD-449A-90FE-1222D89EADA0}" type="slidenum">
              <a:rPr lang="en-US" smtClean="0"/>
              <a:t>12</a:t>
            </a:fld>
            <a:endParaRPr lang="en-US"/>
          </a:p>
        </p:txBody>
      </p:sp>
    </p:spTree>
    <p:extLst>
      <p:ext uri="{BB962C8B-B14F-4D97-AF65-F5344CB8AC3E}">
        <p14:creationId xmlns:p14="http://schemas.microsoft.com/office/powerpoint/2010/main" val="130173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Eden: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Explore your situation, get to know your goals and available resources, and can help connect you with supports both on and off campus.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8A023A5-E3E5-473C-A3D6-B84D64089DB9}" type="slidenum">
              <a:rPr lang="en-US" smtClean="0"/>
              <a:t>13</a:t>
            </a:fld>
            <a:endParaRPr lang="en-US"/>
          </a:p>
        </p:txBody>
      </p:sp>
    </p:spTree>
    <p:extLst>
      <p:ext uri="{BB962C8B-B14F-4D97-AF65-F5344CB8AC3E}">
        <p14:creationId xmlns:p14="http://schemas.microsoft.com/office/powerpoint/2010/main" val="2648478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dirty="0"/>
              <a:t>Eden: </a:t>
            </a:r>
          </a:p>
          <a:p>
            <a:pPr marL="0" indent="0">
              <a:buFontTx/>
              <a:buNone/>
            </a:pPr>
            <a:endParaRPr lang="en-US" baseline="0" dirty="0"/>
          </a:p>
          <a:p>
            <a:pPr marL="0" indent="0">
              <a:buFontTx/>
              <a:buNone/>
            </a:pPr>
            <a:r>
              <a:rPr lang="en-US" baseline="0" dirty="0"/>
              <a:t>- May connect with counselling services for time-limited support based on assessed need, we may explore counselling supports both on and off campus at the point of intake. </a:t>
            </a:r>
          </a:p>
          <a:p>
            <a:pPr marL="171450" indent="-171450">
              <a:buFontTx/>
              <a:buChar char="-"/>
            </a:pPr>
            <a:r>
              <a:rPr lang="en-US" baseline="0" dirty="0"/>
              <a:t>Services are strictly confidential – no sharing of information with anyone outside of our office</a:t>
            </a:r>
          </a:p>
          <a:p>
            <a:pPr marL="171450" indent="-171450">
              <a:buFontTx/>
              <a:buChar char="-"/>
            </a:pPr>
            <a:r>
              <a:rPr lang="en-US" baseline="0" dirty="0"/>
              <a:t>Can provide support for a wide array of challenges:</a:t>
            </a:r>
          </a:p>
          <a:p>
            <a:pPr marL="742950" lvl="1"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Mental health</a:t>
            </a:r>
          </a:p>
          <a:p>
            <a:pPr marL="742950" lvl="1"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Self-esteem </a:t>
            </a:r>
          </a:p>
          <a:p>
            <a:pPr marL="742950" lvl="1"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Stress management</a:t>
            </a:r>
          </a:p>
          <a:p>
            <a:pPr marL="742950" lvl="1"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Coping skills</a:t>
            </a:r>
          </a:p>
          <a:p>
            <a:pPr marL="742950" lvl="1"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Burnout</a:t>
            </a:r>
          </a:p>
          <a:p>
            <a:pPr marL="742950" lvl="1"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Relationship dynamics </a:t>
            </a:r>
          </a:p>
          <a:p>
            <a:pPr marL="742950" lvl="1"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Grief/loss</a:t>
            </a:r>
          </a:p>
          <a:p>
            <a:pPr marL="742950" lvl="1"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Parenting </a:t>
            </a:r>
          </a:p>
          <a:p>
            <a:pPr marL="742950" lvl="1"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Identity questions</a:t>
            </a:r>
          </a:p>
          <a:p>
            <a:pPr marL="742950" lvl="1"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Substance use </a:t>
            </a:r>
          </a:p>
          <a:p>
            <a:pPr marL="171450" indent="-171450">
              <a:buFontTx/>
              <a:buChar char="-"/>
            </a:pPr>
            <a:endParaRPr lang="en-US" dirty="0"/>
          </a:p>
          <a:p>
            <a:pPr marL="171450" indent="-171450">
              <a:buFontTx/>
              <a:buChar char="-"/>
            </a:pPr>
            <a:endParaRPr lang="en-US" baseline="0" dirty="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B32B03F2-89FD-449A-90FE-1222D89EADA0}" type="slidenum">
              <a:rPr lang="en-US" smtClean="0"/>
              <a:t>14</a:t>
            </a:fld>
            <a:endParaRPr lang="en-US"/>
          </a:p>
        </p:txBody>
      </p:sp>
    </p:spTree>
    <p:extLst>
      <p:ext uri="{BB962C8B-B14F-4D97-AF65-F5344CB8AC3E}">
        <p14:creationId xmlns:p14="http://schemas.microsoft.com/office/powerpoint/2010/main" val="18168521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dirty="0"/>
              <a:t>Eden:</a:t>
            </a:r>
          </a:p>
          <a:p>
            <a:pPr marL="171450" indent="-171450">
              <a:buFontTx/>
              <a:buChar char="-"/>
            </a:pPr>
            <a:r>
              <a:rPr lang="en-US" baseline="0" dirty="0"/>
              <a:t>If you have questions about your mental health, need recommendations for accommodations, or are concerned about your well-being, </a:t>
            </a:r>
            <a:r>
              <a:rPr lang="en-US" dirty="0"/>
              <a:t>we</a:t>
            </a:r>
            <a:r>
              <a:rPr lang="en-US" baseline="0" dirty="0"/>
              <a:t> have psychiatrists and a psychologist available to meet with you for assessment, consultation, and counselling support. </a:t>
            </a:r>
          </a:p>
          <a:p>
            <a:pPr marL="171450" indent="-171450">
              <a:buFontTx/>
              <a:buChar char="-"/>
            </a:pPr>
            <a:r>
              <a:rPr lang="en-US" baseline="0" dirty="0"/>
              <a:t>All services are free, confidential, and private. </a:t>
            </a:r>
          </a:p>
          <a:p>
            <a:pPr marL="171450" indent="-171450">
              <a:buFontTx/>
              <a:buChar char="-"/>
            </a:pPr>
            <a:r>
              <a:rPr lang="en-US" baseline="0" dirty="0"/>
              <a:t>Accessed through a confidential intake appointment. </a:t>
            </a:r>
          </a:p>
        </p:txBody>
      </p:sp>
      <p:sp>
        <p:nvSpPr>
          <p:cNvPr id="4" name="Slide Number Placeholder 3"/>
          <p:cNvSpPr>
            <a:spLocks noGrp="1"/>
          </p:cNvSpPr>
          <p:nvPr>
            <p:ph type="sldNum" sz="quarter" idx="10"/>
          </p:nvPr>
        </p:nvSpPr>
        <p:spPr/>
        <p:txBody>
          <a:bodyPr/>
          <a:lstStyle/>
          <a:p>
            <a:fld id="{B32B03F2-89FD-449A-90FE-1222D89EADA0}" type="slidenum">
              <a:rPr lang="en-US" smtClean="0"/>
              <a:t>15</a:t>
            </a:fld>
            <a:endParaRPr lang="en-US"/>
          </a:p>
        </p:txBody>
      </p:sp>
    </p:spTree>
    <p:extLst>
      <p:ext uri="{BB962C8B-B14F-4D97-AF65-F5344CB8AC3E}">
        <p14:creationId xmlns:p14="http://schemas.microsoft.com/office/powerpoint/2010/main" val="1828785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Rikki:</a:t>
            </a:r>
          </a:p>
          <a:p>
            <a:pPr marL="171450" indent="-171450">
              <a:buFontTx/>
              <a:buChar char="-"/>
            </a:pPr>
            <a:r>
              <a:rPr lang="en-US" dirty="0"/>
              <a:t>SSBC and Student Mental Health Services</a:t>
            </a:r>
            <a:r>
              <a:rPr lang="en-US" baseline="0" dirty="0"/>
              <a:t> provide free, closed-group CBT Workshops (registration is required). </a:t>
            </a:r>
          </a:p>
          <a:p>
            <a:pPr marL="171450" indent="-171450">
              <a:buFontTx/>
              <a:buChar char="-"/>
            </a:pPr>
            <a:r>
              <a:rPr lang="en-US" baseline="0" dirty="0"/>
              <a:t>Students will learn tools to build resilience, challenge unhelpful thinking and </a:t>
            </a:r>
            <a:r>
              <a:rPr lang="en-US" baseline="0" dirty="0" err="1"/>
              <a:t>behavioural</a:t>
            </a:r>
            <a:r>
              <a:rPr lang="en-US" baseline="0" dirty="0"/>
              <a:t> patterns, and promote well-being. </a:t>
            </a:r>
          </a:p>
          <a:p>
            <a:pPr marL="171450" indent="-171450">
              <a:buFontTx/>
              <a:buChar char="-"/>
            </a:pPr>
            <a:r>
              <a:rPr lang="en-US" baseline="0" dirty="0"/>
              <a:t>We offer these workshops at various times throughout the year to capture as many students as possible</a:t>
            </a:r>
          </a:p>
          <a:p>
            <a:pPr marL="171450" indent="-171450">
              <a:buFontTx/>
              <a:buChar char="-"/>
            </a:pPr>
            <a:r>
              <a:rPr lang="en-US" baseline="0" dirty="0"/>
              <a:t>Discussions in these groups are confidential </a:t>
            </a:r>
          </a:p>
          <a:p>
            <a:pPr marL="171450" indent="-171450">
              <a:buFontTx/>
              <a:buChar char="-"/>
            </a:pPr>
            <a:r>
              <a:rPr lang="en-US" baseline="0" dirty="0"/>
              <a:t>Small group 10-12</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Fall 2022 will be offered virtually </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B32B03F2-89FD-449A-90FE-1222D89EADA0}" type="slidenum">
              <a:rPr lang="en-US" smtClean="0"/>
              <a:t>16</a:t>
            </a:fld>
            <a:endParaRPr lang="en-US"/>
          </a:p>
        </p:txBody>
      </p:sp>
    </p:spTree>
    <p:extLst>
      <p:ext uri="{BB962C8B-B14F-4D97-AF65-F5344CB8AC3E}">
        <p14:creationId xmlns:p14="http://schemas.microsoft.com/office/powerpoint/2010/main" val="16853945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Leah:</a:t>
            </a:r>
          </a:p>
          <a:p>
            <a:pPr marL="171450" indent="-171450">
              <a:buFontTx/>
              <a:buChar char="-"/>
            </a:pPr>
            <a:r>
              <a:rPr lang="en-US" dirty="0"/>
              <a:t>The Fort Garry Counselling Centre also offers several groups and workshops that any Bannatyne student can attend – free of charge. </a:t>
            </a:r>
          </a:p>
          <a:p>
            <a:pPr marL="171450" indent="-171450">
              <a:buFontTx/>
              <a:buChar char="-"/>
            </a:pPr>
            <a:r>
              <a:rPr lang="en-US" dirty="0"/>
              <a:t>Offered periodically throughout the year, ex. Stress and distress management, self-compassion, etc. </a:t>
            </a:r>
          </a:p>
          <a:p>
            <a:pPr marL="171450" indent="-171450">
              <a:buFontTx/>
              <a:buChar char="-"/>
            </a:pPr>
            <a:r>
              <a:rPr lang="en-US" dirty="0"/>
              <a:t>Accessibility due to virtual offering. Always available to BC students. </a:t>
            </a:r>
          </a:p>
          <a:p>
            <a:pPr marL="171450" indent="-171450">
              <a:buFontTx/>
              <a:buChar char="-"/>
            </a:pPr>
            <a:r>
              <a:rPr lang="en-US" dirty="0"/>
              <a:t>Some offerings allow you to attend just one session, whereas others meet weekly and over more engagement for participants</a:t>
            </a:r>
          </a:p>
          <a:p>
            <a:pPr marL="171450" indent="-171450">
              <a:buFontTx/>
              <a:buChar char="-"/>
            </a:pPr>
            <a:r>
              <a:rPr lang="en-US" dirty="0"/>
              <a:t>Open availability during a leave of absence. </a:t>
            </a:r>
          </a:p>
          <a:p>
            <a:pPr marL="171450" indent="-171450">
              <a:buFontTx/>
              <a:buChar char="-"/>
            </a:pPr>
            <a:r>
              <a:rPr lang="en-US" dirty="0"/>
              <a:t>Highlight “Stress and Distress Management”</a:t>
            </a:r>
            <a:endParaRPr lang="en-CA" dirty="0"/>
          </a:p>
        </p:txBody>
      </p:sp>
      <p:sp>
        <p:nvSpPr>
          <p:cNvPr id="4" name="Slide Number Placeholder 3"/>
          <p:cNvSpPr>
            <a:spLocks noGrp="1"/>
          </p:cNvSpPr>
          <p:nvPr>
            <p:ph type="sldNum" sz="quarter" idx="5"/>
          </p:nvPr>
        </p:nvSpPr>
        <p:spPr/>
        <p:txBody>
          <a:bodyPr/>
          <a:lstStyle/>
          <a:p>
            <a:fld id="{64227236-6288-4991-A26B-584A6FD2E6B1}" type="slidenum">
              <a:rPr lang="en-US" smtClean="0"/>
              <a:t>17</a:t>
            </a:fld>
            <a:endParaRPr lang="en-US"/>
          </a:p>
        </p:txBody>
      </p:sp>
    </p:spTree>
    <p:extLst>
      <p:ext uri="{BB962C8B-B14F-4D97-AF65-F5344CB8AC3E}">
        <p14:creationId xmlns:p14="http://schemas.microsoft.com/office/powerpoint/2010/main" val="14944561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0" dirty="0"/>
              <a:t>Leah:</a:t>
            </a:r>
          </a:p>
          <a:p>
            <a:pPr marL="171450" indent="-171450">
              <a:buFontTx/>
              <a:buChar char="-"/>
            </a:pPr>
            <a:r>
              <a:rPr lang="en-US" b="0" dirty="0"/>
              <a:t>Highlight “Pay Attention!” Group  and “Mastery of Your Anxiety and Worry”</a:t>
            </a:r>
          </a:p>
          <a:p>
            <a:pPr marL="171450" indent="-171450">
              <a:buFontTx/>
              <a:buChar char="-"/>
            </a:pPr>
            <a:r>
              <a:rPr lang="en-US" b="0" dirty="0"/>
              <a:t>More than one session, same attendees each week, more options for sharing. </a:t>
            </a:r>
          </a:p>
        </p:txBody>
      </p:sp>
      <p:sp>
        <p:nvSpPr>
          <p:cNvPr id="4" name="Slide Number Placeholder 3"/>
          <p:cNvSpPr>
            <a:spLocks noGrp="1"/>
          </p:cNvSpPr>
          <p:nvPr>
            <p:ph type="sldNum" sz="quarter" idx="5"/>
          </p:nvPr>
        </p:nvSpPr>
        <p:spPr/>
        <p:txBody>
          <a:bodyPr/>
          <a:lstStyle/>
          <a:p>
            <a:fld id="{64227236-6288-4991-A26B-584A6FD2E6B1}" type="slidenum">
              <a:rPr lang="en-US" smtClean="0"/>
              <a:t>18</a:t>
            </a:fld>
            <a:endParaRPr lang="en-US"/>
          </a:p>
        </p:txBody>
      </p:sp>
    </p:spTree>
    <p:extLst>
      <p:ext uri="{BB962C8B-B14F-4D97-AF65-F5344CB8AC3E}">
        <p14:creationId xmlns:p14="http://schemas.microsoft.com/office/powerpoint/2010/main" val="9420695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1774">
              <a:buFontTx/>
              <a:buNone/>
            </a:pPr>
            <a:r>
              <a:rPr lang="en-US" dirty="0"/>
              <a:t>Leah:</a:t>
            </a:r>
          </a:p>
          <a:p>
            <a:pPr marL="171450" indent="-171450" defTabSz="931774">
              <a:buFontTx/>
              <a:buChar char="-"/>
            </a:pPr>
            <a:r>
              <a:rPr lang="en-US" dirty="0"/>
              <a:t>Offers academic accommodations and supports based on individual needs:</a:t>
            </a:r>
          </a:p>
          <a:p>
            <a:pPr marL="171450" indent="-171450" defTabSz="931774">
              <a:buFontTx/>
              <a:buChar char="-"/>
            </a:pPr>
            <a:r>
              <a:rPr lang="en-US" dirty="0"/>
              <a:t>Some standard accommodations would be additional time or a private space for writing exams or they can be unique, like accessing an ergonomic workstation or converting materials</a:t>
            </a:r>
            <a:r>
              <a:rPr lang="en-US" baseline="0" dirty="0"/>
              <a:t> t</a:t>
            </a:r>
            <a:r>
              <a:rPr lang="en-US" dirty="0"/>
              <a:t>o accessible texts</a:t>
            </a:r>
          </a:p>
          <a:p>
            <a:pPr marL="171450" indent="-171450" defTabSz="931774">
              <a:buFontTx/>
              <a:buChar char="-"/>
            </a:pPr>
            <a:r>
              <a:rPr lang="en-US" dirty="0"/>
              <a:t>The important thing to note is that these accommodations must be recommended by a verified health professional (GP, Psychologist, or Psychiatrist) and they must meet the academic standards of each program</a:t>
            </a:r>
          </a:p>
          <a:p>
            <a:pPr marL="171450" indent="-171450" defTabSz="931774">
              <a:buFontTx/>
              <a:buChar char="-"/>
            </a:pPr>
            <a:r>
              <a:rPr lang="en-US" sz="1200" dirty="0"/>
              <a:t>Must be recommended by a verified health professional as well as maintain the academic standards of each program</a:t>
            </a:r>
          </a:p>
          <a:p>
            <a:pPr defTabSz="931774"/>
            <a:endParaRPr lang="en-US" dirty="0"/>
          </a:p>
          <a:p>
            <a:endParaRPr lang="en-US" dirty="0"/>
          </a:p>
        </p:txBody>
      </p:sp>
      <p:sp>
        <p:nvSpPr>
          <p:cNvPr id="4" name="Slide Number Placeholder 3"/>
          <p:cNvSpPr>
            <a:spLocks noGrp="1"/>
          </p:cNvSpPr>
          <p:nvPr>
            <p:ph type="sldNum" sz="quarter" idx="10"/>
          </p:nvPr>
        </p:nvSpPr>
        <p:spPr/>
        <p:txBody>
          <a:bodyPr/>
          <a:lstStyle/>
          <a:p>
            <a:fld id="{B32B03F2-89FD-449A-90FE-1222D89EADA0}" type="slidenum">
              <a:rPr lang="en-US" smtClean="0"/>
              <a:t>19</a:t>
            </a:fld>
            <a:endParaRPr lang="en-US"/>
          </a:p>
        </p:txBody>
      </p:sp>
    </p:spTree>
    <p:extLst>
      <p:ext uri="{BB962C8B-B14F-4D97-AF65-F5344CB8AC3E}">
        <p14:creationId xmlns:p14="http://schemas.microsoft.com/office/powerpoint/2010/main" val="3270054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FontTx/>
              <a:buNone/>
            </a:pPr>
            <a:r>
              <a:rPr lang="en-CA" dirty="0"/>
              <a:t>Leah:</a:t>
            </a:r>
          </a:p>
          <a:p>
            <a:pPr marL="171450" indent="-171450">
              <a:buFontTx/>
              <a:buChar char="-"/>
            </a:pPr>
            <a:r>
              <a:rPr lang="en-CA" dirty="0"/>
              <a:t>It is important we acknowledge the lands that we are on.</a:t>
            </a:r>
          </a:p>
          <a:p>
            <a:pPr marL="171450" indent="-171450">
              <a:buFontTx/>
              <a:buChar char="-"/>
            </a:pPr>
            <a:r>
              <a:rPr lang="en-CA" dirty="0"/>
              <a:t>It is important that we are actively reflecting on what it means to be here, understand our place on these lands, and think about how we want/need to engage in reconciliation both as individuals and as community members. </a:t>
            </a:r>
          </a:p>
          <a:p>
            <a:endParaRPr lang="en-CA" dirty="0"/>
          </a:p>
          <a:p>
            <a:endParaRPr lang="en-CA" dirty="0"/>
          </a:p>
          <a:p>
            <a:endParaRPr lang="en-CA" dirty="0"/>
          </a:p>
        </p:txBody>
      </p:sp>
      <p:sp>
        <p:nvSpPr>
          <p:cNvPr id="4" name="Slide Number Placeholder 3"/>
          <p:cNvSpPr>
            <a:spLocks noGrp="1"/>
          </p:cNvSpPr>
          <p:nvPr>
            <p:ph type="sldNum" sz="quarter" idx="5"/>
          </p:nvPr>
        </p:nvSpPr>
        <p:spPr/>
        <p:txBody>
          <a:bodyPr/>
          <a:lstStyle/>
          <a:p>
            <a:fld id="{C568EB26-FC5B-9D48-A3DF-7EB945E88E37}" type="slidenum">
              <a:rPr lang="en-US" smtClean="0"/>
              <a:t>2</a:t>
            </a:fld>
            <a:endParaRPr lang="en-US"/>
          </a:p>
        </p:txBody>
      </p:sp>
    </p:spTree>
    <p:extLst>
      <p:ext uri="{BB962C8B-B14F-4D97-AF65-F5344CB8AC3E}">
        <p14:creationId xmlns:p14="http://schemas.microsoft.com/office/powerpoint/2010/main" val="16427822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Eden:</a:t>
            </a:r>
          </a:p>
        </p:txBody>
      </p:sp>
      <p:sp>
        <p:nvSpPr>
          <p:cNvPr id="4" name="Slide Number Placeholder 3"/>
          <p:cNvSpPr>
            <a:spLocks noGrp="1"/>
          </p:cNvSpPr>
          <p:nvPr>
            <p:ph type="sldNum" sz="quarter" idx="10"/>
          </p:nvPr>
        </p:nvSpPr>
        <p:spPr/>
        <p:txBody>
          <a:bodyPr/>
          <a:lstStyle/>
          <a:p>
            <a:fld id="{B32B03F2-89FD-449A-90FE-1222D89EADA0}" type="slidenum">
              <a:rPr lang="en-US" smtClean="0"/>
              <a:t>20</a:t>
            </a:fld>
            <a:endParaRPr lang="en-US"/>
          </a:p>
        </p:txBody>
      </p:sp>
    </p:spTree>
    <p:extLst>
      <p:ext uri="{BB962C8B-B14F-4D97-AF65-F5344CB8AC3E}">
        <p14:creationId xmlns:p14="http://schemas.microsoft.com/office/powerpoint/2010/main" val="25040148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Leah:</a:t>
            </a:r>
          </a:p>
        </p:txBody>
      </p:sp>
      <p:sp>
        <p:nvSpPr>
          <p:cNvPr id="4" name="Slide Number Placeholder 3"/>
          <p:cNvSpPr>
            <a:spLocks noGrp="1"/>
          </p:cNvSpPr>
          <p:nvPr>
            <p:ph type="sldNum" sz="quarter" idx="10"/>
          </p:nvPr>
        </p:nvSpPr>
        <p:spPr/>
        <p:txBody>
          <a:bodyPr/>
          <a:lstStyle/>
          <a:p>
            <a:fld id="{B32B03F2-89FD-449A-90FE-1222D89EADA0}" type="slidenum">
              <a:rPr lang="en-US" smtClean="0"/>
              <a:t>21</a:t>
            </a:fld>
            <a:endParaRPr lang="en-US"/>
          </a:p>
        </p:txBody>
      </p:sp>
    </p:spTree>
    <p:extLst>
      <p:ext uri="{BB962C8B-B14F-4D97-AF65-F5344CB8AC3E}">
        <p14:creationId xmlns:p14="http://schemas.microsoft.com/office/powerpoint/2010/main" val="39777579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342900">
              <a:buFontTx/>
              <a:buNone/>
            </a:pPr>
            <a:r>
              <a:rPr lang="en-US" sz="1200" dirty="0">
                <a:solidFill>
                  <a:prstClr val="black"/>
                </a:solidFill>
                <a:latin typeface="Arial" panose="020B0604020202020204" pitchFamily="34" charset="0"/>
                <a:cs typeface="Arial" panose="020B0604020202020204" pitchFamily="34" charset="0"/>
              </a:rPr>
              <a:t>Eden:</a:t>
            </a:r>
          </a:p>
          <a:p>
            <a:pPr marL="171450" indent="-171450" defTabSz="342900">
              <a:buFontTx/>
              <a:buChar char="-"/>
            </a:pPr>
            <a:r>
              <a:rPr lang="en-US" sz="1200" dirty="0">
                <a:solidFill>
                  <a:prstClr val="black"/>
                </a:solidFill>
                <a:latin typeface="Arial" panose="020B0604020202020204" pitchFamily="34" charset="0"/>
                <a:cs typeface="Arial" panose="020B0604020202020204" pitchFamily="34" charset="0"/>
              </a:rPr>
              <a:t>Assists learners with career planning, career exploration, and job search.</a:t>
            </a:r>
          </a:p>
          <a:p>
            <a:pPr marL="171450" indent="-171450" defTabSz="342900">
              <a:buFontTx/>
              <a:buChar char="-"/>
            </a:pPr>
            <a:r>
              <a:rPr lang="en-US" sz="1200" dirty="0">
                <a:solidFill>
                  <a:prstClr val="black"/>
                </a:solidFill>
                <a:latin typeface="Arial" panose="020B0604020202020204" pitchFamily="34" charset="0"/>
                <a:cs typeface="Arial" panose="020B0604020202020204" pitchFamily="34" charset="0"/>
              </a:rPr>
              <a:t>Provides support with CV/resume, cover letter, and interview prep</a:t>
            </a:r>
          </a:p>
          <a:p>
            <a:pPr marL="214313" indent="-214313" defTabSz="342900">
              <a:buFont typeface="Arial"/>
              <a:buChar char="•"/>
            </a:pPr>
            <a:endParaRPr lang="en-US" sz="1200" dirty="0">
              <a:solidFill>
                <a:prstClr val="black"/>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B32B03F2-89FD-449A-90FE-1222D89EADA0}" type="slidenum">
              <a:rPr lang="en-US" smtClean="0"/>
              <a:t>22</a:t>
            </a:fld>
            <a:endParaRPr lang="en-US"/>
          </a:p>
        </p:txBody>
      </p:sp>
    </p:spTree>
    <p:extLst>
      <p:ext uri="{BB962C8B-B14F-4D97-AF65-F5344CB8AC3E}">
        <p14:creationId xmlns:p14="http://schemas.microsoft.com/office/powerpoint/2010/main" val="22442848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i="0" baseline="0" dirty="0"/>
              <a:t>Leah:</a:t>
            </a:r>
          </a:p>
          <a:p>
            <a:pPr marL="171450" indent="-171450">
              <a:buFontTx/>
              <a:buChar char="-"/>
            </a:pPr>
            <a:r>
              <a:rPr lang="en-US" i="0" baseline="0" dirty="0"/>
              <a:t>Offer an additional travel insurance for all members of the University community.</a:t>
            </a:r>
            <a:endParaRPr lang="en-CA" i="0" baseline="0" dirty="0"/>
          </a:p>
          <a:p>
            <a:pPr marL="171450" indent="-171450">
              <a:buFontTx/>
              <a:buChar char="-"/>
            </a:pPr>
            <a:r>
              <a:rPr lang="en-US" i="0" dirty="0"/>
              <a:t>Make sure to download the International SOS app for free travel support while away. All you need is the U of M membership number which can be found on the U of</a:t>
            </a:r>
            <a:r>
              <a:rPr lang="en-US" i="0" baseline="0" dirty="0"/>
              <a:t> M </a:t>
            </a:r>
            <a:r>
              <a:rPr lang="en-US" i="0" dirty="0"/>
              <a:t>International</a:t>
            </a:r>
            <a:r>
              <a:rPr lang="en-US" i="0" baseline="0" dirty="0"/>
              <a:t> Centre website</a:t>
            </a:r>
            <a:r>
              <a:rPr lang="en-US" i="0" dirty="0"/>
              <a:t>. With International SOS, you can access Emergency support, medical counsel, translation services, the dispatch of medication and more. </a:t>
            </a:r>
          </a:p>
          <a:p>
            <a:pPr marL="171450" indent="-171450">
              <a:buFontTx/>
              <a:buChar char="-"/>
            </a:pPr>
            <a:r>
              <a:rPr lang="en-US" i="0" dirty="0"/>
              <a:t>International</a:t>
            </a:r>
            <a:r>
              <a:rPr lang="en-US" i="0" baseline="0" dirty="0"/>
              <a:t> Student Advisors are available to help you </a:t>
            </a:r>
            <a:r>
              <a:rPr lang="en-CA" i="0" dirty="0"/>
              <a:t>with adjustment to life in Canada. If you need information about banking, finding accommodation, University rules and policies, dealing with professors and classmates, driving in Manitoba, or recreation activities, International Student Advisors can provide you with the information and referrals you need. They can also provide guidance on immigration regulations as they relate to your studies in Canada, Study Permit extensions and changes, and Temporary Resident Visa applications. </a:t>
            </a:r>
            <a:endParaRPr lang="en-US" i="0" dirty="0"/>
          </a:p>
          <a:p>
            <a:r>
              <a:rPr lang="en-US" i="0" dirty="0"/>
              <a:t> </a:t>
            </a:r>
          </a:p>
          <a:p>
            <a:r>
              <a:rPr lang="en-US" i="0" dirty="0"/>
              <a:t>More information about both International Advising and Travel Safety services are on the International Centre’s website. </a:t>
            </a:r>
          </a:p>
          <a:p>
            <a:endParaRPr lang="en-US" i="0" dirty="0"/>
          </a:p>
        </p:txBody>
      </p:sp>
      <p:sp>
        <p:nvSpPr>
          <p:cNvPr id="4" name="Slide Number Placeholder 3"/>
          <p:cNvSpPr>
            <a:spLocks noGrp="1"/>
          </p:cNvSpPr>
          <p:nvPr>
            <p:ph type="sldNum" sz="quarter" idx="10"/>
          </p:nvPr>
        </p:nvSpPr>
        <p:spPr/>
        <p:txBody>
          <a:bodyPr/>
          <a:lstStyle/>
          <a:p>
            <a:fld id="{B32B03F2-89FD-449A-90FE-1222D89EADA0}" type="slidenum">
              <a:rPr lang="en-US" smtClean="0"/>
              <a:t>23</a:t>
            </a:fld>
            <a:endParaRPr lang="en-US"/>
          </a:p>
        </p:txBody>
      </p:sp>
    </p:spTree>
    <p:extLst>
      <p:ext uri="{BB962C8B-B14F-4D97-AF65-F5344CB8AC3E}">
        <p14:creationId xmlns:p14="http://schemas.microsoft.com/office/powerpoint/2010/main" val="14663747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Eden:</a:t>
            </a:r>
          </a:p>
          <a:p>
            <a:pPr marL="171450" indent="-171450">
              <a:buFontTx/>
              <a:buChar char="-"/>
            </a:pPr>
            <a:r>
              <a:rPr lang="en-US" dirty="0"/>
              <a:t>We know university is expensive!</a:t>
            </a:r>
          </a:p>
          <a:p>
            <a:pPr marL="171450" indent="-171450">
              <a:buFontTx/>
              <a:buChar char="-"/>
            </a:pPr>
            <a:r>
              <a:rPr lang="en-US" baseline="0" dirty="0"/>
              <a:t>We can also explore community-based supports as needed (housing support, government aid, food bank, emergency bursaries, etc.)</a:t>
            </a:r>
          </a:p>
          <a:p>
            <a:pPr marL="171450" indent="-171450">
              <a:buFontTx/>
              <a:buChar char="-"/>
            </a:pPr>
            <a:r>
              <a:rPr lang="en-US" baseline="0" dirty="0"/>
              <a:t>If financial matters are causing you stress, please contact our office to explore what options are available to you</a:t>
            </a:r>
          </a:p>
        </p:txBody>
      </p:sp>
      <p:sp>
        <p:nvSpPr>
          <p:cNvPr id="4" name="Slide Number Placeholder 3"/>
          <p:cNvSpPr>
            <a:spLocks noGrp="1"/>
          </p:cNvSpPr>
          <p:nvPr>
            <p:ph type="sldNum" sz="quarter" idx="10"/>
          </p:nvPr>
        </p:nvSpPr>
        <p:spPr/>
        <p:txBody>
          <a:bodyPr/>
          <a:lstStyle/>
          <a:p>
            <a:fld id="{B32B03F2-89FD-449A-90FE-1222D89EADA0}" type="slidenum">
              <a:rPr lang="en-US" smtClean="0"/>
              <a:t>24</a:t>
            </a:fld>
            <a:endParaRPr lang="en-US"/>
          </a:p>
        </p:txBody>
      </p:sp>
    </p:spTree>
    <p:extLst>
      <p:ext uri="{BB962C8B-B14F-4D97-AF65-F5344CB8AC3E}">
        <p14:creationId xmlns:p14="http://schemas.microsoft.com/office/powerpoint/2010/main" val="35562804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342900">
              <a:buFontTx/>
              <a:buNone/>
            </a:pPr>
            <a:r>
              <a:rPr lang="en-US" sz="1200" dirty="0">
                <a:solidFill>
                  <a:prstClr val="black"/>
                </a:solidFill>
                <a:latin typeface="Arial" panose="020B0604020202020204" pitchFamily="34" charset="0"/>
                <a:cs typeface="Arial" panose="020B0604020202020204" pitchFamily="34" charset="0"/>
              </a:rPr>
              <a:t>Leah:</a:t>
            </a:r>
          </a:p>
          <a:p>
            <a:pPr marL="171450" indent="-171450" defTabSz="342900">
              <a:buFontTx/>
              <a:buChar char="-"/>
            </a:pPr>
            <a:r>
              <a:rPr lang="en-US" sz="1200" dirty="0">
                <a:solidFill>
                  <a:prstClr val="black"/>
                </a:solidFill>
                <a:latin typeface="Arial" panose="020B0604020202020204" pitchFamily="34" charset="0"/>
                <a:cs typeface="Arial" panose="020B0604020202020204" pitchFamily="34" charset="0"/>
              </a:rPr>
              <a:t>Promotes balanced health for students by attending to their spiritual wellbeing. </a:t>
            </a:r>
          </a:p>
          <a:p>
            <a:pPr marL="171450" indent="-171450" defTabSz="342900">
              <a:buFontTx/>
              <a:buChar char="-"/>
            </a:pPr>
            <a:r>
              <a:rPr lang="en-US" sz="1200" dirty="0">
                <a:solidFill>
                  <a:prstClr val="black"/>
                </a:solidFill>
                <a:latin typeface="Arial" panose="020B0604020202020204" pitchFamily="34" charset="0"/>
                <a:cs typeface="Arial" panose="020B0604020202020204" pitchFamily="34" charset="0"/>
              </a:rPr>
              <a:t>Cope with loss, crises, and transitions by assessing and addressing how their spirituality, values, and beliefs provide resilience.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2B03F2-89FD-449A-90FE-1222D89EAD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09617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kern="1200" dirty="0">
                <a:solidFill>
                  <a:schemeClr val="tx1"/>
                </a:solidFill>
                <a:effectLst/>
                <a:latin typeface="+mn-lt"/>
                <a:ea typeface="+mn-ea"/>
                <a:cs typeface="+mn-cs"/>
              </a:rPr>
              <a:t>Eden:</a:t>
            </a:r>
          </a:p>
          <a:p>
            <a:pPr marL="171450" indent="-171450">
              <a:buFontTx/>
              <a:buChar char="-"/>
            </a:pPr>
            <a:r>
              <a:rPr lang="en-US" sz="1200" kern="1200" dirty="0">
                <a:solidFill>
                  <a:schemeClr val="tx1"/>
                </a:solidFill>
                <a:effectLst/>
                <a:latin typeface="+mn-lt"/>
                <a:ea typeface="+mn-ea"/>
                <a:cs typeface="+mn-cs"/>
              </a:rPr>
              <a:t>SVRC was newly opened in January 2020. It’s a centralized space that provides trauma-informed care for folks who have experienced sexual violence or are supporting someone impacted by sexual violence.</a:t>
            </a:r>
          </a:p>
          <a:p>
            <a:pPr marL="171450" indent="-171450">
              <a:buFontTx/>
              <a:buChar char="-"/>
            </a:pPr>
            <a:r>
              <a:rPr lang="en-US" sz="1200" kern="1200" dirty="0">
                <a:solidFill>
                  <a:schemeClr val="tx1"/>
                </a:solidFill>
                <a:effectLst/>
                <a:latin typeface="+mn-lt"/>
                <a:ea typeface="+mn-ea"/>
                <a:cs typeface="+mn-cs"/>
              </a:rPr>
              <a:t>Sexual violence has the potential to impact many parts of our lives. The SVRC can assist if any of these experiences have affected your work, study or home life. For example, they can provide you with information and support on safer housing options, emergency financial assistance, protection orders, academic or workplace accommodation.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SVRC is primarily located at the Fort Garry Campus, but they have designated BC hours. You can reach out in whatever way feels best for you - phone, e-mail, or during drop-in hours when the campus is open.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2B03F2-89FD-449A-90FE-1222D89EAD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20391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Leah:</a:t>
            </a:r>
          </a:p>
        </p:txBody>
      </p:sp>
      <p:sp>
        <p:nvSpPr>
          <p:cNvPr id="4" name="Slide Number Placeholder 3"/>
          <p:cNvSpPr>
            <a:spLocks noGrp="1"/>
          </p:cNvSpPr>
          <p:nvPr>
            <p:ph type="sldNum" sz="quarter" idx="10"/>
          </p:nvPr>
        </p:nvSpPr>
        <p:spPr/>
        <p:txBody>
          <a:bodyPr/>
          <a:lstStyle/>
          <a:p>
            <a:fld id="{B32B03F2-89FD-449A-90FE-1222D89EADA0}" type="slidenum">
              <a:rPr lang="en-US" smtClean="0"/>
              <a:t>27</a:t>
            </a:fld>
            <a:endParaRPr lang="en-US"/>
          </a:p>
        </p:txBody>
      </p:sp>
    </p:spTree>
    <p:extLst>
      <p:ext uri="{BB962C8B-B14F-4D97-AF65-F5344CB8AC3E}">
        <p14:creationId xmlns:p14="http://schemas.microsoft.com/office/powerpoint/2010/main" val="12343353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Rikki:</a:t>
            </a:r>
          </a:p>
          <a:p>
            <a:pPr marL="171450" indent="-171450">
              <a:buFontTx/>
              <a:buChar char="-"/>
            </a:pPr>
            <a:r>
              <a:rPr lang="en-US" dirty="0"/>
              <a:t>Highlight the ‘About us’ Section</a:t>
            </a:r>
            <a:r>
              <a:rPr lang="en-US" baseline="0" dirty="0"/>
              <a:t> and emergency numbers and resources. </a:t>
            </a:r>
          </a:p>
          <a:p>
            <a:pPr marL="171450" indent="-171450">
              <a:buFontTx/>
              <a:buChar char="-"/>
            </a:pPr>
            <a:r>
              <a:rPr lang="en-US" baseline="0" dirty="0"/>
              <a:t>If you’re hesitant to reach out or connect, can help you get a sense of who you might meet and what you could expect about our approach. </a:t>
            </a:r>
            <a:endParaRPr lang="en-US" dirty="0"/>
          </a:p>
        </p:txBody>
      </p:sp>
      <p:sp>
        <p:nvSpPr>
          <p:cNvPr id="4" name="Slide Number Placeholder 3"/>
          <p:cNvSpPr>
            <a:spLocks noGrp="1"/>
          </p:cNvSpPr>
          <p:nvPr>
            <p:ph type="sldNum" sz="quarter" idx="10"/>
          </p:nvPr>
        </p:nvSpPr>
        <p:spPr/>
        <p:txBody>
          <a:bodyPr/>
          <a:lstStyle/>
          <a:p>
            <a:fld id="{B32B03F2-89FD-449A-90FE-1222D89EADA0}" type="slidenum">
              <a:rPr lang="en-US" smtClean="0"/>
              <a:t>28</a:t>
            </a:fld>
            <a:endParaRPr lang="en-US"/>
          </a:p>
        </p:txBody>
      </p:sp>
    </p:spTree>
    <p:extLst>
      <p:ext uri="{BB962C8B-B14F-4D97-AF65-F5344CB8AC3E}">
        <p14:creationId xmlns:p14="http://schemas.microsoft.com/office/powerpoint/2010/main" val="32815300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Rikki:</a:t>
            </a:r>
          </a:p>
        </p:txBody>
      </p:sp>
      <p:sp>
        <p:nvSpPr>
          <p:cNvPr id="4" name="Slide Number Placeholder 3"/>
          <p:cNvSpPr>
            <a:spLocks noGrp="1"/>
          </p:cNvSpPr>
          <p:nvPr>
            <p:ph type="sldNum" sz="quarter" idx="10"/>
          </p:nvPr>
        </p:nvSpPr>
        <p:spPr/>
        <p:txBody>
          <a:bodyPr/>
          <a:lstStyle/>
          <a:p>
            <a:fld id="{B32B03F2-89FD-449A-90FE-1222D89EADA0}" type="slidenum">
              <a:rPr lang="en-US" smtClean="0"/>
              <a:t>29</a:t>
            </a:fld>
            <a:endParaRPr lang="en-US"/>
          </a:p>
        </p:txBody>
      </p:sp>
    </p:spTree>
    <p:extLst>
      <p:ext uri="{BB962C8B-B14F-4D97-AF65-F5344CB8AC3E}">
        <p14:creationId xmlns:p14="http://schemas.microsoft.com/office/powerpoint/2010/main" val="668675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Leah:</a:t>
            </a:r>
          </a:p>
        </p:txBody>
      </p:sp>
      <p:sp>
        <p:nvSpPr>
          <p:cNvPr id="4" name="Slide Number Placeholder 3"/>
          <p:cNvSpPr>
            <a:spLocks noGrp="1"/>
          </p:cNvSpPr>
          <p:nvPr>
            <p:ph type="sldNum" sz="quarter" idx="5"/>
          </p:nvPr>
        </p:nvSpPr>
        <p:spPr/>
        <p:txBody>
          <a:bodyPr/>
          <a:lstStyle/>
          <a:p>
            <a:fld id="{64227236-6288-4991-A26B-584A6FD2E6B1}" type="slidenum">
              <a:rPr lang="en-US" smtClean="0"/>
              <a:t>3</a:t>
            </a:fld>
            <a:endParaRPr lang="en-US"/>
          </a:p>
        </p:txBody>
      </p:sp>
    </p:spTree>
    <p:extLst>
      <p:ext uri="{BB962C8B-B14F-4D97-AF65-F5344CB8AC3E}">
        <p14:creationId xmlns:p14="http://schemas.microsoft.com/office/powerpoint/2010/main" val="34291436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 </a:t>
            </a:r>
          </a:p>
        </p:txBody>
      </p:sp>
      <p:sp>
        <p:nvSpPr>
          <p:cNvPr id="4" name="Slide Number Placeholder 3"/>
          <p:cNvSpPr>
            <a:spLocks noGrp="1"/>
          </p:cNvSpPr>
          <p:nvPr>
            <p:ph type="sldNum" sz="quarter" idx="5"/>
          </p:nvPr>
        </p:nvSpPr>
        <p:spPr/>
        <p:txBody>
          <a:bodyPr/>
          <a:lstStyle/>
          <a:p>
            <a:fld id="{64227236-6288-4991-A26B-584A6FD2E6B1}" type="slidenum">
              <a:rPr lang="en-US" smtClean="0"/>
              <a:t>30</a:t>
            </a:fld>
            <a:endParaRPr lang="en-US"/>
          </a:p>
        </p:txBody>
      </p:sp>
    </p:spTree>
    <p:extLst>
      <p:ext uri="{BB962C8B-B14F-4D97-AF65-F5344CB8AC3E}">
        <p14:creationId xmlns:p14="http://schemas.microsoft.com/office/powerpoint/2010/main" val="3543154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Rikki and then Eden </a:t>
            </a:r>
          </a:p>
        </p:txBody>
      </p:sp>
      <p:sp>
        <p:nvSpPr>
          <p:cNvPr id="4" name="Slide Number Placeholder 3"/>
          <p:cNvSpPr>
            <a:spLocks noGrp="1"/>
          </p:cNvSpPr>
          <p:nvPr>
            <p:ph type="sldNum" sz="quarter" idx="5"/>
          </p:nvPr>
        </p:nvSpPr>
        <p:spPr/>
        <p:txBody>
          <a:bodyPr/>
          <a:lstStyle/>
          <a:p>
            <a:fld id="{64227236-6288-4991-A26B-584A6FD2E6B1}" type="slidenum">
              <a:rPr lang="en-US" smtClean="0"/>
              <a:t>4</a:t>
            </a:fld>
            <a:endParaRPr lang="en-US"/>
          </a:p>
        </p:txBody>
      </p:sp>
    </p:spTree>
    <p:extLst>
      <p:ext uri="{BB962C8B-B14F-4D97-AF65-F5344CB8AC3E}">
        <p14:creationId xmlns:p14="http://schemas.microsoft.com/office/powerpoint/2010/main" val="2453567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Eden:</a:t>
            </a:r>
          </a:p>
        </p:txBody>
      </p:sp>
      <p:sp>
        <p:nvSpPr>
          <p:cNvPr id="4" name="Slide Number Placeholder 3"/>
          <p:cNvSpPr>
            <a:spLocks noGrp="1"/>
          </p:cNvSpPr>
          <p:nvPr>
            <p:ph type="sldNum" sz="quarter" idx="5"/>
          </p:nvPr>
        </p:nvSpPr>
        <p:spPr/>
        <p:txBody>
          <a:bodyPr/>
          <a:lstStyle/>
          <a:p>
            <a:fld id="{64227236-6288-4991-A26B-584A6FD2E6B1}" type="slidenum">
              <a:rPr lang="en-US" smtClean="0"/>
              <a:t>5</a:t>
            </a:fld>
            <a:endParaRPr lang="en-US"/>
          </a:p>
        </p:txBody>
      </p:sp>
    </p:spTree>
    <p:extLst>
      <p:ext uri="{BB962C8B-B14F-4D97-AF65-F5344CB8AC3E}">
        <p14:creationId xmlns:p14="http://schemas.microsoft.com/office/powerpoint/2010/main" val="558838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Rikki:</a:t>
            </a:r>
          </a:p>
        </p:txBody>
      </p:sp>
      <p:sp>
        <p:nvSpPr>
          <p:cNvPr id="4" name="Slide Number Placeholder 3"/>
          <p:cNvSpPr>
            <a:spLocks noGrp="1"/>
          </p:cNvSpPr>
          <p:nvPr>
            <p:ph type="sldNum" sz="quarter" idx="5"/>
          </p:nvPr>
        </p:nvSpPr>
        <p:spPr/>
        <p:txBody>
          <a:bodyPr/>
          <a:lstStyle/>
          <a:p>
            <a:fld id="{64227236-6288-4991-A26B-584A6FD2E6B1}" type="slidenum">
              <a:rPr lang="en-US" smtClean="0"/>
              <a:t>6</a:t>
            </a:fld>
            <a:endParaRPr lang="en-US"/>
          </a:p>
        </p:txBody>
      </p:sp>
    </p:spTree>
    <p:extLst>
      <p:ext uri="{BB962C8B-B14F-4D97-AF65-F5344CB8AC3E}">
        <p14:creationId xmlns:p14="http://schemas.microsoft.com/office/powerpoint/2010/main" val="3496509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Eden:</a:t>
            </a:r>
          </a:p>
          <a:p>
            <a:pPr marL="171450" indent="-171450">
              <a:buFontTx/>
              <a:buChar char="-"/>
            </a:pPr>
            <a:r>
              <a:rPr lang="en-US" dirty="0"/>
              <a:t>Here as a support for learners going through all types of challenges. </a:t>
            </a:r>
          </a:p>
          <a:p>
            <a:pPr marL="171450" indent="-171450">
              <a:buFontTx/>
              <a:buChar char="-"/>
            </a:pPr>
            <a:r>
              <a:rPr lang="en-US" dirty="0"/>
              <a:t>We are not the office that grants requests for deferrals, leaves, etc., but we can provide support to the process. </a:t>
            </a:r>
          </a:p>
        </p:txBody>
      </p:sp>
      <p:sp>
        <p:nvSpPr>
          <p:cNvPr id="4" name="Slide Number Placeholder 3"/>
          <p:cNvSpPr>
            <a:spLocks noGrp="1"/>
          </p:cNvSpPr>
          <p:nvPr>
            <p:ph type="sldNum" sz="quarter" idx="5"/>
          </p:nvPr>
        </p:nvSpPr>
        <p:spPr/>
        <p:txBody>
          <a:bodyPr/>
          <a:lstStyle/>
          <a:p>
            <a:fld id="{64227236-6288-4991-A26B-584A6FD2E6B1}" type="slidenum">
              <a:rPr lang="en-US" smtClean="0"/>
              <a:t>7</a:t>
            </a:fld>
            <a:endParaRPr lang="en-US"/>
          </a:p>
        </p:txBody>
      </p:sp>
    </p:spTree>
    <p:extLst>
      <p:ext uri="{BB962C8B-B14F-4D97-AF65-F5344CB8AC3E}">
        <p14:creationId xmlns:p14="http://schemas.microsoft.com/office/powerpoint/2010/main" val="3271323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Leah:</a:t>
            </a:r>
          </a:p>
          <a:p>
            <a:r>
              <a:rPr lang="en-CA" dirty="0"/>
              <a:t>- There are lots of resources available, including supports within your own program, but sometimes it’s hard to know where to start or where makes sense to go. </a:t>
            </a:r>
          </a:p>
          <a:p>
            <a:endParaRPr lang="en-CA" dirty="0"/>
          </a:p>
        </p:txBody>
      </p:sp>
      <p:sp>
        <p:nvSpPr>
          <p:cNvPr id="4" name="Slide Number Placeholder 3"/>
          <p:cNvSpPr>
            <a:spLocks noGrp="1"/>
          </p:cNvSpPr>
          <p:nvPr>
            <p:ph type="sldNum" sz="quarter" idx="5"/>
          </p:nvPr>
        </p:nvSpPr>
        <p:spPr/>
        <p:txBody>
          <a:bodyPr/>
          <a:lstStyle/>
          <a:p>
            <a:fld id="{64227236-6288-4991-A26B-584A6FD2E6B1}" type="slidenum">
              <a:rPr lang="en-US" smtClean="0"/>
              <a:t>8</a:t>
            </a:fld>
            <a:endParaRPr lang="en-US"/>
          </a:p>
        </p:txBody>
      </p:sp>
    </p:spTree>
    <p:extLst>
      <p:ext uri="{BB962C8B-B14F-4D97-AF65-F5344CB8AC3E}">
        <p14:creationId xmlns:p14="http://schemas.microsoft.com/office/powerpoint/2010/main" val="31636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Leah:</a:t>
            </a:r>
          </a:p>
        </p:txBody>
      </p:sp>
      <p:sp>
        <p:nvSpPr>
          <p:cNvPr id="4" name="Slide Number Placeholder 3"/>
          <p:cNvSpPr>
            <a:spLocks noGrp="1"/>
          </p:cNvSpPr>
          <p:nvPr>
            <p:ph type="sldNum" sz="quarter" idx="5"/>
          </p:nvPr>
        </p:nvSpPr>
        <p:spPr/>
        <p:txBody>
          <a:bodyPr/>
          <a:lstStyle/>
          <a:p>
            <a:fld id="{64227236-6288-4991-A26B-584A6FD2E6B1}" type="slidenum">
              <a:rPr lang="en-US" smtClean="0"/>
              <a:t>9</a:t>
            </a:fld>
            <a:endParaRPr lang="en-US"/>
          </a:p>
        </p:txBody>
      </p:sp>
    </p:spTree>
    <p:extLst>
      <p:ext uri="{BB962C8B-B14F-4D97-AF65-F5344CB8AC3E}">
        <p14:creationId xmlns:p14="http://schemas.microsoft.com/office/powerpoint/2010/main" val="42933270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2103120"/>
            <a:ext cx="6858000" cy="868680"/>
          </a:xfrm>
          <a:prstGeom prst="rect">
            <a:avLst/>
          </a:prstGeom>
        </p:spPr>
        <p:txBody>
          <a:bodyPr anchor="b"/>
          <a:lstStyle>
            <a:lvl1pPr algn="l">
              <a:defRPr sz="6000" b="1" i="0">
                <a:solidFill>
                  <a:schemeClr val="accent1">
                    <a:lumMod val="75000"/>
                  </a:schemeClr>
                </a:solidFill>
                <a:latin typeface="Arial" panose="020B0604020202020204" pitchFamily="34" charset="0"/>
                <a:cs typeface="Arial" panose="020B0604020202020204" pitchFamily="34" charset="0"/>
              </a:defRPr>
            </a:lvl1pPr>
          </a:lstStyle>
          <a:p>
            <a:r>
              <a:rPr lang="en-US" dirty="0"/>
              <a:t>Presentation Title</a:t>
            </a:r>
          </a:p>
        </p:txBody>
      </p:sp>
      <p:sp>
        <p:nvSpPr>
          <p:cNvPr id="3" name="Subtitle 2"/>
          <p:cNvSpPr>
            <a:spLocks noGrp="1"/>
          </p:cNvSpPr>
          <p:nvPr>
            <p:ph type="subTitle" idx="1" hasCustomPrompt="1"/>
          </p:nvPr>
        </p:nvSpPr>
        <p:spPr>
          <a:xfrm>
            <a:off x="1143000" y="2971800"/>
            <a:ext cx="6858000" cy="370522"/>
          </a:xfrm>
          <a:prstGeom prst="rect">
            <a:avLst/>
          </a:prstGeom>
        </p:spPr>
        <p:txBody>
          <a:bodyPr/>
          <a:lstStyle>
            <a:lvl1pPr marL="0" indent="0" algn="l">
              <a:buNone/>
              <a:defRPr sz="27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sp>
        <p:nvSpPr>
          <p:cNvPr id="11" name="Rectangle 10">
            <a:extLst>
              <a:ext uri="{FF2B5EF4-FFF2-40B4-BE49-F238E27FC236}">
                <a16:creationId xmlns:a16="http://schemas.microsoft.com/office/drawing/2014/main" id="{B3863F7A-8B84-0B49-8533-C5FAAD6E1B9A}"/>
              </a:ext>
            </a:extLst>
          </p:cNvPr>
          <p:cNvSpPr/>
          <p:nvPr userDrawn="1"/>
        </p:nvSpPr>
        <p:spPr>
          <a:xfrm>
            <a:off x="0" y="3708400"/>
            <a:ext cx="9144000" cy="314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B7F8958-4A33-8746-B591-A97D1D6E61A5}"/>
              </a:ext>
            </a:extLst>
          </p:cNvPr>
          <p:cNvPicPr>
            <a:picLocks noChangeAspect="1"/>
          </p:cNvPicPr>
          <p:nvPr userDrawn="1"/>
        </p:nvPicPr>
        <p:blipFill>
          <a:blip r:embed="rId2"/>
          <a:stretch>
            <a:fillRect/>
          </a:stretch>
        </p:blipFill>
        <p:spPr>
          <a:xfrm>
            <a:off x="0" y="3886200"/>
            <a:ext cx="3897334" cy="2958431"/>
          </a:xfrm>
          <a:prstGeom prst="rect">
            <a:avLst/>
          </a:prstGeom>
        </p:spPr>
      </p:pic>
      <p:pic>
        <p:nvPicPr>
          <p:cNvPr id="10" name="Picture 9">
            <a:extLst>
              <a:ext uri="{FF2B5EF4-FFF2-40B4-BE49-F238E27FC236}">
                <a16:creationId xmlns:a16="http://schemas.microsoft.com/office/drawing/2014/main" id="{E3BE65A2-DAAC-8849-B594-6B60F7B2F72F}"/>
              </a:ext>
            </a:extLst>
          </p:cNvPr>
          <p:cNvPicPr>
            <a:picLocks noChangeAspect="1"/>
          </p:cNvPicPr>
          <p:nvPr userDrawn="1"/>
        </p:nvPicPr>
        <p:blipFill>
          <a:blip r:embed="rId3"/>
          <a:stretch>
            <a:fillRect/>
          </a:stretch>
        </p:blipFill>
        <p:spPr>
          <a:xfrm>
            <a:off x="5941392" y="5151121"/>
            <a:ext cx="2623762" cy="1269334"/>
          </a:xfrm>
          <a:prstGeom prst="rect">
            <a:avLst/>
          </a:prstGeom>
        </p:spPr>
      </p:pic>
    </p:spTree>
    <p:extLst>
      <p:ext uri="{BB962C8B-B14F-4D97-AF65-F5344CB8AC3E}">
        <p14:creationId xmlns:p14="http://schemas.microsoft.com/office/powerpoint/2010/main" val="989646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ting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1DE279-CD55-9C48-86F3-F96FC75786C8}"/>
              </a:ext>
            </a:extLst>
          </p:cNvPr>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E3236D8-A51F-7C4C-AEAD-82AFD284DCEA}"/>
              </a:ext>
            </a:extLst>
          </p:cNvPr>
          <p:cNvPicPr>
            <a:picLocks noChangeAspect="1"/>
          </p:cNvPicPr>
          <p:nvPr userDrawn="1"/>
        </p:nvPicPr>
        <p:blipFill>
          <a:blip r:embed="rId2"/>
          <a:stretch>
            <a:fillRect/>
          </a:stretch>
        </p:blipFill>
        <p:spPr>
          <a:xfrm>
            <a:off x="2629232" y="2489201"/>
            <a:ext cx="3841826" cy="1858614"/>
          </a:xfrm>
          <a:prstGeom prst="rect">
            <a:avLst/>
          </a:prstGeom>
        </p:spPr>
      </p:pic>
    </p:spTree>
    <p:extLst>
      <p:ext uri="{BB962C8B-B14F-4D97-AF65-F5344CB8AC3E}">
        <p14:creationId xmlns:p14="http://schemas.microsoft.com/office/powerpoint/2010/main" val="2799674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0D476A-5675-49B1-B31C-A597CBFDDF97}" type="datetimeFigureOut">
              <a:rPr lang="en-US" smtClean="0"/>
              <a:t>8/26/2022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E0ADBC-FADB-47EE-A5E9-2E01C2DE12BA}" type="slidenum">
              <a:rPr lang="en-US" smtClean="0"/>
              <a:t>‹#›</a:t>
            </a:fld>
            <a:endParaRPr lang="en-US"/>
          </a:p>
        </p:txBody>
      </p:sp>
    </p:spTree>
    <p:extLst>
      <p:ext uri="{BB962C8B-B14F-4D97-AF65-F5344CB8AC3E}">
        <p14:creationId xmlns:p14="http://schemas.microsoft.com/office/powerpoint/2010/main" val="1127834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Slide - 1 Column">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643467" y="1228729"/>
            <a:ext cx="7635559" cy="473073"/>
          </a:xfrm>
          <a:prstGeom prst="rect">
            <a:avLst/>
          </a:prstGeom>
        </p:spPr>
        <p:txBody>
          <a:bodyPr lIns="0"/>
          <a:lstStyle>
            <a:lvl1pPr marL="0" indent="0">
              <a:buFont typeface="Arial"/>
              <a:buNone/>
              <a:defRPr sz="4400" baseline="0">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subtitles:</a:t>
            </a:r>
          </a:p>
          <a:p>
            <a:pPr lvl="0"/>
            <a:endParaRPr lang="en-US" dirty="0"/>
          </a:p>
        </p:txBody>
      </p:sp>
      <p:sp>
        <p:nvSpPr>
          <p:cNvPr id="5" name="Text Placeholder 3"/>
          <p:cNvSpPr>
            <a:spLocks noGrp="1"/>
          </p:cNvSpPr>
          <p:nvPr>
            <p:ph type="body" sz="half" idx="10" hasCustomPrompt="1"/>
          </p:nvPr>
        </p:nvSpPr>
        <p:spPr>
          <a:xfrm>
            <a:off x="643468" y="2273564"/>
            <a:ext cx="7635558" cy="3336403"/>
          </a:xfrm>
          <a:prstGeom prst="rect">
            <a:avLst/>
          </a:prstGeom>
        </p:spPr>
        <p:txBody>
          <a:bodyPr lIns="0"/>
          <a:lstStyle>
            <a:lvl1pPr marL="285750" indent="-285750">
              <a:buFont typeface="Arial"/>
              <a:buChar char="•"/>
              <a:defRPr sz="2400" baseline="0">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text bullets</a:t>
            </a:r>
          </a:p>
          <a:p>
            <a:pPr lvl="0"/>
            <a:endParaRPr lang="en-US" dirty="0"/>
          </a:p>
        </p:txBody>
      </p:sp>
    </p:spTree>
    <p:extLst>
      <p:ext uri="{BB962C8B-B14F-4D97-AF65-F5344CB8AC3E}">
        <p14:creationId xmlns:p14="http://schemas.microsoft.com/office/powerpoint/2010/main" val="3298400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88720" y="934721"/>
            <a:ext cx="7326630" cy="487680"/>
          </a:xfrm>
          <a:prstGeom prst="rect">
            <a:avLst/>
          </a:prstGeom>
        </p:spPr>
        <p:txBody>
          <a:bodyPr/>
          <a:lstStyle>
            <a:lvl1pPr>
              <a:defRPr sz="3600" b="1" i="0">
                <a:solidFill>
                  <a:schemeClr val="accent1">
                    <a:lumMod val="75000"/>
                  </a:schemeClr>
                </a:solidFill>
                <a:latin typeface="Arial" panose="020B0604020202020204" pitchFamily="34" charset="0"/>
                <a:cs typeface="Arial" panose="020B0604020202020204" pitchFamily="34" charset="0"/>
              </a:defRPr>
            </a:lvl1pPr>
          </a:lstStyle>
          <a:p>
            <a:r>
              <a:rPr lang="en-US" dirty="0"/>
              <a:t>Header</a:t>
            </a:r>
          </a:p>
        </p:txBody>
      </p:sp>
      <p:sp>
        <p:nvSpPr>
          <p:cNvPr id="3" name="Content Placeholder 2"/>
          <p:cNvSpPr>
            <a:spLocks noGrp="1"/>
          </p:cNvSpPr>
          <p:nvPr>
            <p:ph idx="1"/>
          </p:nvPr>
        </p:nvSpPr>
        <p:spPr>
          <a:xfrm>
            <a:off x="1188720" y="2217709"/>
            <a:ext cx="7326630" cy="2092960"/>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a:extLst>
              <a:ext uri="{FF2B5EF4-FFF2-40B4-BE49-F238E27FC236}">
                <a16:creationId xmlns:a16="http://schemas.microsoft.com/office/drawing/2014/main" id="{9B29056E-C4DD-A147-9F53-DA4CF5E60CAD}"/>
              </a:ext>
            </a:extLst>
          </p:cNvPr>
          <p:cNvSpPr>
            <a:spLocks noGrp="1"/>
          </p:cNvSpPr>
          <p:nvPr>
            <p:ph type="body" sz="quarter" idx="10" hasCustomPrompt="1"/>
          </p:nvPr>
        </p:nvSpPr>
        <p:spPr>
          <a:xfrm>
            <a:off x="1188721" y="1623205"/>
            <a:ext cx="7326630" cy="393700"/>
          </a:xfrm>
          <a:prstGeom prst="rect">
            <a:avLst/>
          </a:prstGeom>
        </p:spPr>
        <p:txBody>
          <a:bodyPr/>
          <a:lstStyle>
            <a:lvl1pPr marL="0" indent="0">
              <a:buNone/>
              <a:defRPr b="1" i="0">
                <a:latin typeface="Arial" panose="020B0604020202020204" pitchFamily="34" charset="0"/>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4239653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sp>
        <p:nvSpPr>
          <p:cNvPr id="12" name="Text Placeholder 9">
            <a:extLst>
              <a:ext uri="{FF2B5EF4-FFF2-40B4-BE49-F238E27FC236}">
                <a16:creationId xmlns:a16="http://schemas.microsoft.com/office/drawing/2014/main" id="{9B29056E-C4DD-A147-9F53-DA4CF5E60CAD}"/>
              </a:ext>
            </a:extLst>
          </p:cNvPr>
          <p:cNvSpPr>
            <a:spLocks noGrp="1"/>
          </p:cNvSpPr>
          <p:nvPr>
            <p:ph type="body" sz="quarter" idx="10" hasCustomPrompt="1"/>
          </p:nvPr>
        </p:nvSpPr>
        <p:spPr>
          <a:xfrm>
            <a:off x="883920" y="2976591"/>
            <a:ext cx="2204720" cy="393700"/>
          </a:xfrm>
          <a:prstGeom prst="rect">
            <a:avLst/>
          </a:prstGeom>
        </p:spPr>
        <p:txBody>
          <a:bodyPr/>
          <a:lstStyle>
            <a:lvl1pPr marL="0" indent="0">
              <a:buNone/>
              <a:defRPr sz="2400" b="1" i="0">
                <a:latin typeface="Arial" panose="020B0604020202020204" pitchFamily="34" charset="0"/>
                <a:cs typeface="Arial" panose="020B0604020202020204" pitchFamily="34" charset="0"/>
              </a:defRPr>
            </a:lvl1pPr>
          </a:lstStyle>
          <a:p>
            <a:pPr lvl="0"/>
            <a:r>
              <a:rPr lang="en-US" dirty="0"/>
              <a:t>Subhead</a:t>
            </a:r>
          </a:p>
        </p:txBody>
      </p:sp>
      <p:sp>
        <p:nvSpPr>
          <p:cNvPr id="5" name="Content Placeholder 2">
            <a:extLst>
              <a:ext uri="{FF2B5EF4-FFF2-40B4-BE49-F238E27FC236}">
                <a16:creationId xmlns:a16="http://schemas.microsoft.com/office/drawing/2014/main" id="{BC0CE3CF-D527-5F44-99A0-0EE772E9DCE8}"/>
              </a:ext>
            </a:extLst>
          </p:cNvPr>
          <p:cNvSpPr>
            <a:spLocks noGrp="1"/>
          </p:cNvSpPr>
          <p:nvPr>
            <p:ph idx="1"/>
          </p:nvPr>
        </p:nvSpPr>
        <p:spPr>
          <a:xfrm>
            <a:off x="883920" y="3487709"/>
            <a:ext cx="2204720" cy="1632931"/>
          </a:xfrm>
          <a:prstGeom prst="rect">
            <a:avLst/>
          </a:prstGeom>
        </p:spPr>
        <p:txBody>
          <a:bodyPr/>
          <a:lstStyle>
            <a:lvl1pPr>
              <a:defRPr sz="18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edit Master text styles</a:t>
            </a:r>
          </a:p>
        </p:txBody>
      </p:sp>
      <p:pic>
        <p:nvPicPr>
          <p:cNvPr id="8" name="Picture 7">
            <a:extLst>
              <a:ext uri="{FF2B5EF4-FFF2-40B4-BE49-F238E27FC236}">
                <a16:creationId xmlns:a16="http://schemas.microsoft.com/office/drawing/2014/main" id="{AF6BA23E-2382-EA44-BDCF-0B05B6A7C1A9}"/>
              </a:ext>
            </a:extLst>
          </p:cNvPr>
          <p:cNvPicPr>
            <a:picLocks noChangeAspect="1"/>
          </p:cNvPicPr>
          <p:nvPr userDrawn="1"/>
        </p:nvPicPr>
        <p:blipFill>
          <a:blip r:embed="rId2"/>
          <a:stretch>
            <a:fillRect/>
          </a:stretch>
        </p:blipFill>
        <p:spPr>
          <a:xfrm>
            <a:off x="883920" y="1768901"/>
            <a:ext cx="2246963" cy="971660"/>
          </a:xfrm>
          <a:prstGeom prst="rect">
            <a:avLst/>
          </a:prstGeom>
        </p:spPr>
      </p:pic>
      <p:sp>
        <p:nvSpPr>
          <p:cNvPr id="9" name="Text Placeholder 9">
            <a:extLst>
              <a:ext uri="{FF2B5EF4-FFF2-40B4-BE49-F238E27FC236}">
                <a16:creationId xmlns:a16="http://schemas.microsoft.com/office/drawing/2014/main" id="{9A36FC98-F238-C545-8AFA-19614DB5AC46}"/>
              </a:ext>
            </a:extLst>
          </p:cNvPr>
          <p:cNvSpPr>
            <a:spLocks noGrp="1"/>
          </p:cNvSpPr>
          <p:nvPr>
            <p:ph type="body" sz="quarter" idx="11" hasCustomPrompt="1"/>
          </p:nvPr>
        </p:nvSpPr>
        <p:spPr>
          <a:xfrm>
            <a:off x="3458678" y="2976591"/>
            <a:ext cx="2204720" cy="393700"/>
          </a:xfrm>
          <a:prstGeom prst="rect">
            <a:avLst/>
          </a:prstGeom>
        </p:spPr>
        <p:txBody>
          <a:bodyPr/>
          <a:lstStyle>
            <a:lvl1pPr marL="0" indent="0">
              <a:buNone/>
              <a:defRPr sz="2400" b="1" i="0">
                <a:latin typeface="Arial" panose="020B0604020202020204" pitchFamily="34" charset="0"/>
                <a:cs typeface="Arial" panose="020B0604020202020204" pitchFamily="34" charset="0"/>
              </a:defRPr>
            </a:lvl1pPr>
          </a:lstStyle>
          <a:p>
            <a:pPr lvl="0"/>
            <a:r>
              <a:rPr lang="en-US" dirty="0"/>
              <a:t>Subhead</a:t>
            </a:r>
          </a:p>
        </p:txBody>
      </p:sp>
      <p:sp>
        <p:nvSpPr>
          <p:cNvPr id="10" name="Content Placeholder 2">
            <a:extLst>
              <a:ext uri="{FF2B5EF4-FFF2-40B4-BE49-F238E27FC236}">
                <a16:creationId xmlns:a16="http://schemas.microsoft.com/office/drawing/2014/main" id="{1B63C603-D332-E743-AFC9-3484D2B5654A}"/>
              </a:ext>
            </a:extLst>
          </p:cNvPr>
          <p:cNvSpPr>
            <a:spLocks noGrp="1"/>
          </p:cNvSpPr>
          <p:nvPr>
            <p:ph idx="12"/>
          </p:nvPr>
        </p:nvSpPr>
        <p:spPr>
          <a:xfrm>
            <a:off x="3458678" y="3487709"/>
            <a:ext cx="2204720" cy="1632931"/>
          </a:xfrm>
          <a:prstGeom prst="rect">
            <a:avLst/>
          </a:prstGeom>
        </p:spPr>
        <p:txBody>
          <a:bodyPr/>
          <a:lstStyle>
            <a:lvl1pPr>
              <a:defRPr sz="18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3" name="Text Placeholder 9">
            <a:extLst>
              <a:ext uri="{FF2B5EF4-FFF2-40B4-BE49-F238E27FC236}">
                <a16:creationId xmlns:a16="http://schemas.microsoft.com/office/drawing/2014/main" id="{530D1194-DFBC-EF42-83F6-3323A16BE211}"/>
              </a:ext>
            </a:extLst>
          </p:cNvPr>
          <p:cNvSpPr>
            <a:spLocks noGrp="1"/>
          </p:cNvSpPr>
          <p:nvPr>
            <p:ph type="body" sz="quarter" idx="13" hasCustomPrompt="1"/>
          </p:nvPr>
        </p:nvSpPr>
        <p:spPr>
          <a:xfrm>
            <a:off x="6055362" y="2976591"/>
            <a:ext cx="2204720" cy="393700"/>
          </a:xfrm>
          <a:prstGeom prst="rect">
            <a:avLst/>
          </a:prstGeom>
        </p:spPr>
        <p:txBody>
          <a:bodyPr/>
          <a:lstStyle>
            <a:lvl1pPr marL="0" indent="0">
              <a:buNone/>
              <a:defRPr sz="2400" b="1" i="0">
                <a:latin typeface="Arial" panose="020B0604020202020204" pitchFamily="34" charset="0"/>
                <a:cs typeface="Arial" panose="020B0604020202020204" pitchFamily="34" charset="0"/>
              </a:defRPr>
            </a:lvl1pPr>
          </a:lstStyle>
          <a:p>
            <a:pPr lvl="0"/>
            <a:r>
              <a:rPr lang="en-US" dirty="0"/>
              <a:t>Subhead</a:t>
            </a:r>
          </a:p>
        </p:txBody>
      </p:sp>
      <p:sp>
        <p:nvSpPr>
          <p:cNvPr id="14" name="Content Placeholder 2">
            <a:extLst>
              <a:ext uri="{FF2B5EF4-FFF2-40B4-BE49-F238E27FC236}">
                <a16:creationId xmlns:a16="http://schemas.microsoft.com/office/drawing/2014/main" id="{F1E83626-5CEB-3449-8EF9-348D3F8E016C}"/>
              </a:ext>
            </a:extLst>
          </p:cNvPr>
          <p:cNvSpPr>
            <a:spLocks noGrp="1"/>
          </p:cNvSpPr>
          <p:nvPr>
            <p:ph idx="14"/>
          </p:nvPr>
        </p:nvSpPr>
        <p:spPr>
          <a:xfrm>
            <a:off x="6055362" y="3487709"/>
            <a:ext cx="2204720" cy="1632931"/>
          </a:xfrm>
          <a:prstGeom prst="rect">
            <a:avLst/>
          </a:prstGeom>
        </p:spPr>
        <p:txBody>
          <a:bodyPr/>
          <a:lstStyle>
            <a:lvl1pPr>
              <a:defRPr sz="18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6" name="Title 1">
            <a:extLst>
              <a:ext uri="{FF2B5EF4-FFF2-40B4-BE49-F238E27FC236}">
                <a16:creationId xmlns:a16="http://schemas.microsoft.com/office/drawing/2014/main" id="{0977955B-497C-4344-96E5-C8D4A0DD174E}"/>
              </a:ext>
            </a:extLst>
          </p:cNvPr>
          <p:cNvSpPr>
            <a:spLocks noGrp="1"/>
          </p:cNvSpPr>
          <p:nvPr>
            <p:ph type="title" hasCustomPrompt="1"/>
          </p:nvPr>
        </p:nvSpPr>
        <p:spPr>
          <a:xfrm>
            <a:off x="883920" y="955523"/>
            <a:ext cx="7326630" cy="487680"/>
          </a:xfrm>
          <a:prstGeom prst="rect">
            <a:avLst/>
          </a:prstGeom>
        </p:spPr>
        <p:txBody>
          <a:bodyPr/>
          <a:lstStyle>
            <a:lvl1pPr>
              <a:defRPr sz="3600" b="1" i="0">
                <a:solidFill>
                  <a:schemeClr val="accent1">
                    <a:lumMod val="75000"/>
                  </a:schemeClr>
                </a:solidFill>
                <a:latin typeface="Arial" panose="020B0604020202020204" pitchFamily="34" charset="0"/>
                <a:cs typeface="Arial" panose="020B0604020202020204" pitchFamily="34" charset="0"/>
              </a:defRPr>
            </a:lvl1pPr>
          </a:lstStyle>
          <a:p>
            <a:r>
              <a:rPr lang="en-US" dirty="0"/>
              <a:t>Header</a:t>
            </a:r>
          </a:p>
        </p:txBody>
      </p:sp>
      <p:pic>
        <p:nvPicPr>
          <p:cNvPr id="17" name="Picture 16">
            <a:extLst>
              <a:ext uri="{FF2B5EF4-FFF2-40B4-BE49-F238E27FC236}">
                <a16:creationId xmlns:a16="http://schemas.microsoft.com/office/drawing/2014/main" id="{4F200F88-9BD6-604E-885A-C5650C619292}"/>
              </a:ext>
            </a:extLst>
          </p:cNvPr>
          <p:cNvPicPr>
            <a:picLocks noChangeAspect="1"/>
          </p:cNvPicPr>
          <p:nvPr userDrawn="1"/>
        </p:nvPicPr>
        <p:blipFill>
          <a:blip r:embed="rId3"/>
          <a:stretch>
            <a:fillRect/>
          </a:stretch>
        </p:blipFill>
        <p:spPr>
          <a:xfrm>
            <a:off x="3458678" y="1768901"/>
            <a:ext cx="2246963" cy="971660"/>
          </a:xfrm>
          <a:prstGeom prst="rect">
            <a:avLst/>
          </a:prstGeom>
        </p:spPr>
      </p:pic>
      <p:pic>
        <p:nvPicPr>
          <p:cNvPr id="18" name="Picture 17">
            <a:extLst>
              <a:ext uri="{FF2B5EF4-FFF2-40B4-BE49-F238E27FC236}">
                <a16:creationId xmlns:a16="http://schemas.microsoft.com/office/drawing/2014/main" id="{42ACB658-2356-6448-BC9D-C601697CC130}"/>
              </a:ext>
            </a:extLst>
          </p:cNvPr>
          <p:cNvPicPr>
            <a:picLocks noChangeAspect="1"/>
          </p:cNvPicPr>
          <p:nvPr userDrawn="1"/>
        </p:nvPicPr>
        <p:blipFill>
          <a:blip r:embed="rId4"/>
          <a:stretch>
            <a:fillRect/>
          </a:stretch>
        </p:blipFill>
        <p:spPr>
          <a:xfrm>
            <a:off x="6055362" y="1768901"/>
            <a:ext cx="2246963" cy="971660"/>
          </a:xfrm>
          <a:prstGeom prst="rect">
            <a:avLst/>
          </a:prstGeom>
        </p:spPr>
      </p:pic>
    </p:spTree>
    <p:extLst>
      <p:ext uri="{BB962C8B-B14F-4D97-AF65-F5344CB8AC3E}">
        <p14:creationId xmlns:p14="http://schemas.microsoft.com/office/powerpoint/2010/main" val="1597191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sp>
        <p:nvSpPr>
          <p:cNvPr id="12" name="Text Placeholder 9">
            <a:extLst>
              <a:ext uri="{FF2B5EF4-FFF2-40B4-BE49-F238E27FC236}">
                <a16:creationId xmlns:a16="http://schemas.microsoft.com/office/drawing/2014/main" id="{9B29056E-C4DD-A147-9F53-DA4CF5E60CAD}"/>
              </a:ext>
            </a:extLst>
          </p:cNvPr>
          <p:cNvSpPr>
            <a:spLocks noGrp="1"/>
          </p:cNvSpPr>
          <p:nvPr>
            <p:ph type="body" sz="quarter" idx="10" hasCustomPrompt="1"/>
          </p:nvPr>
        </p:nvSpPr>
        <p:spPr>
          <a:xfrm>
            <a:off x="1239520" y="1732491"/>
            <a:ext cx="2204720" cy="393700"/>
          </a:xfrm>
          <a:prstGeom prst="rect">
            <a:avLst/>
          </a:prstGeom>
        </p:spPr>
        <p:txBody>
          <a:bodyPr/>
          <a:lstStyle>
            <a:lvl1pPr marL="0" indent="0">
              <a:buNone/>
              <a:defRPr sz="2400" b="1" i="0">
                <a:latin typeface="Arial" panose="020B0604020202020204" pitchFamily="34" charset="0"/>
                <a:cs typeface="Arial" panose="020B0604020202020204" pitchFamily="34" charset="0"/>
              </a:defRPr>
            </a:lvl1pPr>
          </a:lstStyle>
          <a:p>
            <a:pPr lvl="0"/>
            <a:r>
              <a:rPr lang="en-US" dirty="0"/>
              <a:t>Subhead</a:t>
            </a:r>
          </a:p>
        </p:txBody>
      </p:sp>
      <p:sp>
        <p:nvSpPr>
          <p:cNvPr id="5" name="Content Placeholder 2">
            <a:extLst>
              <a:ext uri="{FF2B5EF4-FFF2-40B4-BE49-F238E27FC236}">
                <a16:creationId xmlns:a16="http://schemas.microsoft.com/office/drawing/2014/main" id="{BC0CE3CF-D527-5F44-99A0-0EE772E9DCE8}"/>
              </a:ext>
            </a:extLst>
          </p:cNvPr>
          <p:cNvSpPr>
            <a:spLocks noGrp="1"/>
          </p:cNvSpPr>
          <p:nvPr>
            <p:ph idx="1"/>
          </p:nvPr>
        </p:nvSpPr>
        <p:spPr>
          <a:xfrm>
            <a:off x="1239520" y="2288829"/>
            <a:ext cx="3332480" cy="2229124"/>
          </a:xfrm>
          <a:prstGeom prst="rect">
            <a:avLst/>
          </a:prstGeom>
        </p:spPr>
        <p:txBody>
          <a:bodyPr/>
          <a:lstStyle>
            <a:lvl1pPr>
              <a:defRPr sz="18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6" name="Title 1">
            <a:extLst>
              <a:ext uri="{FF2B5EF4-FFF2-40B4-BE49-F238E27FC236}">
                <a16:creationId xmlns:a16="http://schemas.microsoft.com/office/drawing/2014/main" id="{0977955B-497C-4344-96E5-C8D4A0DD174E}"/>
              </a:ext>
            </a:extLst>
          </p:cNvPr>
          <p:cNvSpPr>
            <a:spLocks noGrp="1"/>
          </p:cNvSpPr>
          <p:nvPr>
            <p:ph type="title" hasCustomPrompt="1"/>
          </p:nvPr>
        </p:nvSpPr>
        <p:spPr>
          <a:xfrm>
            <a:off x="1239520" y="932563"/>
            <a:ext cx="7326630" cy="487680"/>
          </a:xfrm>
          <a:prstGeom prst="rect">
            <a:avLst/>
          </a:prstGeom>
        </p:spPr>
        <p:txBody>
          <a:bodyPr/>
          <a:lstStyle>
            <a:lvl1pPr>
              <a:defRPr sz="3600" b="1" i="0">
                <a:solidFill>
                  <a:schemeClr val="accent1">
                    <a:lumMod val="75000"/>
                  </a:schemeClr>
                </a:solidFill>
                <a:latin typeface="Arial" panose="020B0604020202020204" pitchFamily="34" charset="0"/>
                <a:cs typeface="Arial" panose="020B0604020202020204" pitchFamily="34" charset="0"/>
              </a:defRPr>
            </a:lvl1pPr>
          </a:lstStyle>
          <a:p>
            <a:r>
              <a:rPr lang="en-US" dirty="0"/>
              <a:t>Header</a:t>
            </a:r>
          </a:p>
        </p:txBody>
      </p:sp>
      <p:pic>
        <p:nvPicPr>
          <p:cNvPr id="4" name="Picture 3">
            <a:extLst>
              <a:ext uri="{FF2B5EF4-FFF2-40B4-BE49-F238E27FC236}">
                <a16:creationId xmlns:a16="http://schemas.microsoft.com/office/drawing/2014/main" id="{15A5F669-F6B9-E64A-B58D-61459BB08BC7}"/>
              </a:ext>
            </a:extLst>
          </p:cNvPr>
          <p:cNvPicPr>
            <a:picLocks noChangeAspect="1"/>
          </p:cNvPicPr>
          <p:nvPr userDrawn="1"/>
        </p:nvPicPr>
        <p:blipFill>
          <a:blip r:embed="rId2"/>
          <a:stretch>
            <a:fillRect/>
          </a:stretch>
        </p:blipFill>
        <p:spPr>
          <a:xfrm>
            <a:off x="4878070" y="1745402"/>
            <a:ext cx="3332480" cy="2772551"/>
          </a:xfrm>
          <a:prstGeom prst="rect">
            <a:avLst/>
          </a:prstGeom>
        </p:spPr>
      </p:pic>
    </p:spTree>
    <p:extLst>
      <p:ext uri="{BB962C8B-B14F-4D97-AF65-F5344CB8AC3E}">
        <p14:creationId xmlns:p14="http://schemas.microsoft.com/office/powerpoint/2010/main" val="2878952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A5F669-F6B9-E64A-B58D-61459BB08BC7}"/>
              </a:ext>
            </a:extLst>
          </p:cNvPr>
          <p:cNvPicPr>
            <a:picLocks noChangeAspect="1"/>
          </p:cNvPicPr>
          <p:nvPr userDrawn="1"/>
        </p:nvPicPr>
        <p:blipFill>
          <a:blip r:embed="rId2"/>
          <a:stretch>
            <a:fillRect/>
          </a:stretch>
        </p:blipFill>
        <p:spPr>
          <a:xfrm>
            <a:off x="1239520" y="1725082"/>
            <a:ext cx="3332480" cy="2772551"/>
          </a:xfrm>
          <a:prstGeom prst="rect">
            <a:avLst/>
          </a:prstGeom>
        </p:spPr>
      </p:pic>
      <p:sp>
        <p:nvSpPr>
          <p:cNvPr id="12" name="Text Placeholder 9">
            <a:extLst>
              <a:ext uri="{FF2B5EF4-FFF2-40B4-BE49-F238E27FC236}">
                <a16:creationId xmlns:a16="http://schemas.microsoft.com/office/drawing/2014/main" id="{9B29056E-C4DD-A147-9F53-DA4CF5E60CAD}"/>
              </a:ext>
            </a:extLst>
          </p:cNvPr>
          <p:cNvSpPr>
            <a:spLocks noGrp="1"/>
          </p:cNvSpPr>
          <p:nvPr>
            <p:ph type="body" sz="quarter" idx="10" hasCustomPrompt="1"/>
          </p:nvPr>
        </p:nvSpPr>
        <p:spPr>
          <a:xfrm>
            <a:off x="4902835" y="1725082"/>
            <a:ext cx="2204720" cy="393700"/>
          </a:xfrm>
          <a:prstGeom prst="rect">
            <a:avLst/>
          </a:prstGeom>
        </p:spPr>
        <p:txBody>
          <a:bodyPr/>
          <a:lstStyle>
            <a:lvl1pPr marL="0" indent="0">
              <a:buNone/>
              <a:defRPr sz="2400" b="1" i="0">
                <a:latin typeface="Arial" panose="020B0604020202020204" pitchFamily="34" charset="0"/>
                <a:cs typeface="Arial" panose="020B0604020202020204" pitchFamily="34" charset="0"/>
              </a:defRPr>
            </a:lvl1pPr>
          </a:lstStyle>
          <a:p>
            <a:pPr lvl="0"/>
            <a:r>
              <a:rPr lang="en-US" dirty="0"/>
              <a:t>Subhead</a:t>
            </a:r>
          </a:p>
        </p:txBody>
      </p:sp>
      <p:sp>
        <p:nvSpPr>
          <p:cNvPr id="5" name="Content Placeholder 2">
            <a:extLst>
              <a:ext uri="{FF2B5EF4-FFF2-40B4-BE49-F238E27FC236}">
                <a16:creationId xmlns:a16="http://schemas.microsoft.com/office/drawing/2014/main" id="{BC0CE3CF-D527-5F44-99A0-0EE772E9DCE8}"/>
              </a:ext>
            </a:extLst>
          </p:cNvPr>
          <p:cNvSpPr>
            <a:spLocks noGrp="1"/>
          </p:cNvSpPr>
          <p:nvPr>
            <p:ph idx="1"/>
          </p:nvPr>
        </p:nvSpPr>
        <p:spPr>
          <a:xfrm>
            <a:off x="4902835" y="2268509"/>
            <a:ext cx="3332480" cy="2229124"/>
          </a:xfrm>
          <a:prstGeom prst="rect">
            <a:avLst/>
          </a:prstGeom>
        </p:spPr>
        <p:txBody>
          <a:bodyPr/>
          <a:lstStyle>
            <a:lvl1pPr>
              <a:defRPr sz="18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6" name="Title 1">
            <a:extLst>
              <a:ext uri="{FF2B5EF4-FFF2-40B4-BE49-F238E27FC236}">
                <a16:creationId xmlns:a16="http://schemas.microsoft.com/office/drawing/2014/main" id="{0977955B-497C-4344-96E5-C8D4A0DD174E}"/>
              </a:ext>
            </a:extLst>
          </p:cNvPr>
          <p:cNvSpPr>
            <a:spLocks noGrp="1"/>
          </p:cNvSpPr>
          <p:nvPr>
            <p:ph type="title" hasCustomPrompt="1"/>
          </p:nvPr>
        </p:nvSpPr>
        <p:spPr>
          <a:xfrm>
            <a:off x="1239520" y="932563"/>
            <a:ext cx="7326630" cy="487680"/>
          </a:xfrm>
          <a:prstGeom prst="rect">
            <a:avLst/>
          </a:prstGeom>
        </p:spPr>
        <p:txBody>
          <a:bodyPr/>
          <a:lstStyle>
            <a:lvl1pPr>
              <a:defRPr sz="3600" b="1" i="0">
                <a:solidFill>
                  <a:schemeClr val="accent1">
                    <a:lumMod val="75000"/>
                  </a:schemeClr>
                </a:solidFill>
                <a:latin typeface="Arial" panose="020B0604020202020204" pitchFamily="34" charset="0"/>
                <a:cs typeface="Arial" panose="020B0604020202020204" pitchFamily="34" charset="0"/>
              </a:defRPr>
            </a:lvl1pPr>
          </a:lstStyle>
          <a:p>
            <a:r>
              <a:rPr lang="en-US" dirty="0"/>
              <a:t>Header</a:t>
            </a:r>
          </a:p>
        </p:txBody>
      </p:sp>
    </p:spTree>
    <p:extLst>
      <p:ext uri="{BB962C8B-B14F-4D97-AF65-F5344CB8AC3E}">
        <p14:creationId xmlns:p14="http://schemas.microsoft.com/office/powerpoint/2010/main" val="1657542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98EA36-B807-E748-8440-B81EDE6B69E9}"/>
              </a:ext>
            </a:extLst>
          </p:cNvPr>
          <p:cNvPicPr>
            <a:picLocks noChangeAspect="1"/>
          </p:cNvPicPr>
          <p:nvPr userDrawn="1"/>
        </p:nvPicPr>
        <p:blipFill>
          <a:blip r:embed="rId2"/>
          <a:stretch>
            <a:fillRect/>
          </a:stretch>
        </p:blipFill>
        <p:spPr>
          <a:xfrm>
            <a:off x="0" y="0"/>
            <a:ext cx="9144000" cy="5913120"/>
          </a:xfrm>
          <a:prstGeom prst="rect">
            <a:avLst/>
          </a:prstGeom>
        </p:spPr>
      </p:pic>
    </p:spTree>
    <p:extLst>
      <p:ext uri="{BB962C8B-B14F-4D97-AF65-F5344CB8AC3E}">
        <p14:creationId xmlns:p14="http://schemas.microsoft.com/office/powerpoint/2010/main" val="1282733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ansition Slide 2">
    <p:spTree>
      <p:nvGrpSpPr>
        <p:cNvPr id="1" name=""/>
        <p:cNvGrpSpPr/>
        <p:nvPr/>
      </p:nvGrpSpPr>
      <p:grpSpPr>
        <a:xfrm>
          <a:off x="0" y="0"/>
          <a:ext cx="0" cy="0"/>
          <a:chOff x="0" y="0"/>
          <a:chExt cx="0" cy="0"/>
        </a:xfrm>
      </p:grpSpPr>
      <p:sp>
        <p:nvSpPr>
          <p:cNvPr id="12" name="Text Placeholder 9">
            <a:extLst>
              <a:ext uri="{FF2B5EF4-FFF2-40B4-BE49-F238E27FC236}">
                <a16:creationId xmlns:a16="http://schemas.microsoft.com/office/drawing/2014/main" id="{9B29056E-C4DD-A147-9F53-DA4CF5E60CAD}"/>
              </a:ext>
            </a:extLst>
          </p:cNvPr>
          <p:cNvSpPr>
            <a:spLocks noGrp="1"/>
          </p:cNvSpPr>
          <p:nvPr>
            <p:ph type="body" sz="quarter" idx="10" hasCustomPrompt="1"/>
          </p:nvPr>
        </p:nvSpPr>
        <p:spPr>
          <a:xfrm>
            <a:off x="447040" y="1950720"/>
            <a:ext cx="2001520" cy="2692400"/>
          </a:xfrm>
          <a:prstGeom prst="rect">
            <a:avLst/>
          </a:prstGeom>
        </p:spPr>
        <p:txBody>
          <a:bodyPr/>
          <a:lstStyle>
            <a:lvl1pPr marL="0" indent="0">
              <a:buNone/>
              <a:defRPr sz="2400" b="1" i="0">
                <a:latin typeface="Arial" panose="020B0604020202020204" pitchFamily="34" charset="0"/>
                <a:cs typeface="Arial" panose="020B0604020202020204" pitchFamily="34" charset="0"/>
              </a:defRPr>
            </a:lvl1pPr>
          </a:lstStyle>
          <a:p>
            <a:pPr lvl="0"/>
            <a:r>
              <a:rPr lang="en-US" dirty="0"/>
              <a:t>Subhead</a:t>
            </a:r>
          </a:p>
        </p:txBody>
      </p:sp>
      <p:pic>
        <p:nvPicPr>
          <p:cNvPr id="2" name="Picture 1">
            <a:extLst>
              <a:ext uri="{FF2B5EF4-FFF2-40B4-BE49-F238E27FC236}">
                <a16:creationId xmlns:a16="http://schemas.microsoft.com/office/drawing/2014/main" id="{6386EA77-4CA0-7340-B908-29F448030B24}"/>
              </a:ext>
            </a:extLst>
          </p:cNvPr>
          <p:cNvPicPr>
            <a:picLocks noChangeAspect="1"/>
          </p:cNvPicPr>
          <p:nvPr userDrawn="1"/>
        </p:nvPicPr>
        <p:blipFill>
          <a:blip r:embed="rId2"/>
          <a:stretch>
            <a:fillRect/>
          </a:stretch>
        </p:blipFill>
        <p:spPr>
          <a:xfrm>
            <a:off x="2867097" y="0"/>
            <a:ext cx="6276903" cy="5902960"/>
          </a:xfrm>
          <a:prstGeom prst="rect">
            <a:avLst/>
          </a:prstGeom>
        </p:spPr>
      </p:pic>
    </p:spTree>
    <p:extLst>
      <p:ext uri="{BB962C8B-B14F-4D97-AF65-F5344CB8AC3E}">
        <p14:creationId xmlns:p14="http://schemas.microsoft.com/office/powerpoint/2010/main" val="4036408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5">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88720" y="934721"/>
            <a:ext cx="4419600" cy="487680"/>
          </a:xfrm>
          <a:prstGeom prst="rect">
            <a:avLst/>
          </a:prstGeom>
        </p:spPr>
        <p:txBody>
          <a:bodyPr/>
          <a:lstStyle>
            <a:lvl1pPr>
              <a:defRPr sz="3600" b="1" i="0">
                <a:solidFill>
                  <a:schemeClr val="accent1">
                    <a:lumMod val="75000"/>
                  </a:schemeClr>
                </a:solidFill>
                <a:latin typeface="Arial" panose="020B0604020202020204" pitchFamily="34" charset="0"/>
                <a:cs typeface="Arial" panose="020B0604020202020204" pitchFamily="34" charset="0"/>
              </a:defRPr>
            </a:lvl1pPr>
          </a:lstStyle>
          <a:p>
            <a:r>
              <a:rPr lang="en-US" dirty="0"/>
              <a:t>Header</a:t>
            </a:r>
          </a:p>
        </p:txBody>
      </p:sp>
      <p:sp>
        <p:nvSpPr>
          <p:cNvPr id="3" name="Content Placeholder 2"/>
          <p:cNvSpPr>
            <a:spLocks noGrp="1"/>
          </p:cNvSpPr>
          <p:nvPr>
            <p:ph idx="1"/>
          </p:nvPr>
        </p:nvSpPr>
        <p:spPr>
          <a:xfrm>
            <a:off x="1188720" y="2217709"/>
            <a:ext cx="4419600" cy="2092960"/>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a:extLst>
              <a:ext uri="{FF2B5EF4-FFF2-40B4-BE49-F238E27FC236}">
                <a16:creationId xmlns:a16="http://schemas.microsoft.com/office/drawing/2014/main" id="{9B29056E-C4DD-A147-9F53-DA4CF5E60CAD}"/>
              </a:ext>
            </a:extLst>
          </p:cNvPr>
          <p:cNvSpPr>
            <a:spLocks noGrp="1"/>
          </p:cNvSpPr>
          <p:nvPr>
            <p:ph type="body" sz="quarter" idx="10" hasCustomPrompt="1"/>
          </p:nvPr>
        </p:nvSpPr>
        <p:spPr>
          <a:xfrm>
            <a:off x="1188721" y="1623205"/>
            <a:ext cx="4419599" cy="393700"/>
          </a:xfrm>
          <a:prstGeom prst="rect">
            <a:avLst/>
          </a:prstGeom>
        </p:spPr>
        <p:txBody>
          <a:bodyPr/>
          <a:lstStyle>
            <a:lvl1pPr marL="0" indent="0">
              <a:buNone/>
              <a:defRPr b="1" i="0">
                <a:latin typeface="Arial" panose="020B0604020202020204" pitchFamily="34" charset="0"/>
                <a:cs typeface="Arial" panose="020B0604020202020204" pitchFamily="34" charset="0"/>
              </a:defRPr>
            </a:lvl1pPr>
          </a:lstStyle>
          <a:p>
            <a:pPr lvl="0"/>
            <a:r>
              <a:rPr lang="en-US" dirty="0"/>
              <a:t>Subhead</a:t>
            </a:r>
          </a:p>
        </p:txBody>
      </p:sp>
      <p:pic>
        <p:nvPicPr>
          <p:cNvPr id="6" name="Picture 5">
            <a:extLst>
              <a:ext uri="{FF2B5EF4-FFF2-40B4-BE49-F238E27FC236}">
                <a16:creationId xmlns:a16="http://schemas.microsoft.com/office/drawing/2014/main" id="{095D1D19-CB81-D046-A637-C9E55695B57C}"/>
              </a:ext>
            </a:extLst>
          </p:cNvPr>
          <p:cNvPicPr>
            <a:picLocks noChangeAspect="1"/>
          </p:cNvPicPr>
          <p:nvPr userDrawn="1"/>
        </p:nvPicPr>
        <p:blipFill>
          <a:blip r:embed="rId2"/>
          <a:stretch>
            <a:fillRect/>
          </a:stretch>
        </p:blipFill>
        <p:spPr>
          <a:xfrm>
            <a:off x="6343650" y="0"/>
            <a:ext cx="2800350" cy="5902960"/>
          </a:xfrm>
          <a:prstGeom prst="rect">
            <a:avLst/>
          </a:prstGeom>
        </p:spPr>
      </p:pic>
    </p:spTree>
    <p:extLst>
      <p:ext uri="{BB962C8B-B14F-4D97-AF65-F5344CB8AC3E}">
        <p14:creationId xmlns:p14="http://schemas.microsoft.com/office/powerpoint/2010/main" val="3581279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26D75CC-D4C3-C443-89F2-D52F365147D1}"/>
              </a:ext>
            </a:extLst>
          </p:cNvPr>
          <p:cNvSpPr>
            <a:spLocks noGrp="1"/>
          </p:cNvSpPr>
          <p:nvPr>
            <p:ph type="title" hasCustomPrompt="1"/>
          </p:nvPr>
        </p:nvSpPr>
        <p:spPr>
          <a:xfrm>
            <a:off x="4368800" y="840741"/>
            <a:ext cx="3180080" cy="487680"/>
          </a:xfrm>
          <a:prstGeom prst="rect">
            <a:avLst/>
          </a:prstGeom>
        </p:spPr>
        <p:txBody>
          <a:bodyPr/>
          <a:lstStyle>
            <a:lvl1pPr>
              <a:defRPr sz="3600" b="1" i="0">
                <a:solidFill>
                  <a:schemeClr val="accent1">
                    <a:lumMod val="75000"/>
                  </a:schemeClr>
                </a:solidFill>
                <a:latin typeface="Arial" panose="020B0604020202020204" pitchFamily="34" charset="0"/>
                <a:cs typeface="Arial" panose="020B0604020202020204" pitchFamily="34" charset="0"/>
              </a:defRPr>
            </a:lvl1pPr>
          </a:lstStyle>
          <a:p>
            <a:r>
              <a:rPr lang="en-US" dirty="0"/>
              <a:t>Header</a:t>
            </a:r>
          </a:p>
        </p:txBody>
      </p:sp>
      <p:sp>
        <p:nvSpPr>
          <p:cNvPr id="4" name="Text Placeholder 9">
            <a:extLst>
              <a:ext uri="{FF2B5EF4-FFF2-40B4-BE49-F238E27FC236}">
                <a16:creationId xmlns:a16="http://schemas.microsoft.com/office/drawing/2014/main" id="{F3E9C5EE-4D38-8B44-B138-C60A2170429B}"/>
              </a:ext>
            </a:extLst>
          </p:cNvPr>
          <p:cNvSpPr>
            <a:spLocks noGrp="1"/>
          </p:cNvSpPr>
          <p:nvPr>
            <p:ph type="body" sz="quarter" idx="10" hasCustomPrompt="1"/>
          </p:nvPr>
        </p:nvSpPr>
        <p:spPr>
          <a:xfrm>
            <a:off x="680721" y="1775462"/>
            <a:ext cx="2245359" cy="1841497"/>
          </a:xfrm>
          <a:prstGeom prst="rect">
            <a:avLst/>
          </a:prstGeom>
        </p:spPr>
        <p:txBody>
          <a:bodyPr/>
          <a:lstStyle>
            <a:lvl1pPr marL="0" indent="0">
              <a:buNone/>
              <a:defRPr sz="2000" b="1" i="0">
                <a:latin typeface="Arial" panose="020B0604020202020204" pitchFamily="34" charset="0"/>
                <a:cs typeface="Arial" panose="020B0604020202020204" pitchFamily="34" charset="0"/>
              </a:defRPr>
            </a:lvl1pPr>
          </a:lstStyle>
          <a:p>
            <a:pPr lvl="0"/>
            <a:r>
              <a:rPr lang="en-US" dirty="0"/>
              <a:t>Subhead</a:t>
            </a:r>
          </a:p>
        </p:txBody>
      </p:sp>
      <p:sp>
        <p:nvSpPr>
          <p:cNvPr id="7" name="Content Placeholder 2">
            <a:extLst>
              <a:ext uri="{FF2B5EF4-FFF2-40B4-BE49-F238E27FC236}">
                <a16:creationId xmlns:a16="http://schemas.microsoft.com/office/drawing/2014/main" id="{6A80555D-A1E5-924C-9BE2-897D296D7630}"/>
              </a:ext>
            </a:extLst>
          </p:cNvPr>
          <p:cNvSpPr>
            <a:spLocks noGrp="1"/>
          </p:cNvSpPr>
          <p:nvPr>
            <p:ph idx="1"/>
          </p:nvPr>
        </p:nvSpPr>
        <p:spPr>
          <a:xfrm>
            <a:off x="680721" y="4545291"/>
            <a:ext cx="2001519" cy="615989"/>
          </a:xfrm>
          <a:prstGeom prst="rect">
            <a:avLst/>
          </a:prstGeom>
        </p:spPr>
        <p:txBody>
          <a:bodyPr/>
          <a:lstStyle>
            <a:lvl1pPr>
              <a:defRPr sz="1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9" name="Chart Placeholder 8">
            <a:extLst>
              <a:ext uri="{FF2B5EF4-FFF2-40B4-BE49-F238E27FC236}">
                <a16:creationId xmlns:a16="http://schemas.microsoft.com/office/drawing/2014/main" id="{FD5A86B8-B853-0B4D-9C85-A81D900FB18E}"/>
              </a:ext>
            </a:extLst>
          </p:cNvPr>
          <p:cNvSpPr>
            <a:spLocks noGrp="1"/>
          </p:cNvSpPr>
          <p:nvPr>
            <p:ph type="chart" sz="quarter" idx="11"/>
          </p:nvPr>
        </p:nvSpPr>
        <p:spPr>
          <a:xfrm>
            <a:off x="3586163" y="1514475"/>
            <a:ext cx="4999037" cy="3878263"/>
          </a:xfrm>
          <a:prstGeom prst="rect">
            <a:avLst/>
          </a:prstGeom>
        </p:spPr>
        <p:txBody>
          <a:bodyPr/>
          <a:lstStyle>
            <a:lvl1pPr>
              <a:defRPr b="1" i="0">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359243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6B46A5-0023-5543-8FCC-5D0E21599EEF}"/>
              </a:ext>
            </a:extLst>
          </p:cNvPr>
          <p:cNvPicPr>
            <a:picLocks noChangeAspect="1"/>
          </p:cNvPicPr>
          <p:nvPr userDrawn="1"/>
        </p:nvPicPr>
        <p:blipFill>
          <a:blip r:embed="rId14"/>
          <a:stretch>
            <a:fillRect/>
          </a:stretch>
        </p:blipFill>
        <p:spPr>
          <a:xfrm>
            <a:off x="0" y="5897943"/>
            <a:ext cx="9144000" cy="71438"/>
          </a:xfrm>
          <a:prstGeom prst="rect">
            <a:avLst/>
          </a:prstGeom>
        </p:spPr>
      </p:pic>
      <p:pic>
        <p:nvPicPr>
          <p:cNvPr id="9" name="Picture 8">
            <a:extLst>
              <a:ext uri="{FF2B5EF4-FFF2-40B4-BE49-F238E27FC236}">
                <a16:creationId xmlns:a16="http://schemas.microsoft.com/office/drawing/2014/main" id="{67172BFD-EA79-AB40-ABD1-6554221356AB}"/>
              </a:ext>
            </a:extLst>
          </p:cNvPr>
          <p:cNvPicPr>
            <a:picLocks noChangeAspect="1"/>
          </p:cNvPicPr>
          <p:nvPr userDrawn="1"/>
        </p:nvPicPr>
        <p:blipFill>
          <a:blip r:embed="rId15"/>
          <a:stretch>
            <a:fillRect/>
          </a:stretch>
        </p:blipFill>
        <p:spPr>
          <a:xfrm>
            <a:off x="7414592" y="6060697"/>
            <a:ext cx="1415667" cy="684877"/>
          </a:xfrm>
          <a:prstGeom prst="rect">
            <a:avLst/>
          </a:prstGeom>
        </p:spPr>
      </p:pic>
    </p:spTree>
    <p:extLst>
      <p:ext uri="{BB962C8B-B14F-4D97-AF65-F5344CB8AC3E}">
        <p14:creationId xmlns:p14="http://schemas.microsoft.com/office/powerpoint/2010/main" val="38900370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hyperlink" Target="http://umanitoba.ca/student/bannatyne/"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mailto:bcss@umanitoba.ca" TargetMode="External"/><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hyperlink" Target="http://umanitoba.ca/student/bannatyn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301B1-947B-F649-BFE3-783BFB11EA52}"/>
              </a:ext>
            </a:extLst>
          </p:cNvPr>
          <p:cNvSpPr>
            <a:spLocks noGrp="1"/>
          </p:cNvSpPr>
          <p:nvPr>
            <p:ph type="ctrTitle"/>
          </p:nvPr>
        </p:nvSpPr>
        <p:spPr>
          <a:xfrm>
            <a:off x="1143000" y="1706468"/>
            <a:ext cx="6858000" cy="868680"/>
          </a:xfrm>
        </p:spPr>
        <p:txBody>
          <a:bodyPr/>
          <a:lstStyle/>
          <a:p>
            <a:pPr algn="ctr"/>
            <a:r>
              <a:rPr lang="en-US" sz="5400" dirty="0">
                <a:latin typeface="+mn-lt"/>
              </a:rPr>
              <a:t>Student Services </a:t>
            </a:r>
            <a:br>
              <a:rPr lang="en-US" sz="5400" dirty="0">
                <a:latin typeface="+mn-lt"/>
              </a:rPr>
            </a:br>
            <a:r>
              <a:rPr lang="en-US" sz="5400" dirty="0">
                <a:latin typeface="+mn-lt"/>
              </a:rPr>
              <a:t>at Bannatyne Campus</a:t>
            </a:r>
          </a:p>
        </p:txBody>
      </p:sp>
      <p:sp>
        <p:nvSpPr>
          <p:cNvPr id="3" name="Subtitle 2">
            <a:extLst>
              <a:ext uri="{FF2B5EF4-FFF2-40B4-BE49-F238E27FC236}">
                <a16:creationId xmlns:a16="http://schemas.microsoft.com/office/drawing/2014/main" id="{35E69B82-5A95-B842-92AA-0EDF655C69A8}"/>
              </a:ext>
            </a:extLst>
          </p:cNvPr>
          <p:cNvSpPr>
            <a:spLocks noGrp="1"/>
          </p:cNvSpPr>
          <p:nvPr>
            <p:ph type="subTitle" idx="1"/>
          </p:nvPr>
        </p:nvSpPr>
        <p:spPr>
          <a:xfrm>
            <a:off x="1143000" y="2816537"/>
            <a:ext cx="6858000" cy="1224926"/>
          </a:xfrm>
        </p:spPr>
        <p:txBody>
          <a:bodyPr/>
          <a:lstStyle/>
          <a:p>
            <a:pPr algn="ctr"/>
            <a:r>
              <a:rPr lang="en-US" sz="4400" b="1" dirty="0">
                <a:latin typeface="+mn-lt"/>
              </a:rPr>
              <a:t>Fall 2022 Orientation</a:t>
            </a:r>
          </a:p>
        </p:txBody>
      </p:sp>
    </p:spTree>
    <p:extLst>
      <p:ext uri="{BB962C8B-B14F-4D97-AF65-F5344CB8AC3E}">
        <p14:creationId xmlns:p14="http://schemas.microsoft.com/office/powerpoint/2010/main" val="3131656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0793" y="3422804"/>
            <a:ext cx="6327238" cy="1536192"/>
          </a:xfrm>
        </p:spPr>
        <p:txBody>
          <a:bodyPr vert="horz" lIns="91440" tIns="45720" rIns="91440" bIns="45720" rtlCol="0" anchor="ctr">
            <a:noAutofit/>
          </a:bodyPr>
          <a:lstStyle/>
          <a:p>
            <a:r>
              <a:rPr lang="en-US" dirty="0"/>
              <a:t>No Wrong Door Approach</a:t>
            </a:r>
          </a:p>
        </p:txBody>
      </p:sp>
      <p:pic>
        <p:nvPicPr>
          <p:cNvPr id="6" name="Content Placeholder 5" descr="Background pattern&#10;&#10;Description automatically generated">
            <a:extLst>
              <a:ext uri="{FF2B5EF4-FFF2-40B4-BE49-F238E27FC236}">
                <a16:creationId xmlns:a16="http://schemas.microsoft.com/office/drawing/2014/main" id="{F0123F5B-C8BD-443D-A895-16CC505E4963}"/>
              </a:ext>
            </a:extLst>
          </p:cNvPr>
          <p:cNvPicPr>
            <a:picLocks noChangeAspect="1"/>
          </p:cNvPicPr>
          <p:nvPr/>
        </p:nvPicPr>
        <p:blipFill rotWithShape="1">
          <a:blip r:embed="rId3"/>
          <a:srcRect t="15504" b="5430"/>
          <a:stretch/>
        </p:blipFill>
        <p:spPr>
          <a:xfrm>
            <a:off x="20" y="10"/>
            <a:ext cx="9143980" cy="3994473"/>
          </a:xfrm>
          <a:prstGeom prst="rect">
            <a:avLst/>
          </a:prstGeom>
        </p:spPr>
      </p:pic>
      <p:sp>
        <p:nvSpPr>
          <p:cNvPr id="19" name="Content Placeholder 9">
            <a:extLst>
              <a:ext uri="{FF2B5EF4-FFF2-40B4-BE49-F238E27FC236}">
                <a16:creationId xmlns:a16="http://schemas.microsoft.com/office/drawing/2014/main" id="{7821B32E-5269-44AE-9571-92C17359ADA9}"/>
              </a:ext>
            </a:extLst>
          </p:cNvPr>
          <p:cNvSpPr>
            <a:spLocks noGrp="1"/>
          </p:cNvSpPr>
          <p:nvPr>
            <p:ph idx="1"/>
          </p:nvPr>
        </p:nvSpPr>
        <p:spPr>
          <a:xfrm>
            <a:off x="190793" y="4460297"/>
            <a:ext cx="8578069" cy="1536192"/>
          </a:xfrm>
        </p:spPr>
        <p:txBody>
          <a:bodyPr vert="horz" lIns="91440" tIns="45720" rIns="91440" bIns="45720" rtlCol="0" anchor="ctr">
            <a:normAutofit/>
          </a:bodyPr>
          <a:lstStyle/>
          <a:p>
            <a:r>
              <a:rPr lang="en-US" dirty="0">
                <a:latin typeface="+mn-lt"/>
                <a:cs typeface="+mn-cs"/>
              </a:rPr>
              <a:t>We work to get you connected to the supports you need</a:t>
            </a:r>
          </a:p>
          <a:p>
            <a:r>
              <a:rPr lang="en-US" dirty="0">
                <a:latin typeface="+mn-lt"/>
                <a:cs typeface="+mn-cs"/>
              </a:rPr>
              <a:t>Explicit consent about what information to share and with whom </a:t>
            </a:r>
          </a:p>
          <a:p>
            <a:r>
              <a:rPr lang="en-US" dirty="0">
                <a:latin typeface="+mn-lt"/>
                <a:cs typeface="+mn-cs"/>
              </a:rPr>
              <a:t>CONFIDENTIALITY is KEY </a:t>
            </a:r>
          </a:p>
        </p:txBody>
      </p:sp>
    </p:spTree>
    <p:extLst>
      <p:ext uri="{BB962C8B-B14F-4D97-AF65-F5344CB8AC3E}">
        <p14:creationId xmlns:p14="http://schemas.microsoft.com/office/powerpoint/2010/main" val="2800041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42312"/>
            <a:ext cx="9055621" cy="1222744"/>
          </a:xfrm>
        </p:spPr>
        <p:txBody>
          <a:bodyPr>
            <a:normAutofit/>
          </a:bodyPr>
          <a:lstStyle/>
          <a:p>
            <a:pPr algn="ctr" defTabSz="342900"/>
            <a:r>
              <a:rPr lang="en-US" sz="3600" b="1" dirty="0">
                <a:solidFill>
                  <a:schemeClr val="accent1">
                    <a:lumMod val="75000"/>
                  </a:schemeClr>
                </a:solidFill>
                <a:latin typeface="Arial" panose="020B0604020202020204" pitchFamily="34" charset="0"/>
                <a:cs typeface="Arial" panose="020B0604020202020204" pitchFamily="34" charset="0"/>
              </a:rPr>
              <a:t> Student Services at Bannatyne Campus</a:t>
            </a:r>
          </a:p>
        </p:txBody>
      </p:sp>
      <p:pic>
        <p:nvPicPr>
          <p:cNvPr id="3" name="Picture 2"/>
          <p:cNvPicPr>
            <a:picLocks noChangeAspect="1"/>
          </p:cNvPicPr>
          <p:nvPr/>
        </p:nvPicPr>
        <p:blipFill>
          <a:blip r:embed="rId3"/>
          <a:stretch>
            <a:fillRect/>
          </a:stretch>
        </p:blipFill>
        <p:spPr>
          <a:xfrm>
            <a:off x="1015409" y="1923460"/>
            <a:ext cx="7113181" cy="3556591"/>
          </a:xfrm>
          <a:prstGeom prst="rect">
            <a:avLst/>
          </a:prstGeom>
        </p:spPr>
      </p:pic>
      <p:sp>
        <p:nvSpPr>
          <p:cNvPr id="5" name="Content Placeholder 4">
            <a:extLst>
              <a:ext uri="{FF2B5EF4-FFF2-40B4-BE49-F238E27FC236}">
                <a16:creationId xmlns:a16="http://schemas.microsoft.com/office/drawing/2014/main" id="{1F3B0E90-3180-7E4F-A2BF-9B0536B0EAC3}"/>
              </a:ext>
            </a:extLst>
          </p:cNvPr>
          <p:cNvSpPr>
            <a:spLocks noGrp="1"/>
          </p:cNvSpPr>
          <p:nvPr>
            <p:ph idx="1"/>
          </p:nvPr>
        </p:nvSpPr>
        <p:spPr/>
        <p:txBody>
          <a:bodyPr>
            <a:noAutofit/>
          </a:bodyPr>
          <a:lstStyle/>
          <a:p>
            <a:pPr marL="0" indent="0">
              <a:buNone/>
            </a:pPr>
            <a:r>
              <a:rPr lang="en-US" dirty="0"/>
              <a:t> </a:t>
            </a:r>
          </a:p>
        </p:txBody>
      </p:sp>
    </p:spTree>
    <p:extLst>
      <p:ext uri="{BB962C8B-B14F-4D97-AF65-F5344CB8AC3E}">
        <p14:creationId xmlns:p14="http://schemas.microsoft.com/office/powerpoint/2010/main" val="3638280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3622176" y="4133119"/>
            <a:ext cx="4412047" cy="430990"/>
          </a:xfrm>
        </p:spPr>
        <p:txBody>
          <a:bodyPr>
            <a:noAutofit/>
          </a:bodyPr>
          <a:lstStyle/>
          <a:p>
            <a:pPr marL="214313" indent="-214313"/>
            <a:r>
              <a:rPr lang="en-US" sz="2700" dirty="0"/>
              <a:t>Academic Learning Skills</a:t>
            </a:r>
          </a:p>
        </p:txBody>
      </p:sp>
      <p:sp>
        <p:nvSpPr>
          <p:cNvPr id="8" name="Title 2">
            <a:extLst>
              <a:ext uri="{FF2B5EF4-FFF2-40B4-BE49-F238E27FC236}">
                <a16:creationId xmlns:a16="http://schemas.microsoft.com/office/drawing/2014/main" id="{4C636215-D32B-6942-BADA-F03AA83AC80D}"/>
              </a:ext>
            </a:extLst>
          </p:cNvPr>
          <p:cNvSpPr txBox="1">
            <a:spLocks/>
          </p:cNvSpPr>
          <p:nvPr/>
        </p:nvSpPr>
        <p:spPr>
          <a:xfrm>
            <a:off x="421920" y="1209181"/>
            <a:ext cx="7326630" cy="441143"/>
          </a:xfrm>
          <a:prstGeom prst="rect">
            <a:avLst/>
          </a:prstGeom>
        </p:spPr>
        <p:txBody>
          <a:bodyPr>
            <a:normAutofit lnSpcReduction="10000"/>
          </a:bodyPr>
          <a:lstStyle>
            <a:lvl1pPr algn="l" defTabSz="914400" rtl="0" eaLnBrk="1" latinLnBrk="0" hangingPunct="1">
              <a:lnSpc>
                <a:spcPct val="90000"/>
              </a:lnSpc>
              <a:spcBef>
                <a:spcPct val="0"/>
              </a:spcBef>
              <a:buNone/>
              <a:defRPr sz="3600" b="1" i="0" kern="1200">
                <a:solidFill>
                  <a:schemeClr val="accent1">
                    <a:lumMod val="75000"/>
                  </a:schemeClr>
                </a:solidFill>
                <a:latin typeface="Arial" panose="020B0604020202020204" pitchFamily="34" charset="0"/>
                <a:ea typeface="+mj-ea"/>
                <a:cs typeface="Arial" panose="020B0604020202020204" pitchFamily="34" charset="0"/>
              </a:defRPr>
            </a:lvl1pPr>
          </a:lstStyle>
          <a:p>
            <a:pPr algn="ctr"/>
            <a:r>
              <a:rPr lang="en-US" sz="2700" dirty="0">
                <a:solidFill>
                  <a:srgbClr val="7030A0"/>
                </a:solidFill>
              </a:rPr>
              <a:t>Student Accessibility Services</a:t>
            </a:r>
          </a:p>
        </p:txBody>
      </p:sp>
      <p:sp>
        <p:nvSpPr>
          <p:cNvPr id="9" name="Title 2">
            <a:extLst>
              <a:ext uri="{FF2B5EF4-FFF2-40B4-BE49-F238E27FC236}">
                <a16:creationId xmlns:a16="http://schemas.microsoft.com/office/drawing/2014/main" id="{8E9E95F1-C77A-184F-B92B-31AEC7C51AFE}"/>
              </a:ext>
            </a:extLst>
          </p:cNvPr>
          <p:cNvSpPr txBox="1">
            <a:spLocks/>
          </p:cNvSpPr>
          <p:nvPr/>
        </p:nvSpPr>
        <p:spPr>
          <a:xfrm>
            <a:off x="-634799" y="1691441"/>
            <a:ext cx="5494973" cy="807028"/>
          </a:xfrm>
          <a:prstGeom prst="rect">
            <a:avLst/>
          </a:prstGeom>
        </p:spPr>
        <p:txBody>
          <a:bodyPr>
            <a:normAutofit/>
          </a:bodyPr>
          <a:lstStyle>
            <a:lvl1pPr algn="l" defTabSz="914400" rtl="0" eaLnBrk="1" latinLnBrk="0" hangingPunct="1">
              <a:lnSpc>
                <a:spcPct val="90000"/>
              </a:lnSpc>
              <a:spcBef>
                <a:spcPct val="0"/>
              </a:spcBef>
              <a:buNone/>
              <a:defRPr sz="3600" b="1" i="0" kern="1200">
                <a:solidFill>
                  <a:schemeClr val="accent1">
                    <a:lumMod val="75000"/>
                  </a:schemeClr>
                </a:solidFill>
                <a:latin typeface="Arial" panose="020B0604020202020204" pitchFamily="34" charset="0"/>
                <a:ea typeface="+mj-ea"/>
                <a:cs typeface="Arial" panose="020B0604020202020204" pitchFamily="34" charset="0"/>
              </a:defRPr>
            </a:lvl1pPr>
          </a:lstStyle>
          <a:p>
            <a:pPr algn="ctr"/>
            <a:r>
              <a:rPr lang="en-US" sz="2700" dirty="0"/>
              <a:t>Student Advocacy</a:t>
            </a:r>
          </a:p>
        </p:txBody>
      </p:sp>
      <p:sp>
        <p:nvSpPr>
          <p:cNvPr id="10" name="Title 2">
            <a:extLst>
              <a:ext uri="{FF2B5EF4-FFF2-40B4-BE49-F238E27FC236}">
                <a16:creationId xmlns:a16="http://schemas.microsoft.com/office/drawing/2014/main" id="{15A4DE58-DC7E-AE43-A23B-BD67717E8471}"/>
              </a:ext>
            </a:extLst>
          </p:cNvPr>
          <p:cNvSpPr txBox="1">
            <a:spLocks/>
          </p:cNvSpPr>
          <p:nvPr/>
        </p:nvSpPr>
        <p:spPr>
          <a:xfrm>
            <a:off x="3597757" y="3326472"/>
            <a:ext cx="7326630" cy="578428"/>
          </a:xfrm>
          <a:prstGeom prst="rect">
            <a:avLst/>
          </a:prstGeom>
        </p:spPr>
        <p:txBody>
          <a:bodyPr>
            <a:normAutofit/>
          </a:bodyPr>
          <a:lstStyle>
            <a:lvl1pPr algn="l" defTabSz="914400" rtl="0" eaLnBrk="1" latinLnBrk="0" hangingPunct="1">
              <a:lnSpc>
                <a:spcPct val="90000"/>
              </a:lnSpc>
              <a:spcBef>
                <a:spcPct val="0"/>
              </a:spcBef>
              <a:buNone/>
              <a:defRPr sz="3600" b="1" i="0" kern="1200">
                <a:solidFill>
                  <a:schemeClr val="accent1">
                    <a:lumMod val="75000"/>
                  </a:schemeClr>
                </a:solidFill>
                <a:latin typeface="Arial" panose="020B0604020202020204" pitchFamily="34" charset="0"/>
                <a:ea typeface="+mj-ea"/>
                <a:cs typeface="Arial" panose="020B0604020202020204" pitchFamily="34" charset="0"/>
              </a:defRPr>
            </a:lvl1pPr>
          </a:lstStyle>
          <a:p>
            <a:pPr marL="214313" indent="-214313" algn="ctr"/>
            <a:r>
              <a:rPr lang="en-US" sz="2700" dirty="0">
                <a:solidFill>
                  <a:srgbClr val="7030A0"/>
                </a:solidFill>
              </a:rPr>
              <a:t>Career Services</a:t>
            </a:r>
          </a:p>
        </p:txBody>
      </p:sp>
      <p:sp>
        <p:nvSpPr>
          <p:cNvPr id="12" name="Title 2">
            <a:extLst>
              <a:ext uri="{FF2B5EF4-FFF2-40B4-BE49-F238E27FC236}">
                <a16:creationId xmlns:a16="http://schemas.microsoft.com/office/drawing/2014/main" id="{5ADB439D-8E9B-F24D-BADB-0A43D898EDE6}"/>
              </a:ext>
            </a:extLst>
          </p:cNvPr>
          <p:cNvSpPr txBox="1">
            <a:spLocks/>
          </p:cNvSpPr>
          <p:nvPr/>
        </p:nvSpPr>
        <p:spPr>
          <a:xfrm>
            <a:off x="800342" y="4564109"/>
            <a:ext cx="3771658" cy="365760"/>
          </a:xfrm>
          <a:prstGeom prst="rect">
            <a:avLst/>
          </a:prstGeom>
        </p:spPr>
        <p:txBody>
          <a:bodyPr>
            <a:noAutofit/>
          </a:bodyPr>
          <a:lstStyle>
            <a:lvl1pPr algn="l" defTabSz="914400" rtl="0" eaLnBrk="1" latinLnBrk="0" hangingPunct="1">
              <a:lnSpc>
                <a:spcPct val="90000"/>
              </a:lnSpc>
              <a:spcBef>
                <a:spcPct val="0"/>
              </a:spcBef>
              <a:buNone/>
              <a:defRPr sz="3600" b="1" i="0" kern="1200">
                <a:solidFill>
                  <a:schemeClr val="accent1">
                    <a:lumMod val="75000"/>
                  </a:schemeClr>
                </a:solidFill>
                <a:latin typeface="Arial" panose="020B0604020202020204" pitchFamily="34" charset="0"/>
                <a:ea typeface="+mj-ea"/>
                <a:cs typeface="Arial" panose="020B0604020202020204" pitchFamily="34" charset="0"/>
              </a:defRPr>
            </a:lvl1pPr>
          </a:lstStyle>
          <a:p>
            <a:r>
              <a:rPr lang="en-US" sz="2700" dirty="0">
                <a:solidFill>
                  <a:srgbClr val="7030A0"/>
                </a:solidFill>
              </a:rPr>
              <a:t>Counselling Services</a:t>
            </a:r>
          </a:p>
        </p:txBody>
      </p:sp>
      <p:sp>
        <p:nvSpPr>
          <p:cNvPr id="13" name="Title 1">
            <a:extLst>
              <a:ext uri="{FF2B5EF4-FFF2-40B4-BE49-F238E27FC236}">
                <a16:creationId xmlns:a16="http://schemas.microsoft.com/office/drawing/2014/main" id="{54A07B57-CEBB-C94D-B0D7-65F0E338C6C9}"/>
              </a:ext>
            </a:extLst>
          </p:cNvPr>
          <p:cNvSpPr txBox="1">
            <a:spLocks/>
          </p:cNvSpPr>
          <p:nvPr/>
        </p:nvSpPr>
        <p:spPr>
          <a:xfrm>
            <a:off x="133834" y="3615686"/>
            <a:ext cx="5494973" cy="365760"/>
          </a:xfrm>
          <a:prstGeom prst="rect">
            <a:avLst/>
          </a:prstGeom>
        </p:spPr>
        <p:txBody>
          <a:bodyPr/>
          <a:lstStyle>
            <a:lvl1pPr algn="l" defTabSz="914400" rtl="0" eaLnBrk="1" latinLnBrk="0" hangingPunct="1">
              <a:lnSpc>
                <a:spcPct val="90000"/>
              </a:lnSpc>
              <a:spcBef>
                <a:spcPct val="0"/>
              </a:spcBef>
              <a:buNone/>
              <a:defRPr sz="3600" b="1" i="0" kern="1200">
                <a:solidFill>
                  <a:schemeClr val="accent1">
                    <a:lumMod val="75000"/>
                  </a:schemeClr>
                </a:solidFill>
                <a:latin typeface="Arial" panose="020B0604020202020204" pitchFamily="34" charset="0"/>
                <a:ea typeface="+mj-ea"/>
                <a:cs typeface="Arial" panose="020B0604020202020204" pitchFamily="34" charset="0"/>
              </a:defRPr>
            </a:lvl1pPr>
          </a:lstStyle>
          <a:p>
            <a:pPr algn="ctr" defTabSz="342900"/>
            <a:r>
              <a:rPr lang="en-US" sz="2700" dirty="0">
                <a:solidFill>
                  <a:srgbClr val="7030A0"/>
                </a:solidFill>
              </a:rPr>
              <a:t>Financial Aid and Awards</a:t>
            </a:r>
          </a:p>
        </p:txBody>
      </p:sp>
      <p:sp>
        <p:nvSpPr>
          <p:cNvPr id="14" name="Title 1">
            <a:extLst>
              <a:ext uri="{FF2B5EF4-FFF2-40B4-BE49-F238E27FC236}">
                <a16:creationId xmlns:a16="http://schemas.microsoft.com/office/drawing/2014/main" id="{22E1C90A-BEAA-AD48-833B-EFFBEFAC92FC}"/>
              </a:ext>
            </a:extLst>
          </p:cNvPr>
          <p:cNvSpPr txBox="1">
            <a:spLocks/>
          </p:cNvSpPr>
          <p:nvPr/>
        </p:nvSpPr>
        <p:spPr>
          <a:xfrm>
            <a:off x="-264723" y="571197"/>
            <a:ext cx="5494973" cy="365760"/>
          </a:xfrm>
          <a:prstGeom prst="rect">
            <a:avLst/>
          </a:prstGeom>
        </p:spPr>
        <p:txBody>
          <a:bodyPr/>
          <a:lstStyle>
            <a:lvl1pPr algn="l" defTabSz="914400" rtl="0" eaLnBrk="1" latinLnBrk="0" hangingPunct="1">
              <a:lnSpc>
                <a:spcPct val="90000"/>
              </a:lnSpc>
              <a:spcBef>
                <a:spcPct val="0"/>
              </a:spcBef>
              <a:buNone/>
              <a:defRPr sz="3600" b="1" i="0" kern="1200">
                <a:solidFill>
                  <a:schemeClr val="accent1">
                    <a:lumMod val="75000"/>
                  </a:schemeClr>
                </a:solidFill>
                <a:latin typeface="Arial" panose="020B0604020202020204" pitchFamily="34" charset="0"/>
                <a:ea typeface="+mj-ea"/>
                <a:cs typeface="Arial" panose="020B0604020202020204" pitchFamily="34" charset="0"/>
              </a:defRPr>
            </a:lvl1pPr>
          </a:lstStyle>
          <a:p>
            <a:pPr algn="ctr"/>
            <a:r>
              <a:rPr lang="en-US" sz="2700" dirty="0"/>
              <a:t>International Services</a:t>
            </a:r>
          </a:p>
        </p:txBody>
      </p:sp>
      <p:sp>
        <p:nvSpPr>
          <p:cNvPr id="15" name="Title 2">
            <a:extLst>
              <a:ext uri="{FF2B5EF4-FFF2-40B4-BE49-F238E27FC236}">
                <a16:creationId xmlns:a16="http://schemas.microsoft.com/office/drawing/2014/main" id="{75B09B1A-932A-704B-8568-FEB2A2F5AD1D}"/>
              </a:ext>
            </a:extLst>
          </p:cNvPr>
          <p:cNvSpPr txBox="1">
            <a:spLocks/>
          </p:cNvSpPr>
          <p:nvPr/>
        </p:nvSpPr>
        <p:spPr>
          <a:xfrm>
            <a:off x="3049527" y="764550"/>
            <a:ext cx="7326630" cy="561109"/>
          </a:xfrm>
          <a:prstGeom prst="rect">
            <a:avLst/>
          </a:prstGeom>
        </p:spPr>
        <p:txBody>
          <a:bodyPr>
            <a:normAutofit/>
          </a:bodyPr>
          <a:lstStyle>
            <a:lvl1pPr algn="l" defTabSz="914400" rtl="0" eaLnBrk="1" latinLnBrk="0" hangingPunct="1">
              <a:lnSpc>
                <a:spcPct val="90000"/>
              </a:lnSpc>
              <a:spcBef>
                <a:spcPct val="0"/>
              </a:spcBef>
              <a:buNone/>
              <a:defRPr sz="3600" b="1" i="0" kern="1200">
                <a:solidFill>
                  <a:schemeClr val="accent1">
                    <a:lumMod val="75000"/>
                  </a:schemeClr>
                </a:solidFill>
                <a:latin typeface="Arial" panose="020B0604020202020204" pitchFamily="34" charset="0"/>
                <a:ea typeface="+mj-ea"/>
                <a:cs typeface="Arial" panose="020B0604020202020204" pitchFamily="34" charset="0"/>
              </a:defRPr>
            </a:lvl1pPr>
          </a:lstStyle>
          <a:p>
            <a:pPr algn="ctr"/>
            <a:r>
              <a:rPr lang="en-US" sz="2700" dirty="0"/>
              <a:t>Spiritual Care</a:t>
            </a:r>
          </a:p>
        </p:txBody>
      </p:sp>
      <p:sp>
        <p:nvSpPr>
          <p:cNvPr id="16" name="Title 1">
            <a:extLst>
              <a:ext uri="{FF2B5EF4-FFF2-40B4-BE49-F238E27FC236}">
                <a16:creationId xmlns:a16="http://schemas.microsoft.com/office/drawing/2014/main" id="{3CFEFDAD-6D4A-A14B-BD1D-BEBFB1AE7AFA}"/>
              </a:ext>
            </a:extLst>
          </p:cNvPr>
          <p:cNvSpPr txBox="1">
            <a:spLocks/>
          </p:cNvSpPr>
          <p:nvPr/>
        </p:nvSpPr>
        <p:spPr>
          <a:xfrm>
            <a:off x="102647" y="2948704"/>
            <a:ext cx="5557345" cy="600917"/>
          </a:xfrm>
          <a:prstGeom prst="rect">
            <a:avLst/>
          </a:prstGeom>
        </p:spPr>
        <p:txBody>
          <a:bodyPr/>
          <a:lstStyle>
            <a:lvl1pPr algn="l" defTabSz="914400" rtl="0" eaLnBrk="1" latinLnBrk="0" hangingPunct="1">
              <a:lnSpc>
                <a:spcPct val="90000"/>
              </a:lnSpc>
              <a:spcBef>
                <a:spcPct val="0"/>
              </a:spcBef>
              <a:buNone/>
              <a:defRPr sz="3600" b="1" i="0" kern="1200">
                <a:solidFill>
                  <a:schemeClr val="accent1">
                    <a:lumMod val="75000"/>
                  </a:schemeClr>
                </a:solidFill>
                <a:latin typeface="Arial" panose="020B0604020202020204" pitchFamily="34" charset="0"/>
                <a:ea typeface="+mj-ea"/>
                <a:cs typeface="Arial" panose="020B0604020202020204" pitchFamily="34" charset="0"/>
              </a:defRPr>
            </a:lvl1pPr>
          </a:lstStyle>
          <a:p>
            <a:pPr algn="ctr" defTabSz="342900"/>
            <a:r>
              <a:rPr lang="en-US" sz="2700" dirty="0"/>
              <a:t>Student Mental Health Services</a:t>
            </a:r>
          </a:p>
        </p:txBody>
      </p:sp>
      <p:sp>
        <p:nvSpPr>
          <p:cNvPr id="17" name="Text Placeholder 1">
            <a:extLst>
              <a:ext uri="{FF2B5EF4-FFF2-40B4-BE49-F238E27FC236}">
                <a16:creationId xmlns:a16="http://schemas.microsoft.com/office/drawing/2014/main" id="{1C1EEDB7-33A9-D74F-921F-62BCA53C8BCE}"/>
              </a:ext>
            </a:extLst>
          </p:cNvPr>
          <p:cNvSpPr txBox="1">
            <a:spLocks/>
          </p:cNvSpPr>
          <p:nvPr/>
        </p:nvSpPr>
        <p:spPr>
          <a:xfrm>
            <a:off x="4085235" y="1855084"/>
            <a:ext cx="4991626" cy="365760"/>
          </a:xfrm>
          <a:prstGeom prst="rect">
            <a:avLst/>
          </a:prstGeom>
        </p:spPr>
        <p:txBody>
          <a:bodyPr/>
          <a:lstStyle>
            <a:lvl1pPr algn="l" defTabSz="914400" rtl="0" eaLnBrk="1" latinLnBrk="0" hangingPunct="1">
              <a:lnSpc>
                <a:spcPct val="90000"/>
              </a:lnSpc>
              <a:spcBef>
                <a:spcPct val="0"/>
              </a:spcBef>
              <a:buNone/>
              <a:defRPr sz="3600" b="1" i="0" kern="1200">
                <a:solidFill>
                  <a:schemeClr val="accent1">
                    <a:lumMod val="75000"/>
                  </a:schemeClr>
                </a:solidFill>
                <a:latin typeface="Arial" panose="020B0604020202020204" pitchFamily="34" charset="0"/>
                <a:ea typeface="+mj-ea"/>
                <a:cs typeface="Arial" panose="020B0604020202020204" pitchFamily="34" charset="0"/>
              </a:defRPr>
            </a:lvl1pPr>
          </a:lstStyle>
          <a:p>
            <a:pPr algn="ctr" defTabSz="342900"/>
            <a:r>
              <a:rPr lang="en-US" sz="2700" dirty="0"/>
              <a:t>Health and Wellness</a:t>
            </a:r>
          </a:p>
        </p:txBody>
      </p:sp>
      <p:sp>
        <p:nvSpPr>
          <p:cNvPr id="4" name="TextBox 3">
            <a:extLst>
              <a:ext uri="{FF2B5EF4-FFF2-40B4-BE49-F238E27FC236}">
                <a16:creationId xmlns:a16="http://schemas.microsoft.com/office/drawing/2014/main" id="{5CEB4B08-A793-446B-9237-32D9E51F4D30}"/>
              </a:ext>
            </a:extLst>
          </p:cNvPr>
          <p:cNvSpPr txBox="1"/>
          <p:nvPr/>
        </p:nvSpPr>
        <p:spPr>
          <a:xfrm>
            <a:off x="2216406" y="5127353"/>
            <a:ext cx="6518723" cy="507831"/>
          </a:xfrm>
          <a:prstGeom prst="rect">
            <a:avLst/>
          </a:prstGeom>
          <a:noFill/>
        </p:spPr>
        <p:txBody>
          <a:bodyPr wrap="square" rtlCol="0">
            <a:spAutoFit/>
          </a:bodyPr>
          <a:lstStyle/>
          <a:p>
            <a:r>
              <a:rPr lang="en-US" sz="2700" b="1" dirty="0">
                <a:solidFill>
                  <a:schemeClr val="accent1">
                    <a:lumMod val="75000"/>
                  </a:schemeClr>
                </a:solidFill>
                <a:latin typeface="Arial" panose="020B0604020202020204" pitchFamily="34" charset="0"/>
                <a:ea typeface="+mj-ea"/>
                <a:cs typeface="Arial" panose="020B0604020202020204" pitchFamily="34" charset="0"/>
              </a:rPr>
              <a:t>Confidential Intake and Triage Support</a:t>
            </a:r>
            <a:endParaRPr lang="en-CA" sz="2700" b="1" dirty="0">
              <a:solidFill>
                <a:schemeClr val="accent1">
                  <a:lumMod val="75000"/>
                </a:schemeClr>
              </a:solidFill>
              <a:latin typeface="Arial" panose="020B0604020202020204" pitchFamily="34" charset="0"/>
              <a:ea typeface="+mj-ea"/>
              <a:cs typeface="Arial" panose="020B0604020202020204" pitchFamily="34" charset="0"/>
            </a:endParaRPr>
          </a:p>
        </p:txBody>
      </p:sp>
      <p:sp>
        <p:nvSpPr>
          <p:cNvPr id="2" name="TextBox 1">
            <a:extLst>
              <a:ext uri="{FF2B5EF4-FFF2-40B4-BE49-F238E27FC236}">
                <a16:creationId xmlns:a16="http://schemas.microsoft.com/office/drawing/2014/main" id="{04F6D610-42CC-486E-BE0D-99EA26D77C21}"/>
              </a:ext>
            </a:extLst>
          </p:cNvPr>
          <p:cNvSpPr txBox="1"/>
          <p:nvPr/>
        </p:nvSpPr>
        <p:spPr>
          <a:xfrm>
            <a:off x="1395450" y="2293984"/>
            <a:ext cx="6353100" cy="507831"/>
          </a:xfrm>
          <a:prstGeom prst="rect">
            <a:avLst/>
          </a:prstGeom>
          <a:noFill/>
        </p:spPr>
        <p:txBody>
          <a:bodyPr wrap="square" rtlCol="0">
            <a:spAutoFit/>
          </a:bodyPr>
          <a:lstStyle/>
          <a:p>
            <a:r>
              <a:rPr lang="en-US" sz="2700" b="1" dirty="0">
                <a:solidFill>
                  <a:srgbClr val="7030A0"/>
                </a:solidFill>
                <a:latin typeface="Arial" panose="020B0604020202020204" pitchFamily="34" charset="0"/>
                <a:ea typeface="+mj-ea"/>
                <a:cs typeface="Arial" panose="020B0604020202020204" pitchFamily="34" charset="0"/>
              </a:rPr>
              <a:t>Sexual Violence Resource Centre</a:t>
            </a:r>
            <a:endParaRPr lang="en-CA" sz="2700" b="1" dirty="0">
              <a:solidFill>
                <a:srgbClr val="7030A0"/>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6423317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759977"/>
            <a:ext cx="8686800" cy="487680"/>
          </a:xfrm>
        </p:spPr>
        <p:txBody>
          <a:bodyPr>
            <a:noAutofit/>
          </a:bodyPr>
          <a:lstStyle/>
          <a:p>
            <a:pPr algn="ctr"/>
            <a:r>
              <a:rPr lang="en-US" dirty="0"/>
              <a:t>Confidential Intake &amp; Triage Specialist</a:t>
            </a:r>
          </a:p>
        </p:txBody>
      </p:sp>
      <p:sp>
        <p:nvSpPr>
          <p:cNvPr id="2" name="TextBox 1"/>
          <p:cNvSpPr txBox="1"/>
          <p:nvPr/>
        </p:nvSpPr>
        <p:spPr>
          <a:xfrm>
            <a:off x="3508592" y="1688800"/>
            <a:ext cx="5493674" cy="3416320"/>
          </a:xfrm>
          <a:prstGeom prst="rect">
            <a:avLst/>
          </a:prstGeom>
          <a:noFill/>
        </p:spPr>
        <p:txBody>
          <a:bodyPr wrap="square" rtlCol="0">
            <a:spAutoFit/>
          </a:bodyPr>
          <a:lstStyle/>
          <a:p>
            <a:pPr marL="342900" indent="-342900">
              <a:buFont typeface="Arial" panose="020B0604020202020204" pitchFamily="34" charset="0"/>
              <a:buChar char="•"/>
            </a:pPr>
            <a:r>
              <a:rPr lang="en-US" sz="2800" dirty="0"/>
              <a:t>Person-centered intake</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Identify your goals, needs, resources</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Develop plans for ongoing support both on- and off-campus</a:t>
            </a:r>
            <a:endParaRPr lang="en-US" sz="2000" dirty="0"/>
          </a:p>
          <a:p>
            <a:endParaRPr lang="en-US" sz="20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47589"/>
            <a:ext cx="3527564" cy="3307470"/>
          </a:xfrm>
          <a:prstGeom prst="rect">
            <a:avLst/>
          </a:prstGeom>
        </p:spPr>
      </p:pic>
    </p:spTree>
    <p:extLst>
      <p:ext uri="{BB962C8B-B14F-4D97-AF65-F5344CB8AC3E}">
        <p14:creationId xmlns:p14="http://schemas.microsoft.com/office/powerpoint/2010/main" val="41025052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576797" y="656308"/>
            <a:ext cx="7990406" cy="485682"/>
          </a:xfrm>
        </p:spPr>
        <p:txBody>
          <a:bodyPr>
            <a:normAutofit fontScale="90000"/>
          </a:bodyPr>
          <a:lstStyle/>
          <a:p>
            <a:pPr algn="ctr"/>
            <a:r>
              <a:rPr lang="en-US" dirty="0"/>
              <a:t>Counselling and Mental Health Supports</a:t>
            </a:r>
          </a:p>
        </p:txBody>
      </p:sp>
      <p:sp>
        <p:nvSpPr>
          <p:cNvPr id="6" name="Content Placeholder 5"/>
          <p:cNvSpPr txBox="1">
            <a:spLocks noGrp="1"/>
          </p:cNvSpPr>
          <p:nvPr>
            <p:ph idx="1"/>
          </p:nvPr>
        </p:nvSpPr>
        <p:spPr>
          <a:xfrm>
            <a:off x="510652" y="1399367"/>
            <a:ext cx="8314401" cy="1903598"/>
          </a:xfrm>
          <a:prstGeom prst="rect">
            <a:avLst/>
          </a:prstGeom>
          <a:noFill/>
        </p:spPr>
        <p:txBody>
          <a:bodyPr wrap="square" rtlCol="0">
            <a:spAutoFit/>
          </a:bodyPr>
          <a:lstStyle/>
          <a:p>
            <a:pPr marL="0" indent="0" algn="ctr">
              <a:buNone/>
            </a:pPr>
            <a:r>
              <a:rPr lang="en-US" dirty="0">
                <a:latin typeface="+mn-lt"/>
              </a:rPr>
              <a:t>Supportive counselling for individuals and relationships </a:t>
            </a:r>
          </a:p>
          <a:p>
            <a:pPr marL="214313" indent="-214313" algn="ctr"/>
            <a:endParaRPr lang="en-US" sz="1500" dirty="0">
              <a:latin typeface="+mn-lt"/>
            </a:endParaRPr>
          </a:p>
          <a:p>
            <a:pPr marL="557213" lvl="1" indent="-214313" algn="ctr"/>
            <a:endParaRPr lang="en-US" dirty="0">
              <a:latin typeface="+mn-lt"/>
            </a:endParaRPr>
          </a:p>
          <a:p>
            <a:pPr marL="557213" lvl="1" indent="-214313" algn="ctr"/>
            <a:endParaRPr lang="en-US" dirty="0">
              <a:latin typeface="+mn-lt"/>
            </a:endParaRPr>
          </a:p>
          <a:p>
            <a:pPr marL="214313" indent="-214313" algn="ctr"/>
            <a:endParaRPr lang="en-US" dirty="0">
              <a:latin typeface="+mn-lt"/>
            </a:endParaRPr>
          </a:p>
        </p:txBody>
      </p:sp>
      <p:pic>
        <p:nvPicPr>
          <p:cNvPr id="3" name="Picture 2">
            <a:extLst>
              <a:ext uri="{FF2B5EF4-FFF2-40B4-BE49-F238E27FC236}">
                <a16:creationId xmlns:a16="http://schemas.microsoft.com/office/drawing/2014/main" id="{A71EA0E4-2FE5-4922-9DA0-DC568E369B29}"/>
              </a:ext>
            </a:extLst>
          </p:cNvPr>
          <p:cNvPicPr>
            <a:picLocks noChangeAspect="1"/>
          </p:cNvPicPr>
          <p:nvPr/>
        </p:nvPicPr>
        <p:blipFill>
          <a:blip r:embed="rId3"/>
          <a:stretch>
            <a:fillRect/>
          </a:stretch>
        </p:blipFill>
        <p:spPr>
          <a:xfrm>
            <a:off x="2294453" y="2024299"/>
            <a:ext cx="4555093" cy="3416320"/>
          </a:xfrm>
          <a:prstGeom prst="rect">
            <a:avLst/>
          </a:prstGeom>
        </p:spPr>
      </p:pic>
    </p:spTree>
    <p:extLst>
      <p:ext uri="{BB962C8B-B14F-4D97-AF65-F5344CB8AC3E}">
        <p14:creationId xmlns:p14="http://schemas.microsoft.com/office/powerpoint/2010/main" val="1134165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86598-5AEB-9E4B-B58A-4EB1ED524409}"/>
              </a:ext>
            </a:extLst>
          </p:cNvPr>
          <p:cNvSpPr>
            <a:spLocks noGrp="1"/>
          </p:cNvSpPr>
          <p:nvPr>
            <p:ph type="title"/>
          </p:nvPr>
        </p:nvSpPr>
        <p:spPr>
          <a:xfrm>
            <a:off x="143588" y="4503420"/>
            <a:ext cx="7628812" cy="1530666"/>
          </a:xfrm>
        </p:spPr>
        <p:txBody>
          <a:bodyPr vert="horz" lIns="91440" tIns="45720" rIns="91440" bIns="45720" rtlCol="0" anchor="ctr">
            <a:normAutofit/>
          </a:bodyPr>
          <a:lstStyle/>
          <a:p>
            <a:r>
              <a:rPr lang="en-US" dirty="0"/>
              <a:t>Student Mental Health Services</a:t>
            </a:r>
          </a:p>
        </p:txBody>
      </p:sp>
      <p:pic>
        <p:nvPicPr>
          <p:cNvPr id="6" name="Picture 5"/>
          <p:cNvPicPr>
            <a:picLocks noChangeAspect="1"/>
          </p:cNvPicPr>
          <p:nvPr/>
        </p:nvPicPr>
        <p:blipFill rotWithShape="1">
          <a:blip r:embed="rId3"/>
          <a:srcRect t="6847" b="32131"/>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extLst>
      <p:ext uri="{BB962C8B-B14F-4D97-AF65-F5344CB8AC3E}">
        <p14:creationId xmlns:p14="http://schemas.microsoft.com/office/powerpoint/2010/main" val="4984680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310" y="448352"/>
            <a:ext cx="8513379" cy="693771"/>
          </a:xfrm>
        </p:spPr>
        <p:txBody>
          <a:bodyPr/>
          <a:lstStyle/>
          <a:p>
            <a:pPr algn="ctr" defTabSz="457200"/>
            <a:r>
              <a:rPr lang="en-US" sz="3200" dirty="0"/>
              <a:t>Cognitive Behavioural Therapy Workshops</a:t>
            </a:r>
          </a:p>
        </p:txBody>
      </p:sp>
      <p:pic>
        <p:nvPicPr>
          <p:cNvPr id="6" name="Picture 5"/>
          <p:cNvPicPr>
            <a:picLocks noChangeAspect="1"/>
          </p:cNvPicPr>
          <p:nvPr/>
        </p:nvPicPr>
        <p:blipFill>
          <a:blip r:embed="rId3"/>
          <a:stretch>
            <a:fillRect/>
          </a:stretch>
        </p:blipFill>
        <p:spPr>
          <a:xfrm>
            <a:off x="4240529" y="1034442"/>
            <a:ext cx="4789115" cy="4789115"/>
          </a:xfrm>
          <a:prstGeom prst="rect">
            <a:avLst/>
          </a:prstGeom>
        </p:spPr>
      </p:pic>
      <p:sp>
        <p:nvSpPr>
          <p:cNvPr id="7" name="TextBox 6"/>
          <p:cNvSpPr txBox="1"/>
          <p:nvPr/>
        </p:nvSpPr>
        <p:spPr>
          <a:xfrm>
            <a:off x="544812" y="1223761"/>
            <a:ext cx="3526709"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Skill-building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10 session series </a:t>
            </a:r>
          </a:p>
          <a:p>
            <a:endParaRPr lang="en-US" sz="2400" dirty="0"/>
          </a:p>
          <a:p>
            <a:pPr marL="285750" indent="-285750">
              <a:buFont typeface="Arial" panose="020B0604020202020204" pitchFamily="34" charset="0"/>
              <a:buChar char="•"/>
            </a:pPr>
            <a:r>
              <a:rPr lang="en-US" sz="2400" dirty="0"/>
              <a:t>Offered multiple times per year</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Registration through Student Services at Bannatyne Campus</a:t>
            </a:r>
          </a:p>
        </p:txBody>
      </p:sp>
    </p:spTree>
    <p:extLst>
      <p:ext uri="{BB962C8B-B14F-4D97-AF65-F5344CB8AC3E}">
        <p14:creationId xmlns:p14="http://schemas.microsoft.com/office/powerpoint/2010/main" val="5868247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21D6B-354E-44F0-BE5B-A3A210C8B9C1}"/>
              </a:ext>
            </a:extLst>
          </p:cNvPr>
          <p:cNvSpPr>
            <a:spLocks noGrp="1"/>
          </p:cNvSpPr>
          <p:nvPr>
            <p:ph type="title"/>
          </p:nvPr>
        </p:nvSpPr>
        <p:spPr>
          <a:xfrm>
            <a:off x="435894" y="279743"/>
            <a:ext cx="8272212" cy="891540"/>
          </a:xfrm>
        </p:spPr>
        <p:txBody>
          <a:bodyPr>
            <a:normAutofit/>
          </a:bodyPr>
          <a:lstStyle/>
          <a:p>
            <a:pPr algn="ctr"/>
            <a:r>
              <a:rPr lang="en-CA" sz="3200" b="1" dirty="0">
                <a:solidFill>
                  <a:schemeClr val="accent1">
                    <a:lumMod val="75000"/>
                  </a:schemeClr>
                </a:solidFill>
                <a:latin typeface="Arial" panose="020B0604020202020204" pitchFamily="34" charset="0"/>
                <a:cs typeface="Arial" panose="020B0604020202020204" pitchFamily="34" charset="0"/>
              </a:rPr>
              <a:t>Available Workshops </a:t>
            </a:r>
          </a:p>
        </p:txBody>
      </p:sp>
      <p:graphicFrame>
        <p:nvGraphicFramePr>
          <p:cNvPr id="5" name="Content Placeholder 2">
            <a:extLst>
              <a:ext uri="{FF2B5EF4-FFF2-40B4-BE49-F238E27FC236}">
                <a16:creationId xmlns:a16="http://schemas.microsoft.com/office/drawing/2014/main" id="{D222952E-C1FB-4E80-83F0-A2F5B76931C2}"/>
              </a:ext>
            </a:extLst>
          </p:cNvPr>
          <p:cNvGraphicFramePr>
            <a:graphicFrameLocks noGrp="1"/>
          </p:cNvGraphicFramePr>
          <p:nvPr>
            <p:ph idx="1"/>
            <p:extLst>
              <p:ext uri="{D42A27DB-BD31-4B8C-83A1-F6EECF244321}">
                <p14:modId xmlns:p14="http://schemas.microsoft.com/office/powerpoint/2010/main" val="3084203330"/>
              </p:ext>
            </p:extLst>
          </p:nvPr>
        </p:nvGraphicFramePr>
        <p:xfrm>
          <a:off x="222421" y="1023313"/>
          <a:ext cx="8699157" cy="47449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79610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B4405B-F443-4E7D-B140-95CC6971619F}"/>
              </a:ext>
            </a:extLst>
          </p:cNvPr>
          <p:cNvSpPr>
            <a:spLocks noGrp="1"/>
          </p:cNvSpPr>
          <p:nvPr>
            <p:ph type="title"/>
          </p:nvPr>
        </p:nvSpPr>
        <p:spPr>
          <a:xfrm>
            <a:off x="435894" y="345679"/>
            <a:ext cx="8272212" cy="891540"/>
          </a:xfrm>
        </p:spPr>
        <p:txBody>
          <a:bodyPr>
            <a:normAutofit/>
          </a:bodyPr>
          <a:lstStyle/>
          <a:p>
            <a:pPr algn="ctr"/>
            <a:r>
              <a:rPr lang="en-CA" sz="3200" b="1" dirty="0">
                <a:solidFill>
                  <a:schemeClr val="accent1">
                    <a:lumMod val="75000"/>
                  </a:schemeClr>
                </a:solidFill>
                <a:latin typeface="Arial" panose="020B0604020202020204" pitchFamily="34" charset="0"/>
                <a:cs typeface="Arial" panose="020B0604020202020204" pitchFamily="34" charset="0"/>
              </a:rPr>
              <a:t>Available Groups</a:t>
            </a:r>
          </a:p>
        </p:txBody>
      </p:sp>
      <p:graphicFrame>
        <p:nvGraphicFramePr>
          <p:cNvPr id="7" name="Content Placeholder 4">
            <a:extLst>
              <a:ext uri="{FF2B5EF4-FFF2-40B4-BE49-F238E27FC236}">
                <a16:creationId xmlns:a16="http://schemas.microsoft.com/office/drawing/2014/main" id="{9405798B-011A-45E0-9434-2549A77EED10}"/>
              </a:ext>
            </a:extLst>
          </p:cNvPr>
          <p:cNvGraphicFramePr>
            <a:graphicFrameLocks noGrp="1"/>
          </p:cNvGraphicFramePr>
          <p:nvPr>
            <p:ph idx="1"/>
            <p:extLst>
              <p:ext uri="{D42A27DB-BD31-4B8C-83A1-F6EECF244321}">
                <p14:modId xmlns:p14="http://schemas.microsoft.com/office/powerpoint/2010/main" val="2681353499"/>
              </p:ext>
            </p:extLst>
          </p:nvPr>
        </p:nvGraphicFramePr>
        <p:xfrm>
          <a:off x="316864" y="1007075"/>
          <a:ext cx="8510523" cy="48438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64887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908685" y="736920"/>
            <a:ext cx="7326630" cy="487680"/>
          </a:xfrm>
        </p:spPr>
        <p:txBody>
          <a:bodyPr>
            <a:normAutofit fontScale="90000"/>
          </a:bodyPr>
          <a:lstStyle/>
          <a:p>
            <a:pPr algn="ctr"/>
            <a:r>
              <a:rPr lang="en-US" dirty="0"/>
              <a:t>Student Accessibility Services</a:t>
            </a:r>
          </a:p>
        </p:txBody>
      </p:sp>
      <p:sp>
        <p:nvSpPr>
          <p:cNvPr id="6" name="Content Placeholder 5"/>
          <p:cNvSpPr txBox="1">
            <a:spLocks noGrp="1"/>
          </p:cNvSpPr>
          <p:nvPr>
            <p:ph idx="1"/>
          </p:nvPr>
        </p:nvSpPr>
        <p:spPr>
          <a:xfrm>
            <a:off x="3440431" y="2653916"/>
            <a:ext cx="5456040" cy="1550168"/>
          </a:xfrm>
          <a:prstGeom prst="rect">
            <a:avLst/>
          </a:prstGeom>
          <a:noFill/>
        </p:spPr>
        <p:txBody>
          <a:bodyPr wrap="square" rtlCol="0">
            <a:spAutoFit/>
          </a:bodyPr>
          <a:lstStyle/>
          <a:p>
            <a:pPr marL="285750" indent="-285750">
              <a:buFont typeface="Arial"/>
              <a:buChar char="•"/>
            </a:pPr>
            <a:r>
              <a:rPr lang="en-US" dirty="0">
                <a:latin typeface="+mn-lt"/>
              </a:rPr>
              <a:t>Academic accommodations &amp; supports based on individual needs</a:t>
            </a:r>
            <a:br>
              <a:rPr lang="en-US" dirty="0">
                <a:latin typeface="+mn-lt"/>
              </a:rPr>
            </a:br>
            <a:endParaRPr lang="en-US" dirty="0">
              <a:latin typeface="+mn-lt"/>
            </a:endParaRPr>
          </a:p>
          <a:p>
            <a:pPr marL="285750" indent="-285750">
              <a:buFont typeface="Arial"/>
              <a:buChar char="•"/>
            </a:pPr>
            <a:r>
              <a:rPr lang="en-US" dirty="0">
                <a:latin typeface="+mn-lt"/>
              </a:rPr>
              <a:t>Documentation required </a:t>
            </a:r>
          </a:p>
        </p:txBody>
      </p:sp>
      <p:pic>
        <p:nvPicPr>
          <p:cNvPr id="7" name="Picture 6"/>
          <p:cNvPicPr>
            <a:picLocks noChangeAspect="1"/>
          </p:cNvPicPr>
          <p:nvPr/>
        </p:nvPicPr>
        <p:blipFill>
          <a:blip r:embed="rId3"/>
          <a:stretch>
            <a:fillRect/>
          </a:stretch>
        </p:blipFill>
        <p:spPr>
          <a:xfrm>
            <a:off x="247529" y="1805940"/>
            <a:ext cx="2889634" cy="2889634"/>
          </a:xfrm>
          <a:prstGeom prst="rect">
            <a:avLst/>
          </a:prstGeom>
        </p:spPr>
      </p:pic>
    </p:spTree>
    <p:extLst>
      <p:ext uri="{BB962C8B-B14F-4D97-AF65-F5344CB8AC3E}">
        <p14:creationId xmlns:p14="http://schemas.microsoft.com/office/powerpoint/2010/main" val="3513314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FB76A18-4BFF-6D40-8B83-A4466C3528FE}"/>
              </a:ext>
            </a:extLst>
          </p:cNvPr>
          <p:cNvSpPr txBox="1"/>
          <p:nvPr/>
        </p:nvSpPr>
        <p:spPr>
          <a:xfrm>
            <a:off x="3724073" y="1329201"/>
            <a:ext cx="4939868" cy="964620"/>
          </a:xfrm>
          <a:prstGeom prst="rect">
            <a:avLst/>
          </a:prstGeom>
        </p:spPr>
        <p:txBody>
          <a:bodyPr vert="horz" lIns="68580" tIns="34290" rIns="68580" bIns="34290" rtlCol="0" anchor="b">
            <a:normAutofit/>
          </a:bodyPr>
          <a:lstStyle/>
          <a:p>
            <a:pPr defTabSz="685800">
              <a:lnSpc>
                <a:spcPct val="90000"/>
              </a:lnSpc>
              <a:spcBef>
                <a:spcPct val="0"/>
              </a:spcBef>
              <a:spcAft>
                <a:spcPts val="450"/>
              </a:spcAft>
            </a:pPr>
            <a:endParaRPr lang="en-US" sz="3300" b="1" dirty="0">
              <a:latin typeface="+mj-lt"/>
              <a:ea typeface="+mj-ea"/>
              <a:cs typeface="+mj-cs"/>
            </a:endParaRPr>
          </a:p>
        </p:txBody>
      </p:sp>
      <p:sp>
        <p:nvSpPr>
          <p:cNvPr id="5" name="TextBox 4">
            <a:extLst>
              <a:ext uri="{FF2B5EF4-FFF2-40B4-BE49-F238E27FC236}">
                <a16:creationId xmlns:a16="http://schemas.microsoft.com/office/drawing/2014/main" id="{AB28BA38-04C7-4640-B403-D42110AA3EB2}"/>
              </a:ext>
            </a:extLst>
          </p:cNvPr>
          <p:cNvSpPr txBox="1"/>
          <p:nvPr/>
        </p:nvSpPr>
        <p:spPr>
          <a:xfrm>
            <a:off x="3724073" y="1031358"/>
            <a:ext cx="5267187" cy="3912781"/>
          </a:xfrm>
          <a:prstGeom prst="rect">
            <a:avLst/>
          </a:prstGeom>
        </p:spPr>
        <p:txBody>
          <a:bodyPr vert="horz" lIns="68580" tIns="34290" rIns="68580" bIns="34290" rtlCol="0">
            <a:normAutofit lnSpcReduction="10000"/>
          </a:bodyPr>
          <a:lstStyle/>
          <a:p>
            <a:pPr defTabSz="685800">
              <a:lnSpc>
                <a:spcPct val="120000"/>
              </a:lnSpc>
              <a:spcAft>
                <a:spcPts val="450"/>
              </a:spcAft>
            </a:pPr>
            <a:r>
              <a:rPr lang="en-US" sz="2000" dirty="0"/>
              <a:t>The University of Manitoba campuses are located on original lands of Anishinaabe, Cree, Oji-Cree, Dakota, Inuit and Dene peoples, and on the homeland of the Métis Nation.</a:t>
            </a:r>
          </a:p>
          <a:p>
            <a:pPr indent="-171450" defTabSz="685800">
              <a:lnSpc>
                <a:spcPct val="120000"/>
              </a:lnSpc>
              <a:spcAft>
                <a:spcPts val="450"/>
              </a:spcAft>
              <a:buFont typeface="Arial" panose="020B0604020202020204" pitchFamily="34" charset="0"/>
              <a:buChar char="•"/>
            </a:pPr>
            <a:endParaRPr lang="en-US" sz="2000" dirty="0"/>
          </a:p>
          <a:p>
            <a:pPr defTabSz="685800">
              <a:lnSpc>
                <a:spcPct val="120000"/>
              </a:lnSpc>
              <a:spcAft>
                <a:spcPts val="450"/>
              </a:spcAft>
            </a:pPr>
            <a:r>
              <a:rPr lang="en-US" sz="2000" dirty="0"/>
              <a:t>We respect the Treaties that were made on these territories, we acknowledge the harms of the past and present, and we dedicate ourselves to move forward in partnership with Indigenous communities in a spirit of reconciliation and collaboration.</a:t>
            </a:r>
            <a:endParaRPr lang="en-US" sz="1600" dirty="0"/>
          </a:p>
        </p:txBody>
      </p:sp>
      <p:pic>
        <p:nvPicPr>
          <p:cNvPr id="7" name="Picture 6">
            <a:extLst>
              <a:ext uri="{FF2B5EF4-FFF2-40B4-BE49-F238E27FC236}">
                <a16:creationId xmlns:a16="http://schemas.microsoft.com/office/drawing/2014/main" id="{D67EF52C-BEE6-494C-A37B-6E67E76E12ED}"/>
              </a:ext>
            </a:extLst>
          </p:cNvPr>
          <p:cNvPicPr>
            <a:picLocks noChangeAspect="1"/>
          </p:cNvPicPr>
          <p:nvPr/>
        </p:nvPicPr>
        <p:blipFill rotWithShape="1">
          <a:blip r:embed="rId3"/>
          <a:srcRect l="11352"/>
          <a:stretch/>
        </p:blipFill>
        <p:spPr>
          <a:xfrm>
            <a:off x="152740" y="416001"/>
            <a:ext cx="3476678" cy="5143493"/>
          </a:xfrm>
          <a:prstGeom prst="rect">
            <a:avLst/>
          </a:prstGeom>
          <a:ln>
            <a:noFill/>
          </a:ln>
          <a:effectLst/>
        </p:spPr>
      </p:pic>
    </p:spTree>
    <p:extLst>
      <p:ext uri="{BB962C8B-B14F-4D97-AF65-F5344CB8AC3E}">
        <p14:creationId xmlns:p14="http://schemas.microsoft.com/office/powerpoint/2010/main" val="20409936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908685" y="736920"/>
            <a:ext cx="7326630" cy="487680"/>
          </a:xfrm>
        </p:spPr>
        <p:txBody>
          <a:bodyPr>
            <a:normAutofit fontScale="90000"/>
          </a:bodyPr>
          <a:lstStyle/>
          <a:p>
            <a:pPr algn="ctr"/>
            <a:r>
              <a:rPr lang="en-US" dirty="0"/>
              <a:t>Academic Learning Centre</a:t>
            </a:r>
          </a:p>
        </p:txBody>
      </p:sp>
      <p:sp>
        <p:nvSpPr>
          <p:cNvPr id="6" name="Content Placeholder 5"/>
          <p:cNvSpPr txBox="1">
            <a:spLocks noGrp="1"/>
          </p:cNvSpPr>
          <p:nvPr>
            <p:ph idx="1"/>
          </p:nvPr>
        </p:nvSpPr>
        <p:spPr>
          <a:xfrm>
            <a:off x="442400" y="1598840"/>
            <a:ext cx="8259200" cy="3736920"/>
          </a:xfrm>
          <a:prstGeom prst="rect">
            <a:avLst/>
          </a:prstGeom>
          <a:noFill/>
        </p:spPr>
        <p:txBody>
          <a:bodyPr wrap="square" rtlCol="0">
            <a:spAutoFit/>
          </a:bodyPr>
          <a:lstStyle/>
          <a:p>
            <a:pPr marL="285750" indent="-285750">
              <a:buFont typeface="Arial"/>
              <a:buChar char="•"/>
            </a:pPr>
            <a:r>
              <a:rPr lang="en-US" dirty="0">
                <a:latin typeface="+mn-lt"/>
              </a:rPr>
              <a:t>Writing support and help with study skills in preparing for exams</a:t>
            </a:r>
          </a:p>
          <a:p>
            <a:pPr marL="742950" lvl="1" indent="-285750">
              <a:buFont typeface="Arial"/>
              <a:buChar char="•"/>
            </a:pPr>
            <a:r>
              <a:rPr lang="en-US" sz="2400" dirty="0">
                <a:latin typeface="+mn-lt"/>
              </a:rPr>
              <a:t>Memory, concentration, time management, and organizational skills</a:t>
            </a:r>
          </a:p>
          <a:p>
            <a:pPr marL="742950" lvl="1" indent="-285750">
              <a:buFont typeface="Arial"/>
              <a:buChar char="•"/>
            </a:pPr>
            <a:r>
              <a:rPr lang="en-US" sz="2400" dirty="0">
                <a:latin typeface="+mn-lt"/>
              </a:rPr>
              <a:t>General study skills support – tweaking study habits and approaches</a:t>
            </a:r>
          </a:p>
          <a:p>
            <a:pPr marL="742950" lvl="1" indent="-285750">
              <a:buFont typeface="Arial"/>
              <a:buChar char="•"/>
            </a:pPr>
            <a:r>
              <a:rPr lang="en-US" sz="2400" dirty="0">
                <a:latin typeface="+mn-lt"/>
              </a:rPr>
              <a:t>Writing supports for multi-lingual learners</a:t>
            </a:r>
            <a:br>
              <a:rPr lang="en-US" sz="2400" dirty="0">
                <a:latin typeface="+mn-lt"/>
              </a:rPr>
            </a:br>
            <a:endParaRPr lang="en-US" sz="2400" dirty="0">
              <a:latin typeface="+mn-lt"/>
            </a:endParaRPr>
          </a:p>
          <a:p>
            <a:pPr marL="285750" indent="-285750">
              <a:buFont typeface="Arial"/>
              <a:buChar char="•"/>
            </a:pPr>
            <a:r>
              <a:rPr lang="en-US" dirty="0">
                <a:latin typeface="+mn-lt"/>
              </a:rPr>
              <a:t>Offer resources online, in workshops and presentations, and one-on-one meetings with learners</a:t>
            </a:r>
          </a:p>
        </p:txBody>
      </p:sp>
    </p:spTree>
    <p:extLst>
      <p:ext uri="{BB962C8B-B14F-4D97-AF65-F5344CB8AC3E}">
        <p14:creationId xmlns:p14="http://schemas.microsoft.com/office/powerpoint/2010/main" val="32218727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908685" y="736920"/>
            <a:ext cx="7326630" cy="487680"/>
          </a:xfrm>
        </p:spPr>
        <p:txBody>
          <a:bodyPr>
            <a:normAutofit fontScale="90000"/>
          </a:bodyPr>
          <a:lstStyle/>
          <a:p>
            <a:pPr algn="ctr"/>
            <a:r>
              <a:rPr lang="en-US" dirty="0"/>
              <a:t>Student Advocacy</a:t>
            </a:r>
          </a:p>
        </p:txBody>
      </p:sp>
      <p:sp>
        <p:nvSpPr>
          <p:cNvPr id="6" name="Content Placeholder 5"/>
          <p:cNvSpPr txBox="1">
            <a:spLocks noGrp="1"/>
          </p:cNvSpPr>
          <p:nvPr>
            <p:ph idx="1"/>
          </p:nvPr>
        </p:nvSpPr>
        <p:spPr>
          <a:xfrm>
            <a:off x="442400" y="1598840"/>
            <a:ext cx="8259200" cy="1346010"/>
          </a:xfrm>
          <a:prstGeom prst="rect">
            <a:avLst/>
          </a:prstGeom>
          <a:noFill/>
        </p:spPr>
        <p:txBody>
          <a:bodyPr wrap="square" rtlCol="0">
            <a:spAutoFit/>
          </a:bodyPr>
          <a:lstStyle/>
          <a:p>
            <a:pPr marL="285750" indent="-285750">
              <a:buFont typeface="Arial"/>
              <a:buChar char="•"/>
            </a:pPr>
            <a:r>
              <a:rPr lang="en-US" dirty="0">
                <a:latin typeface="+mn-lt"/>
              </a:rPr>
              <a:t>Support and information regarding rights and responsibilities</a:t>
            </a:r>
          </a:p>
          <a:p>
            <a:pPr marL="285750" indent="-285750">
              <a:buFont typeface="Arial"/>
              <a:buChar char="•"/>
            </a:pPr>
            <a:r>
              <a:rPr lang="en-US" dirty="0">
                <a:latin typeface="+mn-lt"/>
              </a:rPr>
              <a:t>Assist in resolving concerns </a:t>
            </a:r>
          </a:p>
          <a:p>
            <a:pPr marL="285750" indent="-285750">
              <a:buFont typeface="Arial"/>
              <a:buChar char="•"/>
            </a:pPr>
            <a:r>
              <a:rPr lang="en-US" dirty="0">
                <a:latin typeface="+mn-lt"/>
              </a:rPr>
              <a:t>Advise of policies and procedures to follow</a:t>
            </a:r>
          </a:p>
        </p:txBody>
      </p:sp>
      <p:pic>
        <p:nvPicPr>
          <p:cNvPr id="3" name="Picture 2" descr="Person writing on notebook">
            <a:extLst>
              <a:ext uri="{FF2B5EF4-FFF2-40B4-BE49-F238E27FC236}">
                <a16:creationId xmlns:a16="http://schemas.microsoft.com/office/drawing/2014/main" id="{C7B54E34-38D0-2417-12B9-5C0ABC670614}"/>
              </a:ext>
            </a:extLst>
          </p:cNvPr>
          <p:cNvPicPr>
            <a:picLocks noChangeAspect="1"/>
          </p:cNvPicPr>
          <p:nvPr/>
        </p:nvPicPr>
        <p:blipFill>
          <a:blip r:embed="rId3"/>
          <a:stretch>
            <a:fillRect/>
          </a:stretch>
        </p:blipFill>
        <p:spPr>
          <a:xfrm>
            <a:off x="2343150" y="3291840"/>
            <a:ext cx="4457700" cy="2416309"/>
          </a:xfrm>
          <a:prstGeom prst="rect">
            <a:avLst/>
          </a:prstGeom>
        </p:spPr>
      </p:pic>
    </p:spTree>
    <p:extLst>
      <p:ext uri="{BB962C8B-B14F-4D97-AF65-F5344CB8AC3E}">
        <p14:creationId xmlns:p14="http://schemas.microsoft.com/office/powerpoint/2010/main" val="6595081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t="25567" r="-1" b="-1"/>
          <a:stretch/>
        </p:blipFill>
        <p:spPr>
          <a:xfrm>
            <a:off x="240030" y="320040"/>
            <a:ext cx="8661654" cy="4303462"/>
          </a:xfrm>
          <a:prstGeom prst="rect">
            <a:avLst/>
          </a:prstGeom>
        </p:spPr>
      </p:pic>
      <p:sp>
        <p:nvSpPr>
          <p:cNvPr id="5" name="Title 2"/>
          <p:cNvSpPr>
            <a:spLocks noGrp="1"/>
          </p:cNvSpPr>
          <p:nvPr>
            <p:ph type="title"/>
          </p:nvPr>
        </p:nvSpPr>
        <p:spPr>
          <a:xfrm>
            <a:off x="630936" y="5009083"/>
            <a:ext cx="2167128" cy="1345997"/>
          </a:xfrm>
        </p:spPr>
        <p:txBody>
          <a:bodyPr vert="horz" lIns="91440" tIns="45720" rIns="91440" bIns="45720" rtlCol="0" anchor="ctr">
            <a:normAutofit/>
          </a:bodyPr>
          <a:lstStyle/>
          <a:p>
            <a:pPr marL="285750" indent="-285750"/>
            <a:r>
              <a:rPr lang="en-US" sz="2300" dirty="0">
                <a:solidFill>
                  <a:schemeClr val="bg1"/>
                </a:solidFill>
                <a:latin typeface="+mj-lt"/>
                <a:cs typeface="+mj-cs"/>
              </a:rPr>
              <a:t>Career Services</a:t>
            </a:r>
          </a:p>
        </p:txBody>
      </p:sp>
      <p:sp>
        <p:nvSpPr>
          <p:cNvPr id="8" name="TextBox 7"/>
          <p:cNvSpPr txBox="1"/>
          <p:nvPr/>
        </p:nvSpPr>
        <p:spPr>
          <a:xfrm>
            <a:off x="300611" y="5052060"/>
            <a:ext cx="8661654" cy="544784"/>
          </a:xfrm>
          <a:prstGeom prst="rect">
            <a:avLst/>
          </a:prstGeom>
        </p:spPr>
        <p:txBody>
          <a:bodyPr vert="horz" lIns="91440" tIns="45720" rIns="91440" bIns="45720" rtlCol="0" anchor="ctr">
            <a:normAutofit fontScale="25000" lnSpcReduction="20000"/>
          </a:bodyPr>
          <a:lstStyle/>
          <a:p>
            <a:pPr marL="285750" indent="-228600" defTabSz="914400">
              <a:lnSpc>
                <a:spcPct val="90000"/>
              </a:lnSpc>
              <a:spcAft>
                <a:spcPts val="600"/>
              </a:spcAft>
              <a:buFont typeface="Arial" panose="020B0604020202020204" pitchFamily="34" charset="0"/>
              <a:buChar char="•"/>
            </a:pPr>
            <a:r>
              <a:rPr lang="en-US" sz="1300" dirty="0">
                <a:solidFill>
                  <a:schemeClr val="bg1"/>
                </a:solidFill>
              </a:rPr>
              <a:t>Career planning, career exploration, and job search.</a:t>
            </a:r>
          </a:p>
          <a:p>
            <a:pPr marL="285750" indent="-228600" defTabSz="914400">
              <a:lnSpc>
                <a:spcPct val="90000"/>
              </a:lnSpc>
              <a:spcAft>
                <a:spcPts val="600"/>
              </a:spcAft>
              <a:buFont typeface="Arial" panose="020B0604020202020204" pitchFamily="34" charset="0"/>
              <a:buChar char="•"/>
            </a:pPr>
            <a:endParaRPr lang="en-US" sz="3200" dirty="0">
              <a:solidFill>
                <a:srgbClr val="002060"/>
              </a:solidFill>
            </a:endParaRPr>
          </a:p>
          <a:p>
            <a:pPr marL="57150" defTabSz="914400">
              <a:lnSpc>
                <a:spcPct val="90000"/>
              </a:lnSpc>
              <a:spcAft>
                <a:spcPts val="600"/>
              </a:spcAft>
            </a:pPr>
            <a:r>
              <a:rPr lang="en-US" sz="14400" b="1" dirty="0">
                <a:solidFill>
                  <a:schemeClr val="accent1">
                    <a:lumMod val="75000"/>
                  </a:schemeClr>
                </a:solidFill>
                <a:latin typeface="Arial" panose="020B0604020202020204" pitchFamily="34" charset="0"/>
                <a:cs typeface="Arial" panose="020B0604020202020204" pitchFamily="34" charset="0"/>
              </a:rPr>
              <a:t>Career Services</a:t>
            </a:r>
          </a:p>
          <a:p>
            <a:pPr marL="57150" defTabSz="914400">
              <a:lnSpc>
                <a:spcPct val="90000"/>
              </a:lnSpc>
              <a:spcAft>
                <a:spcPts val="600"/>
              </a:spcAft>
            </a:pPr>
            <a:r>
              <a:rPr lang="en-US" sz="12000" dirty="0"/>
              <a:t>CV/resume, cover letter, and interview prep</a:t>
            </a:r>
          </a:p>
          <a:p>
            <a:pPr marL="285750" indent="-228600" defTabSz="914400">
              <a:lnSpc>
                <a:spcPct val="90000"/>
              </a:lnSpc>
              <a:spcAft>
                <a:spcPts val="600"/>
              </a:spcAft>
              <a:buFont typeface="Arial" panose="020B0604020202020204" pitchFamily="34" charset="0"/>
              <a:buChar char="•"/>
            </a:pPr>
            <a:endParaRPr lang="en-US" sz="1300" dirty="0">
              <a:solidFill>
                <a:schemeClr val="bg1"/>
              </a:solidFill>
            </a:endParaRPr>
          </a:p>
          <a:p>
            <a:pPr marL="285750" indent="-228600" defTabSz="914400">
              <a:lnSpc>
                <a:spcPct val="90000"/>
              </a:lnSpc>
              <a:spcAft>
                <a:spcPts val="600"/>
              </a:spcAft>
              <a:buFont typeface="Arial" panose="020B0604020202020204" pitchFamily="34" charset="0"/>
              <a:buChar char="•"/>
            </a:pPr>
            <a:r>
              <a:rPr lang="en-US" sz="1300" dirty="0">
                <a:solidFill>
                  <a:schemeClr val="bg1"/>
                </a:solidFill>
              </a:rPr>
              <a:t>Flexibility for evening and weekend appointments</a:t>
            </a:r>
          </a:p>
        </p:txBody>
      </p:sp>
    </p:spTree>
    <p:extLst>
      <p:ext uri="{BB962C8B-B14F-4D97-AF65-F5344CB8AC3E}">
        <p14:creationId xmlns:p14="http://schemas.microsoft.com/office/powerpoint/2010/main" val="8507733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18003" y="486073"/>
            <a:ext cx="5307994" cy="1330839"/>
          </a:xfrm>
        </p:spPr>
        <p:txBody>
          <a:bodyPr vert="horz" lIns="91440" tIns="45720" rIns="91440" bIns="45720" rtlCol="0" anchor="ctr">
            <a:normAutofit/>
          </a:bodyPr>
          <a:lstStyle/>
          <a:p>
            <a:pPr algn="ctr"/>
            <a:r>
              <a:rPr lang="en-US" sz="3700" dirty="0"/>
              <a:t>International Services</a:t>
            </a:r>
          </a:p>
        </p:txBody>
      </p:sp>
      <p:sp>
        <p:nvSpPr>
          <p:cNvPr id="5" name="Content Placeholder 4"/>
          <p:cNvSpPr txBox="1">
            <a:spLocks noGrp="1"/>
          </p:cNvSpPr>
          <p:nvPr>
            <p:ph idx="1"/>
          </p:nvPr>
        </p:nvSpPr>
        <p:spPr>
          <a:xfrm>
            <a:off x="278649" y="1713584"/>
            <a:ext cx="8586702" cy="3908586"/>
          </a:xfrm>
          <a:prstGeom prst="rect">
            <a:avLst/>
          </a:prstGeom>
        </p:spPr>
        <p:txBody>
          <a:bodyPr vert="horz" lIns="91440" tIns="45720" rIns="91440" bIns="45720" rtlCol="0">
            <a:normAutofit/>
          </a:bodyPr>
          <a:lstStyle/>
          <a:p>
            <a:pPr marL="285750"/>
            <a:r>
              <a:rPr lang="en-US" dirty="0">
                <a:latin typeface="+mn-lt"/>
                <a:cs typeface="+mn-cs"/>
              </a:rPr>
              <a:t> International Advising:</a:t>
            </a:r>
          </a:p>
          <a:p>
            <a:pPr marL="742950" lvl="1"/>
            <a:r>
              <a:rPr lang="en-US" sz="2400" dirty="0">
                <a:latin typeface="+mn-lt"/>
                <a:cs typeface="+mn-cs"/>
              </a:rPr>
              <a:t>Guidance on Immigration regulations as they relate to studies in Canada</a:t>
            </a:r>
          </a:p>
          <a:p>
            <a:pPr marL="742950" lvl="1"/>
            <a:r>
              <a:rPr lang="en-US" sz="2400" dirty="0">
                <a:latin typeface="+mn-lt"/>
                <a:cs typeface="+mn-cs"/>
              </a:rPr>
              <a:t>Study permit extensions and changes</a:t>
            </a:r>
          </a:p>
          <a:p>
            <a:pPr marL="742950" lvl="1"/>
            <a:r>
              <a:rPr lang="en-US" sz="2400" dirty="0">
                <a:latin typeface="+mn-lt"/>
                <a:cs typeface="+mn-cs"/>
              </a:rPr>
              <a:t>Temporary Resident Visa applications</a:t>
            </a:r>
          </a:p>
          <a:p>
            <a:pPr marL="742950" lvl="1"/>
            <a:r>
              <a:rPr lang="en-US" sz="2400" dirty="0">
                <a:latin typeface="+mn-lt"/>
                <a:cs typeface="+mn-cs"/>
              </a:rPr>
              <a:t>Adjusting to life in Canada</a:t>
            </a:r>
          </a:p>
          <a:p>
            <a:pPr marL="742950" lvl="1"/>
            <a:r>
              <a:rPr lang="en-US" sz="2400" dirty="0">
                <a:latin typeface="+mn-lt"/>
                <a:cs typeface="+mn-cs"/>
              </a:rPr>
              <a:t>Banking</a:t>
            </a:r>
          </a:p>
          <a:p>
            <a:pPr marL="742950" lvl="1"/>
            <a:r>
              <a:rPr lang="en-US" sz="2400" dirty="0">
                <a:latin typeface="+mn-lt"/>
                <a:cs typeface="+mn-cs"/>
              </a:rPr>
              <a:t>Housing accommodation</a:t>
            </a:r>
          </a:p>
          <a:p>
            <a:pPr marL="742950" lvl="1"/>
            <a:r>
              <a:rPr lang="en-US" sz="2400" dirty="0">
                <a:latin typeface="+mn-lt"/>
                <a:cs typeface="+mn-cs"/>
              </a:rPr>
              <a:t>University policies</a:t>
            </a:r>
          </a:p>
          <a:p>
            <a:endParaRPr lang="en-US" sz="1300" dirty="0">
              <a:latin typeface="+mn-lt"/>
              <a:cs typeface="+mn-cs"/>
            </a:endParaRPr>
          </a:p>
        </p:txBody>
      </p:sp>
    </p:spTree>
    <p:extLst>
      <p:ext uri="{BB962C8B-B14F-4D97-AF65-F5344CB8AC3E}">
        <p14:creationId xmlns:p14="http://schemas.microsoft.com/office/powerpoint/2010/main" val="42795802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2484" y="753112"/>
            <a:ext cx="7326630" cy="487680"/>
          </a:xfrm>
        </p:spPr>
        <p:txBody>
          <a:bodyPr/>
          <a:lstStyle/>
          <a:p>
            <a:pPr algn="ctr" defTabSz="457200"/>
            <a:r>
              <a:rPr lang="en-US" dirty="0"/>
              <a:t>Financial Aid and Awards</a:t>
            </a:r>
          </a:p>
        </p:txBody>
      </p:sp>
      <p:pic>
        <p:nvPicPr>
          <p:cNvPr id="5" name="Picture 4"/>
          <p:cNvPicPr>
            <a:picLocks noChangeAspect="1"/>
          </p:cNvPicPr>
          <p:nvPr/>
        </p:nvPicPr>
        <p:blipFill>
          <a:blip r:embed="rId3"/>
          <a:stretch>
            <a:fillRect/>
          </a:stretch>
        </p:blipFill>
        <p:spPr>
          <a:xfrm>
            <a:off x="734622" y="1807489"/>
            <a:ext cx="3761177" cy="2812095"/>
          </a:xfrm>
          <a:prstGeom prst="rect">
            <a:avLst/>
          </a:prstGeom>
        </p:spPr>
      </p:pic>
      <p:sp>
        <p:nvSpPr>
          <p:cNvPr id="6" name="Content Placeholder 5"/>
          <p:cNvSpPr txBox="1">
            <a:spLocks noGrp="1"/>
          </p:cNvSpPr>
          <p:nvPr>
            <p:ph idx="1"/>
          </p:nvPr>
        </p:nvSpPr>
        <p:spPr>
          <a:xfrm>
            <a:off x="4662848" y="1847186"/>
            <a:ext cx="4204138" cy="3588162"/>
          </a:xfrm>
          <a:prstGeom prst="rect">
            <a:avLst/>
          </a:prstGeom>
          <a:noFill/>
        </p:spPr>
        <p:txBody>
          <a:bodyPr wrap="square" rtlCol="0">
            <a:spAutoFit/>
          </a:bodyPr>
          <a:lstStyle/>
          <a:p>
            <a:pPr marL="285750" indent="-285750" defTabSz="457200">
              <a:buFont typeface="Arial" panose="020B0604020202020204" pitchFamily="34" charset="0"/>
              <a:buChar char="•"/>
              <a:defRPr/>
            </a:pPr>
            <a:r>
              <a:rPr lang="en-US" dirty="0">
                <a:latin typeface="+mn-lt"/>
              </a:rPr>
              <a:t>Bursaries, scholarships, and awards</a:t>
            </a:r>
            <a:br>
              <a:rPr lang="en-US" dirty="0">
                <a:latin typeface="+mn-lt"/>
              </a:rPr>
            </a:br>
            <a:endParaRPr lang="en-US" dirty="0">
              <a:latin typeface="+mn-lt"/>
            </a:endParaRPr>
          </a:p>
          <a:p>
            <a:pPr marL="285750" indent="-285750" defTabSz="457200">
              <a:buFont typeface="Arial" panose="020B0604020202020204" pitchFamily="34" charset="0"/>
              <a:buChar char="•"/>
              <a:defRPr/>
            </a:pPr>
            <a:r>
              <a:rPr lang="en-US" dirty="0">
                <a:latin typeface="+mn-lt"/>
              </a:rPr>
              <a:t>Sign student loan documents</a:t>
            </a:r>
            <a:br>
              <a:rPr lang="en-US" dirty="0">
                <a:latin typeface="+mn-lt"/>
              </a:rPr>
            </a:br>
            <a:endParaRPr lang="en-US" dirty="0">
              <a:latin typeface="+mn-lt"/>
            </a:endParaRPr>
          </a:p>
          <a:p>
            <a:pPr marL="285750" indent="-285750" defTabSz="457200">
              <a:buFont typeface="Arial" panose="020B0604020202020204" pitchFamily="34" charset="0"/>
              <a:buChar char="•"/>
              <a:defRPr/>
            </a:pPr>
            <a:r>
              <a:rPr lang="en-US" dirty="0">
                <a:latin typeface="+mn-lt"/>
              </a:rPr>
              <a:t>Needs-based programs    (emergency loans, food bank)</a:t>
            </a:r>
          </a:p>
          <a:p>
            <a:pPr marL="742950" lvl="1" indent="-285750">
              <a:buFont typeface="Arial" panose="020B0604020202020204" pitchFamily="34" charset="0"/>
              <a:buChar char="•"/>
            </a:pPr>
            <a:endParaRPr lang="en-US" sz="2400" dirty="0">
              <a:latin typeface="+mn-lt"/>
            </a:endParaRPr>
          </a:p>
          <a:p>
            <a:pPr marL="285750" indent="-285750">
              <a:buFont typeface="Arial" panose="020B0604020202020204" pitchFamily="34" charset="0"/>
              <a:buChar char="•"/>
            </a:pPr>
            <a:endParaRPr lang="en-US" sz="2800" dirty="0">
              <a:latin typeface="+mn-lt"/>
            </a:endParaRPr>
          </a:p>
        </p:txBody>
      </p:sp>
    </p:spTree>
    <p:extLst>
      <p:ext uri="{BB962C8B-B14F-4D97-AF65-F5344CB8AC3E}">
        <p14:creationId xmlns:p14="http://schemas.microsoft.com/office/powerpoint/2010/main" val="27346928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908685" y="873888"/>
            <a:ext cx="7326630" cy="365760"/>
          </a:xfrm>
        </p:spPr>
        <p:txBody>
          <a:bodyPr>
            <a:noAutofit/>
          </a:bodyPr>
          <a:lstStyle/>
          <a:p>
            <a:pPr algn="ctr"/>
            <a:r>
              <a:rPr lang="en-US" sz="4000" dirty="0"/>
              <a:t>Spiritual Care</a:t>
            </a:r>
          </a:p>
        </p:txBody>
      </p:sp>
      <p:pic>
        <p:nvPicPr>
          <p:cNvPr id="7" name="Picture 6"/>
          <p:cNvPicPr>
            <a:picLocks noChangeAspect="1"/>
          </p:cNvPicPr>
          <p:nvPr/>
        </p:nvPicPr>
        <p:blipFill>
          <a:blip r:embed="rId3"/>
          <a:stretch>
            <a:fillRect/>
          </a:stretch>
        </p:blipFill>
        <p:spPr>
          <a:xfrm>
            <a:off x="2206778" y="1827637"/>
            <a:ext cx="4730444" cy="3150476"/>
          </a:xfrm>
          <a:prstGeom prst="rect">
            <a:avLst/>
          </a:prstGeom>
        </p:spPr>
      </p:pic>
    </p:spTree>
    <p:extLst>
      <p:ext uri="{BB962C8B-B14F-4D97-AF65-F5344CB8AC3E}">
        <p14:creationId xmlns:p14="http://schemas.microsoft.com/office/powerpoint/2010/main" val="37322996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ight Triangle 5">
            <a:extLst>
              <a:ext uri="{FF2B5EF4-FFF2-40B4-BE49-F238E27FC236}">
                <a16:creationId xmlns:a16="http://schemas.microsoft.com/office/drawing/2014/main" id="{E9BD7309-EA37-3F00-A380-2B48F5A16C1F}"/>
              </a:ext>
            </a:extLst>
          </p:cNvPr>
          <p:cNvSpPr/>
          <p:nvPr/>
        </p:nvSpPr>
        <p:spPr>
          <a:xfrm>
            <a:off x="309653" y="4556182"/>
            <a:ext cx="8382001" cy="1093888"/>
          </a:xfrm>
          <a:prstGeom prst="rtTriangle">
            <a:avLst/>
          </a:prstGeom>
          <a:solidFill>
            <a:srgbClr val="81CE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dirty="0">
              <a:solidFill>
                <a:prstClr val="white"/>
              </a:solidFill>
              <a:latin typeface="Calibri" panose="020F0502020204030204"/>
            </a:endParaRPr>
          </a:p>
        </p:txBody>
      </p:sp>
      <p:pic>
        <p:nvPicPr>
          <p:cNvPr id="8" name="Picture 7" descr="A picture containing large, different, group&#10;&#10;Description automatically generated">
            <a:extLst>
              <a:ext uri="{FF2B5EF4-FFF2-40B4-BE49-F238E27FC236}">
                <a16:creationId xmlns:a16="http://schemas.microsoft.com/office/drawing/2014/main" id="{8934EAAD-96A0-6104-A566-89714E9E865A}"/>
              </a:ext>
            </a:extLst>
          </p:cNvPr>
          <p:cNvPicPr>
            <a:picLocks noChangeAspect="1"/>
          </p:cNvPicPr>
          <p:nvPr/>
        </p:nvPicPr>
        <p:blipFill>
          <a:blip r:embed="rId3">
            <a:alphaModFix amt="7000"/>
          </a:blip>
          <a:stretch>
            <a:fillRect/>
          </a:stretch>
        </p:blipFill>
        <p:spPr>
          <a:xfrm rot="10800000">
            <a:off x="309654" y="252615"/>
            <a:ext cx="8382001" cy="3353084"/>
          </a:xfrm>
          <a:prstGeom prst="rect">
            <a:avLst/>
          </a:prstGeom>
        </p:spPr>
      </p:pic>
      <p:sp>
        <p:nvSpPr>
          <p:cNvPr id="9" name="Right Triangle 8">
            <a:extLst>
              <a:ext uri="{FF2B5EF4-FFF2-40B4-BE49-F238E27FC236}">
                <a16:creationId xmlns:a16="http://schemas.microsoft.com/office/drawing/2014/main" id="{1C5BCB7E-8CA3-C2D8-482E-185BB1E2966C}"/>
              </a:ext>
            </a:extLst>
          </p:cNvPr>
          <p:cNvSpPr/>
          <p:nvPr/>
        </p:nvSpPr>
        <p:spPr>
          <a:xfrm rot="10800000">
            <a:off x="4992595" y="252613"/>
            <a:ext cx="3699060" cy="2019649"/>
          </a:xfrm>
          <a:prstGeom prst="rtTriangle">
            <a:avLst/>
          </a:prstGeom>
          <a:solidFill>
            <a:srgbClr val="0143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dirty="0">
              <a:solidFill>
                <a:prstClr val="white"/>
              </a:solidFill>
              <a:latin typeface="Calibri" panose="020F0502020204030204"/>
            </a:endParaRPr>
          </a:p>
        </p:txBody>
      </p:sp>
      <p:pic>
        <p:nvPicPr>
          <p:cNvPr id="10" name="Picture 9" descr="A picture containing drawing&#10;&#10;Description automatically generated">
            <a:extLst>
              <a:ext uri="{FF2B5EF4-FFF2-40B4-BE49-F238E27FC236}">
                <a16:creationId xmlns:a16="http://schemas.microsoft.com/office/drawing/2014/main" id="{5D6033A3-50A5-3F3D-B626-8F088CF2843E}"/>
              </a:ext>
            </a:extLst>
          </p:cNvPr>
          <p:cNvPicPr>
            <a:picLocks noChangeAspect="1"/>
          </p:cNvPicPr>
          <p:nvPr/>
        </p:nvPicPr>
        <p:blipFill>
          <a:blip r:embed="rId4"/>
          <a:stretch>
            <a:fillRect/>
          </a:stretch>
        </p:blipFill>
        <p:spPr>
          <a:xfrm rot="1460373">
            <a:off x="419475" y="3010292"/>
            <a:ext cx="2325281" cy="2321239"/>
          </a:xfrm>
          <a:prstGeom prst="rect">
            <a:avLst/>
          </a:prstGeom>
        </p:spPr>
      </p:pic>
      <p:pic>
        <p:nvPicPr>
          <p:cNvPr id="11" name="Picture 10">
            <a:extLst>
              <a:ext uri="{FF2B5EF4-FFF2-40B4-BE49-F238E27FC236}">
                <a16:creationId xmlns:a16="http://schemas.microsoft.com/office/drawing/2014/main" id="{970CB4DF-98F0-6AE8-6164-E32F511415DD}"/>
              </a:ext>
            </a:extLst>
          </p:cNvPr>
          <p:cNvPicPr>
            <a:picLocks noChangeAspect="1"/>
          </p:cNvPicPr>
          <p:nvPr/>
        </p:nvPicPr>
        <p:blipFill>
          <a:blip r:embed="rId5"/>
          <a:stretch>
            <a:fillRect/>
          </a:stretch>
        </p:blipFill>
        <p:spPr>
          <a:xfrm>
            <a:off x="3384831" y="745106"/>
            <a:ext cx="4849123" cy="1696289"/>
          </a:xfrm>
          <a:prstGeom prst="rect">
            <a:avLst/>
          </a:prstGeom>
        </p:spPr>
      </p:pic>
      <p:sp>
        <p:nvSpPr>
          <p:cNvPr id="12" name="TextBox 11">
            <a:extLst>
              <a:ext uri="{FF2B5EF4-FFF2-40B4-BE49-F238E27FC236}">
                <a16:creationId xmlns:a16="http://schemas.microsoft.com/office/drawing/2014/main" id="{B489F3B9-9A04-2D4B-05B5-B1585578D068}"/>
              </a:ext>
            </a:extLst>
          </p:cNvPr>
          <p:cNvSpPr txBox="1"/>
          <p:nvPr/>
        </p:nvSpPr>
        <p:spPr>
          <a:xfrm>
            <a:off x="3839393" y="2766879"/>
            <a:ext cx="3002732" cy="1390830"/>
          </a:xfrm>
          <a:prstGeom prst="rect">
            <a:avLst/>
          </a:prstGeom>
          <a:noFill/>
        </p:spPr>
        <p:txBody>
          <a:bodyPr wrap="square" rtlCol="0">
            <a:spAutoFit/>
          </a:bodyPr>
          <a:lstStyle/>
          <a:p>
            <a:pPr defTabSz="514350"/>
            <a:r>
              <a:rPr lang="en-US" sz="8438" b="1" dirty="0">
                <a:solidFill>
                  <a:prstClr val="black"/>
                </a:solidFill>
                <a:latin typeface="Arial" panose="020B0604020202020204" pitchFamily="34" charset="0"/>
                <a:cs typeface="Arial" panose="020B0604020202020204" pitchFamily="34" charset="0"/>
              </a:rPr>
              <a:t>we’re</a:t>
            </a:r>
          </a:p>
        </p:txBody>
      </p:sp>
      <p:sp>
        <p:nvSpPr>
          <p:cNvPr id="13" name="Rectangle 12">
            <a:extLst>
              <a:ext uri="{FF2B5EF4-FFF2-40B4-BE49-F238E27FC236}">
                <a16:creationId xmlns:a16="http://schemas.microsoft.com/office/drawing/2014/main" id="{A4F06288-4703-693F-82BE-B3B4850178D8}"/>
              </a:ext>
            </a:extLst>
          </p:cNvPr>
          <p:cNvSpPr/>
          <p:nvPr/>
        </p:nvSpPr>
        <p:spPr>
          <a:xfrm>
            <a:off x="4874582" y="3475496"/>
            <a:ext cx="3523993" cy="1390830"/>
          </a:xfrm>
          <a:prstGeom prst="rect">
            <a:avLst/>
          </a:prstGeom>
        </p:spPr>
        <p:txBody>
          <a:bodyPr wrap="square">
            <a:spAutoFit/>
          </a:bodyPr>
          <a:lstStyle/>
          <a:p>
            <a:pPr defTabSz="514350"/>
            <a:r>
              <a:rPr lang="en-US" sz="8438" b="1" dirty="0">
                <a:solidFill>
                  <a:srgbClr val="01437D"/>
                </a:solidFill>
                <a:latin typeface="Arial" panose="020B0604020202020204" pitchFamily="34" charset="0"/>
                <a:cs typeface="Arial" panose="020B0604020202020204" pitchFamily="34" charset="0"/>
              </a:rPr>
              <a:t>open!</a:t>
            </a:r>
            <a:endParaRPr lang="en-US" sz="8438" dirty="0">
              <a:solidFill>
                <a:srgbClr val="01437D"/>
              </a:solidFill>
              <a:latin typeface="Calibri" panose="020F0502020204030204"/>
            </a:endParaRPr>
          </a:p>
        </p:txBody>
      </p:sp>
      <p:pic>
        <p:nvPicPr>
          <p:cNvPr id="1026" name="Picture 2">
            <a:extLst>
              <a:ext uri="{FF2B5EF4-FFF2-40B4-BE49-F238E27FC236}">
                <a16:creationId xmlns:a16="http://schemas.microsoft.com/office/drawing/2014/main" id="{BCFA6063-BD5D-FBDF-3931-AB154A13ED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7228" y="4735834"/>
            <a:ext cx="4838700" cy="942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00238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908685" y="736920"/>
            <a:ext cx="7326630" cy="487680"/>
          </a:xfrm>
        </p:spPr>
        <p:txBody>
          <a:bodyPr>
            <a:normAutofit fontScale="90000"/>
          </a:bodyPr>
          <a:lstStyle/>
          <a:p>
            <a:pPr algn="ctr"/>
            <a:r>
              <a:rPr lang="en-US" dirty="0"/>
              <a:t>Health and Wellness</a:t>
            </a:r>
          </a:p>
        </p:txBody>
      </p:sp>
      <p:sp>
        <p:nvSpPr>
          <p:cNvPr id="6" name="Content Placeholder 5"/>
          <p:cNvSpPr txBox="1">
            <a:spLocks noGrp="1"/>
          </p:cNvSpPr>
          <p:nvPr>
            <p:ph idx="1"/>
          </p:nvPr>
        </p:nvSpPr>
        <p:spPr>
          <a:xfrm>
            <a:off x="442400" y="1598840"/>
            <a:ext cx="8259200" cy="3136243"/>
          </a:xfrm>
          <a:prstGeom prst="rect">
            <a:avLst/>
          </a:prstGeom>
          <a:noFill/>
        </p:spPr>
        <p:txBody>
          <a:bodyPr wrap="square" rtlCol="0">
            <a:spAutoFit/>
          </a:bodyPr>
          <a:lstStyle/>
          <a:p>
            <a:pPr marL="285750" indent="-285750">
              <a:buFont typeface="Arial"/>
              <a:buChar char="•"/>
            </a:pPr>
            <a:r>
              <a:rPr lang="en-US" dirty="0">
                <a:latin typeface="+mn-lt"/>
              </a:rPr>
              <a:t>Access workshops, events and confidential consultations with a Registered Psychiatric Nurse on a variety of health topics including sexual health, mental health, physical health, and substance use </a:t>
            </a:r>
          </a:p>
          <a:p>
            <a:pPr marL="285750" indent="-285750">
              <a:buFont typeface="Arial"/>
              <a:buChar char="•"/>
            </a:pPr>
            <a:r>
              <a:rPr lang="en-US" dirty="0">
                <a:latin typeface="+mn-lt"/>
              </a:rPr>
              <a:t>Coordinator of Bringing in the Bystander, Healthy U, and the Safer Social Event Team</a:t>
            </a:r>
          </a:p>
          <a:p>
            <a:pPr marL="285750" indent="-285750">
              <a:buFont typeface="Arial"/>
              <a:buChar char="•"/>
            </a:pPr>
            <a:endParaRPr lang="en-US" dirty="0">
              <a:latin typeface="+mn-lt"/>
            </a:endParaRPr>
          </a:p>
          <a:p>
            <a:pPr marL="0" indent="0">
              <a:buNone/>
            </a:pPr>
            <a:r>
              <a:rPr lang="en-US" dirty="0">
                <a:latin typeface="+mn-lt"/>
              </a:rPr>
              <a:t>www.healthyuofm.com</a:t>
            </a:r>
          </a:p>
        </p:txBody>
      </p:sp>
    </p:spTree>
    <p:extLst>
      <p:ext uri="{BB962C8B-B14F-4D97-AF65-F5344CB8AC3E}">
        <p14:creationId xmlns:p14="http://schemas.microsoft.com/office/powerpoint/2010/main" val="39163692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399" y="406232"/>
            <a:ext cx="8408193" cy="744836"/>
          </a:xfrm>
        </p:spPr>
        <p:txBody>
          <a:bodyPr vert="horz" lIns="91440" tIns="45720" rIns="91440" bIns="45720" rtlCol="0" anchor="ctr">
            <a:normAutofit/>
          </a:bodyPr>
          <a:lstStyle/>
          <a:p>
            <a:pPr algn="ctr"/>
            <a:r>
              <a:rPr lang="en-US" kern="1200" dirty="0"/>
              <a:t>Visit our Website</a:t>
            </a:r>
          </a:p>
        </p:txBody>
      </p:sp>
      <p:pic>
        <p:nvPicPr>
          <p:cNvPr id="4" name="Picture 3" descr="Graphical user interface, text, application, email&#10;&#10;Description automatically generated">
            <a:extLst>
              <a:ext uri="{FF2B5EF4-FFF2-40B4-BE49-F238E27FC236}">
                <a16:creationId xmlns:a16="http://schemas.microsoft.com/office/drawing/2014/main" id="{FAA5761F-0FA7-4145-ABC2-5754D96CD555}"/>
              </a:ext>
            </a:extLst>
          </p:cNvPr>
          <p:cNvPicPr>
            <a:picLocks noChangeAspect="1"/>
          </p:cNvPicPr>
          <p:nvPr/>
        </p:nvPicPr>
        <p:blipFill>
          <a:blip r:embed="rId3"/>
          <a:stretch>
            <a:fillRect/>
          </a:stretch>
        </p:blipFill>
        <p:spPr>
          <a:xfrm>
            <a:off x="482600" y="1537654"/>
            <a:ext cx="8178799" cy="3782692"/>
          </a:xfrm>
          <a:prstGeom prst="rect">
            <a:avLst/>
          </a:prstGeom>
          <a:ln w="19050">
            <a:solidFill>
              <a:schemeClr val="tx1"/>
            </a:solidFill>
          </a:ln>
        </p:spPr>
      </p:pic>
      <p:sp>
        <p:nvSpPr>
          <p:cNvPr id="19" name="Rectangle 18">
            <a:extLst>
              <a:ext uri="{FF2B5EF4-FFF2-40B4-BE49-F238E27FC236}">
                <a16:creationId xmlns:a16="http://schemas.microsoft.com/office/drawing/2014/main" id="{D3FD0F21-5FFD-48CB-8C1B-2D09A038E584}"/>
              </a:ext>
            </a:extLst>
          </p:cNvPr>
          <p:cNvSpPr/>
          <p:nvPr/>
        </p:nvSpPr>
        <p:spPr>
          <a:xfrm>
            <a:off x="678442" y="6079350"/>
            <a:ext cx="5626733" cy="553998"/>
          </a:xfrm>
          <a:prstGeom prst="rect">
            <a:avLst/>
          </a:prstGeom>
        </p:spPr>
        <p:txBody>
          <a:bodyPr wrap="none">
            <a:spAutoFit/>
          </a:bodyPr>
          <a:lstStyle/>
          <a:p>
            <a:r>
              <a:rPr lang="en-US" sz="3000" dirty="0">
                <a:solidFill>
                  <a:schemeClr val="accent1">
                    <a:lumMod val="75000"/>
                  </a:schemeClr>
                </a:solidFill>
                <a:hlinkClick r:id="rId4">
                  <a:extLst>
                    <a:ext uri="{A12FA001-AC4F-418D-AE19-62706E023703}">
                      <ahyp:hlinkClr xmlns:ahyp="http://schemas.microsoft.com/office/drawing/2018/hyperlinkcolor" val="tx"/>
                    </a:ext>
                  </a:extLst>
                </a:hlinkClick>
              </a:rPr>
              <a:t>umanitoba.ca/student/bannatyne/</a:t>
            </a:r>
            <a:endParaRPr lang="en-CA" sz="3000" dirty="0">
              <a:solidFill>
                <a:schemeClr val="accent1">
                  <a:lumMod val="75000"/>
                </a:schemeClr>
              </a:solidFill>
            </a:endParaRPr>
          </a:p>
        </p:txBody>
      </p:sp>
    </p:spTree>
    <p:extLst>
      <p:ext uri="{BB962C8B-B14F-4D97-AF65-F5344CB8AC3E}">
        <p14:creationId xmlns:p14="http://schemas.microsoft.com/office/powerpoint/2010/main" val="10018536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3226" y="481966"/>
            <a:ext cx="5928359" cy="365760"/>
          </a:xfrm>
        </p:spPr>
        <p:txBody>
          <a:bodyPr/>
          <a:lstStyle/>
          <a:p>
            <a:pPr algn="ctr"/>
            <a:r>
              <a:rPr lang="en-US" dirty="0"/>
              <a:t>Where to find us?</a:t>
            </a:r>
          </a:p>
        </p:txBody>
      </p:sp>
      <p:sp>
        <p:nvSpPr>
          <p:cNvPr id="3" name="Text Placeholder 2"/>
          <p:cNvSpPr>
            <a:spLocks noGrp="1"/>
          </p:cNvSpPr>
          <p:nvPr>
            <p:ph type="body" sz="quarter" idx="10"/>
          </p:nvPr>
        </p:nvSpPr>
        <p:spPr>
          <a:xfrm>
            <a:off x="581890" y="1199617"/>
            <a:ext cx="9101371" cy="3418608"/>
          </a:xfrm>
        </p:spPr>
        <p:txBody>
          <a:bodyPr/>
          <a:lstStyle/>
          <a:p>
            <a:pPr marL="214313" indent="-214313">
              <a:buFont typeface="Arial" panose="020B0604020202020204" pitchFamily="34" charset="0"/>
              <a:buChar char="•"/>
            </a:pPr>
            <a:r>
              <a:rPr lang="en-US" sz="2400" dirty="0">
                <a:latin typeface="+mn-lt"/>
              </a:rPr>
              <a:t>S211 Medical Services Building </a:t>
            </a:r>
            <a:br>
              <a:rPr lang="en-US" sz="2400" dirty="0">
                <a:latin typeface="+mn-lt"/>
              </a:rPr>
            </a:br>
            <a:endParaRPr lang="en-US" sz="2400" dirty="0">
              <a:latin typeface="+mn-lt"/>
            </a:endParaRPr>
          </a:p>
          <a:p>
            <a:pPr marL="214313" indent="-214313">
              <a:buFont typeface="Arial" panose="020B0604020202020204" pitchFamily="34" charset="0"/>
              <a:buChar char="•"/>
            </a:pPr>
            <a:r>
              <a:rPr lang="en-US" sz="2400" dirty="0">
                <a:latin typeface="+mn-lt"/>
              </a:rPr>
              <a:t>Call: 204-272-3190 </a:t>
            </a:r>
          </a:p>
          <a:p>
            <a:pPr marL="728663" lvl="1" indent="-214313"/>
            <a:r>
              <a:rPr lang="en-US" dirty="0">
                <a:cs typeface="Arial" panose="020B0604020202020204" pitchFamily="34" charset="0"/>
              </a:rPr>
              <a:t>phones are answered M-F 8:30am – 4:30pm</a:t>
            </a:r>
          </a:p>
          <a:p>
            <a:pPr marL="728663" lvl="1" indent="-214313"/>
            <a:r>
              <a:rPr lang="en-US" dirty="0">
                <a:cs typeface="Arial" panose="020B0604020202020204" pitchFamily="34" charset="0"/>
              </a:rPr>
              <a:t>confidential voicemail</a:t>
            </a:r>
            <a:br>
              <a:rPr lang="en-US" dirty="0">
                <a:cs typeface="Arial" panose="020B0604020202020204" pitchFamily="34" charset="0"/>
              </a:rPr>
            </a:br>
            <a:endParaRPr lang="en-US" dirty="0">
              <a:cs typeface="Arial" panose="020B0604020202020204" pitchFamily="34" charset="0"/>
            </a:endParaRPr>
          </a:p>
          <a:p>
            <a:pPr marL="214313" indent="-214313">
              <a:buFont typeface="Arial" panose="020B0604020202020204" pitchFamily="34" charset="0"/>
              <a:buChar char="•"/>
            </a:pPr>
            <a:r>
              <a:rPr lang="en-US" sz="2400" dirty="0">
                <a:latin typeface="+mn-lt"/>
              </a:rPr>
              <a:t>Send an email: </a:t>
            </a:r>
            <a:r>
              <a:rPr lang="en-US" sz="2400" b="0" dirty="0">
                <a:solidFill>
                  <a:schemeClr val="accent1">
                    <a:lumMod val="75000"/>
                  </a:schemeClr>
                </a:solidFill>
                <a:latin typeface="+mn-lt"/>
                <a:hlinkClick r:id="rId3">
                  <a:extLst>
                    <a:ext uri="{A12FA001-AC4F-418D-AE19-62706E023703}">
                      <ahyp:hlinkClr xmlns:ahyp="http://schemas.microsoft.com/office/drawing/2018/hyperlinkcolor" val="tx"/>
                    </a:ext>
                  </a:extLst>
                </a:hlinkClick>
              </a:rPr>
              <a:t>bcss@umanitoba.ca</a:t>
            </a:r>
            <a:endParaRPr lang="en-US" sz="2400" b="0" dirty="0">
              <a:solidFill>
                <a:schemeClr val="accent1">
                  <a:lumMod val="75000"/>
                </a:schemeClr>
              </a:solidFill>
              <a:latin typeface="+mn-lt"/>
            </a:endParaRPr>
          </a:p>
          <a:p>
            <a:pPr marL="214313" indent="-214313">
              <a:buFont typeface="Arial" panose="020B0604020202020204" pitchFamily="34" charset="0"/>
              <a:buChar char="•"/>
            </a:pPr>
            <a:endParaRPr lang="en-US" sz="2400" dirty="0">
              <a:latin typeface="+mn-lt"/>
            </a:endParaRPr>
          </a:p>
          <a:p>
            <a:pPr marL="214313" indent="-214313">
              <a:buFont typeface="Arial" panose="020B0604020202020204" pitchFamily="34" charset="0"/>
              <a:buChar char="•"/>
            </a:pPr>
            <a:r>
              <a:rPr lang="en-US" sz="2400" dirty="0">
                <a:latin typeface="+mn-lt"/>
              </a:rPr>
              <a:t>Access our website: </a:t>
            </a:r>
            <a:r>
              <a:rPr lang="en-US" sz="2400" b="0" dirty="0">
                <a:solidFill>
                  <a:schemeClr val="accent1">
                    <a:lumMod val="75000"/>
                  </a:schemeClr>
                </a:solidFill>
                <a:latin typeface="+mn-lt"/>
                <a:hlinkClick r:id="rId4">
                  <a:extLst>
                    <a:ext uri="{A12FA001-AC4F-418D-AE19-62706E023703}">
                      <ahyp:hlinkClr xmlns:ahyp="http://schemas.microsoft.com/office/drawing/2018/hyperlinkcolor" val="tx"/>
                    </a:ext>
                  </a:extLst>
                </a:hlinkClick>
              </a:rPr>
              <a:t>http://umanitoba.ca/student/bannatyne/</a:t>
            </a:r>
            <a:endParaRPr lang="en-US" sz="2400" b="0" dirty="0">
              <a:solidFill>
                <a:schemeClr val="accent1">
                  <a:lumMod val="75000"/>
                </a:schemeClr>
              </a:solidFill>
              <a:latin typeface="+mn-lt"/>
            </a:endParaRPr>
          </a:p>
          <a:p>
            <a:pPr marL="214313" indent="-214313">
              <a:buFont typeface="Arial" panose="020B0604020202020204" pitchFamily="34" charset="0"/>
              <a:buChar char="•"/>
            </a:pPr>
            <a:endParaRPr lang="en-US" sz="2400" dirty="0">
              <a:latin typeface="+mn-lt"/>
            </a:endParaRPr>
          </a:p>
          <a:p>
            <a:pPr marL="214313" indent="-214313">
              <a:buFont typeface="Arial" panose="020B0604020202020204" pitchFamily="34" charset="0"/>
              <a:buChar char="•"/>
            </a:pPr>
            <a:r>
              <a:rPr lang="en-US" sz="2400" dirty="0">
                <a:latin typeface="+mn-lt"/>
              </a:rPr>
              <a:t>Instagram for updates:</a:t>
            </a:r>
            <a:r>
              <a:rPr lang="en-US" sz="2400" b="0" dirty="0">
                <a:solidFill>
                  <a:schemeClr val="accent1">
                    <a:lumMod val="75000"/>
                  </a:schemeClr>
                </a:solidFill>
                <a:latin typeface="+mn-lt"/>
              </a:rPr>
              <a:t>@um.student.services.bannatyne</a:t>
            </a:r>
          </a:p>
          <a:p>
            <a:pPr marL="214313" indent="-214313">
              <a:buFont typeface="Arial" panose="020B0604020202020204" pitchFamily="34" charset="0"/>
              <a:buChar char="•"/>
            </a:pPr>
            <a:endParaRPr lang="en-US" sz="2100" dirty="0">
              <a:latin typeface="+mn-lt"/>
              <a:cs typeface="+mn-cs"/>
            </a:endParaRPr>
          </a:p>
          <a:p>
            <a:pPr marL="214313" indent="-214313">
              <a:buFont typeface="Arial" panose="020B0604020202020204" pitchFamily="34" charset="0"/>
              <a:buChar char="•"/>
            </a:pPr>
            <a:endParaRPr lang="en-US" sz="2100" dirty="0">
              <a:latin typeface="+mn-lt"/>
              <a:cs typeface="+mn-cs"/>
            </a:endParaRPr>
          </a:p>
          <a:p>
            <a:endParaRPr lang="en-US" sz="1800" dirty="0"/>
          </a:p>
        </p:txBody>
      </p:sp>
    </p:spTree>
    <p:extLst>
      <p:ext uri="{BB962C8B-B14F-4D97-AF65-F5344CB8AC3E}">
        <p14:creationId xmlns:p14="http://schemas.microsoft.com/office/powerpoint/2010/main" val="4287830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ECBA9-4D13-E048-B705-3929176F2B52}"/>
              </a:ext>
            </a:extLst>
          </p:cNvPr>
          <p:cNvSpPr>
            <a:spLocks noGrp="1"/>
          </p:cNvSpPr>
          <p:nvPr>
            <p:ph type="title"/>
          </p:nvPr>
        </p:nvSpPr>
        <p:spPr>
          <a:xfrm>
            <a:off x="217309" y="295465"/>
            <a:ext cx="7326630" cy="487680"/>
          </a:xfrm>
        </p:spPr>
        <p:txBody>
          <a:bodyPr/>
          <a:lstStyle/>
          <a:p>
            <a:r>
              <a:rPr lang="en-US" dirty="0"/>
              <a:t>Introductions</a:t>
            </a:r>
          </a:p>
        </p:txBody>
      </p:sp>
      <p:sp>
        <p:nvSpPr>
          <p:cNvPr id="7" name="Rectangle 6">
            <a:extLst>
              <a:ext uri="{FF2B5EF4-FFF2-40B4-BE49-F238E27FC236}">
                <a16:creationId xmlns:a16="http://schemas.microsoft.com/office/drawing/2014/main" id="{C6E9991E-D0D0-905B-3C22-0B6C2F357747}"/>
              </a:ext>
            </a:extLst>
          </p:cNvPr>
          <p:cNvSpPr/>
          <p:nvPr/>
        </p:nvSpPr>
        <p:spPr>
          <a:xfrm>
            <a:off x="0" y="5675971"/>
            <a:ext cx="9143999" cy="3568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and person taking a selfie with dogs and a river&#10;&#10;Description automatically generated with low confidence">
            <a:extLst>
              <a:ext uri="{FF2B5EF4-FFF2-40B4-BE49-F238E27FC236}">
                <a16:creationId xmlns:a16="http://schemas.microsoft.com/office/drawing/2014/main" id="{D68AA62D-038F-4B05-A695-85F295E88B3C}"/>
              </a:ext>
            </a:extLst>
          </p:cNvPr>
          <p:cNvPicPr>
            <a:picLocks noChangeAspect="1"/>
          </p:cNvPicPr>
          <p:nvPr/>
        </p:nvPicPr>
        <p:blipFill>
          <a:blip r:embed="rId3"/>
          <a:stretch>
            <a:fillRect/>
          </a:stretch>
        </p:blipFill>
        <p:spPr>
          <a:xfrm>
            <a:off x="1597413" y="934185"/>
            <a:ext cx="5622774" cy="5622774"/>
          </a:xfrm>
          <a:prstGeom prst="rect">
            <a:avLst/>
          </a:prstGeom>
        </p:spPr>
      </p:pic>
    </p:spTree>
    <p:extLst>
      <p:ext uri="{BB962C8B-B14F-4D97-AF65-F5344CB8AC3E}">
        <p14:creationId xmlns:p14="http://schemas.microsoft.com/office/powerpoint/2010/main" val="26960614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200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ECBA9-4D13-E048-B705-3929176F2B52}"/>
              </a:ext>
            </a:extLst>
          </p:cNvPr>
          <p:cNvSpPr>
            <a:spLocks noGrp="1"/>
          </p:cNvSpPr>
          <p:nvPr>
            <p:ph type="title"/>
          </p:nvPr>
        </p:nvSpPr>
        <p:spPr>
          <a:xfrm>
            <a:off x="908685" y="539305"/>
            <a:ext cx="7326630" cy="487680"/>
          </a:xfrm>
        </p:spPr>
        <p:txBody>
          <a:bodyPr/>
          <a:lstStyle/>
          <a:p>
            <a:r>
              <a:rPr lang="en-US" dirty="0"/>
              <a:t>Introductions</a:t>
            </a:r>
          </a:p>
        </p:txBody>
      </p:sp>
      <p:pic>
        <p:nvPicPr>
          <p:cNvPr id="4" name="Picture 3" descr="A person smiling with a cat on the head&#10;&#10;Description automatically generated with low confidence">
            <a:extLst>
              <a:ext uri="{FF2B5EF4-FFF2-40B4-BE49-F238E27FC236}">
                <a16:creationId xmlns:a16="http://schemas.microsoft.com/office/drawing/2014/main" id="{74D48C0E-60AD-46BB-85C0-6A342BA875A9}"/>
              </a:ext>
            </a:extLst>
          </p:cNvPr>
          <p:cNvPicPr>
            <a:picLocks noChangeAspect="1"/>
          </p:cNvPicPr>
          <p:nvPr/>
        </p:nvPicPr>
        <p:blipFill>
          <a:blip r:embed="rId3"/>
          <a:stretch>
            <a:fillRect/>
          </a:stretch>
        </p:blipFill>
        <p:spPr>
          <a:xfrm>
            <a:off x="4572000" y="1392968"/>
            <a:ext cx="4410471" cy="3697288"/>
          </a:xfrm>
          <a:prstGeom prst="rect">
            <a:avLst/>
          </a:prstGeom>
        </p:spPr>
      </p:pic>
      <p:pic>
        <p:nvPicPr>
          <p:cNvPr id="5" name="Picture 4" descr="A collage of a person and a baby and a dog&#10;&#10;Description automatically generated with low confidence">
            <a:extLst>
              <a:ext uri="{FF2B5EF4-FFF2-40B4-BE49-F238E27FC236}">
                <a16:creationId xmlns:a16="http://schemas.microsoft.com/office/drawing/2014/main" id="{9AF8759E-4A01-F70A-9FCE-3B5BE263280B}"/>
              </a:ext>
            </a:extLst>
          </p:cNvPr>
          <p:cNvPicPr>
            <a:picLocks noChangeAspect="1"/>
          </p:cNvPicPr>
          <p:nvPr/>
        </p:nvPicPr>
        <p:blipFill>
          <a:blip r:embed="rId4"/>
          <a:stretch>
            <a:fillRect/>
          </a:stretch>
        </p:blipFill>
        <p:spPr>
          <a:xfrm>
            <a:off x="331237" y="1296954"/>
            <a:ext cx="4049486" cy="4049486"/>
          </a:xfrm>
          <a:prstGeom prst="rect">
            <a:avLst/>
          </a:prstGeom>
        </p:spPr>
      </p:pic>
    </p:spTree>
    <p:extLst>
      <p:ext uri="{BB962C8B-B14F-4D97-AF65-F5344CB8AC3E}">
        <p14:creationId xmlns:p14="http://schemas.microsoft.com/office/powerpoint/2010/main" val="3436212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E55E4-3560-254B-9B45-0A9B5FADFBD2}"/>
              </a:ext>
            </a:extLst>
          </p:cNvPr>
          <p:cNvSpPr>
            <a:spLocks noGrp="1"/>
          </p:cNvSpPr>
          <p:nvPr>
            <p:ph type="title"/>
          </p:nvPr>
        </p:nvSpPr>
        <p:spPr>
          <a:xfrm>
            <a:off x="823892" y="786907"/>
            <a:ext cx="7326630" cy="487680"/>
          </a:xfrm>
        </p:spPr>
        <p:txBody>
          <a:bodyPr/>
          <a:lstStyle/>
          <a:p>
            <a:pPr algn="ctr"/>
            <a:r>
              <a:rPr lang="en-US" dirty="0"/>
              <a:t>THIS IS HARD!!! </a:t>
            </a:r>
          </a:p>
        </p:txBody>
      </p:sp>
      <p:pic>
        <p:nvPicPr>
          <p:cNvPr id="10" name="Picture 9" descr="Graphical user interface, text, application&#10;&#10;Description automatically generated">
            <a:extLst>
              <a:ext uri="{FF2B5EF4-FFF2-40B4-BE49-F238E27FC236}">
                <a16:creationId xmlns:a16="http://schemas.microsoft.com/office/drawing/2014/main" id="{5B1E69ED-4CF1-CC42-9343-7532087B98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09" y="1961756"/>
            <a:ext cx="3252135" cy="2377963"/>
          </a:xfrm>
          <a:prstGeom prst="rect">
            <a:avLst/>
          </a:prstGeom>
        </p:spPr>
      </p:pic>
      <p:pic>
        <p:nvPicPr>
          <p:cNvPr id="1026" name="Picture 2" descr="image">
            <a:extLst>
              <a:ext uri="{FF2B5EF4-FFF2-40B4-BE49-F238E27FC236}">
                <a16:creationId xmlns:a16="http://schemas.microsoft.com/office/drawing/2014/main" id="{DD1F2178-5752-A864-D484-80112D8D3E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0184" y="2044823"/>
            <a:ext cx="2199581" cy="22948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a:extLst>
              <a:ext uri="{FF2B5EF4-FFF2-40B4-BE49-F238E27FC236}">
                <a16:creationId xmlns:a16="http://schemas.microsoft.com/office/drawing/2014/main" id="{EABFDB7C-CEC1-18C7-CC7E-A74A3E3CF0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5516" y="1917250"/>
            <a:ext cx="2816546" cy="2466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3816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B9795-5174-4837-B0D5-28A435382457}"/>
              </a:ext>
            </a:extLst>
          </p:cNvPr>
          <p:cNvSpPr>
            <a:spLocks noGrp="1"/>
          </p:cNvSpPr>
          <p:nvPr>
            <p:ph type="title"/>
          </p:nvPr>
        </p:nvSpPr>
        <p:spPr/>
        <p:txBody>
          <a:bodyPr/>
          <a:lstStyle/>
          <a:p>
            <a:r>
              <a:rPr lang="en-US" dirty="0"/>
              <a:t> </a:t>
            </a:r>
            <a:endParaRPr lang="en-CA" dirty="0"/>
          </a:p>
        </p:txBody>
      </p:sp>
      <p:sp>
        <p:nvSpPr>
          <p:cNvPr id="3" name="Content Placeholder 2">
            <a:extLst>
              <a:ext uri="{FF2B5EF4-FFF2-40B4-BE49-F238E27FC236}">
                <a16:creationId xmlns:a16="http://schemas.microsoft.com/office/drawing/2014/main" id="{3B96C972-A0B4-4EB6-B73B-ABADF3E70B62}"/>
              </a:ext>
            </a:extLst>
          </p:cNvPr>
          <p:cNvSpPr>
            <a:spLocks noGrp="1"/>
          </p:cNvSpPr>
          <p:nvPr>
            <p:ph idx="1"/>
          </p:nvPr>
        </p:nvSpPr>
        <p:spPr/>
        <p:txBody>
          <a:bodyPr/>
          <a:lstStyle/>
          <a:p>
            <a:pPr marL="0" indent="0">
              <a:buNone/>
            </a:pPr>
            <a:r>
              <a:rPr lang="en-US" dirty="0"/>
              <a:t> </a:t>
            </a:r>
            <a:endParaRPr lang="en-CA" dirty="0"/>
          </a:p>
        </p:txBody>
      </p:sp>
      <p:sp>
        <p:nvSpPr>
          <p:cNvPr id="4" name="TextBox 3">
            <a:extLst>
              <a:ext uri="{FF2B5EF4-FFF2-40B4-BE49-F238E27FC236}">
                <a16:creationId xmlns:a16="http://schemas.microsoft.com/office/drawing/2014/main" id="{BB2747EC-4F22-4438-A06E-8D6795B3F796}"/>
              </a:ext>
            </a:extLst>
          </p:cNvPr>
          <p:cNvSpPr txBox="1"/>
          <p:nvPr/>
        </p:nvSpPr>
        <p:spPr>
          <a:xfrm>
            <a:off x="298920" y="468222"/>
            <a:ext cx="8343899" cy="600164"/>
          </a:xfrm>
          <a:prstGeom prst="rect">
            <a:avLst/>
          </a:prstGeom>
          <a:noFill/>
        </p:spPr>
        <p:txBody>
          <a:bodyPr wrap="square" rtlCol="0">
            <a:spAutoFit/>
          </a:bodyPr>
          <a:lstStyle/>
          <a:p>
            <a:pPr algn="ctr" defTabSz="342900"/>
            <a:r>
              <a:rPr lang="en-US" sz="3300" b="1" dirty="0">
                <a:solidFill>
                  <a:srgbClr val="4472C4">
                    <a:lumMod val="75000"/>
                  </a:srgbClr>
                </a:solidFill>
                <a:latin typeface="Arial" panose="020B0604020202020204" pitchFamily="34" charset="0"/>
                <a:cs typeface="Arial" panose="020B0604020202020204" pitchFamily="34" charset="0"/>
              </a:rPr>
              <a:t>Student Services at Bannatyne Campus</a:t>
            </a:r>
          </a:p>
        </p:txBody>
      </p:sp>
      <p:sp>
        <p:nvSpPr>
          <p:cNvPr id="5" name="TextBox 4">
            <a:extLst>
              <a:ext uri="{FF2B5EF4-FFF2-40B4-BE49-F238E27FC236}">
                <a16:creationId xmlns:a16="http://schemas.microsoft.com/office/drawing/2014/main" id="{F7B37482-EE75-4EA5-8D9B-B64786059DAB}"/>
              </a:ext>
            </a:extLst>
          </p:cNvPr>
          <p:cNvSpPr txBox="1"/>
          <p:nvPr/>
        </p:nvSpPr>
        <p:spPr>
          <a:xfrm>
            <a:off x="888356" y="1492986"/>
            <a:ext cx="7579322" cy="4621714"/>
          </a:xfrm>
          <a:prstGeom prst="rect">
            <a:avLst/>
          </a:prstGeom>
          <a:noFill/>
        </p:spPr>
        <p:txBody>
          <a:bodyPr wrap="square" rtlCol="0">
            <a:spAutoFit/>
          </a:bodyPr>
          <a:lstStyle/>
          <a:p>
            <a:pPr marL="285750" indent="-285750" defTabSz="914400">
              <a:lnSpc>
                <a:spcPct val="90000"/>
              </a:lnSpc>
              <a:spcBef>
                <a:spcPts val="1000"/>
              </a:spcBef>
              <a:buFont typeface="Arial" panose="020B0604020202020204" pitchFamily="34" charset="0"/>
              <a:buChar char="•"/>
            </a:pPr>
            <a:r>
              <a:rPr lang="en-US" sz="3200" dirty="0"/>
              <a:t>Administratively separate and distinct from all academic programs</a:t>
            </a:r>
            <a:br>
              <a:rPr lang="en-US" sz="3200" dirty="0"/>
            </a:br>
            <a:endParaRPr lang="en-US" sz="3200" dirty="0"/>
          </a:p>
          <a:p>
            <a:pPr marL="285750" indent="-285750" defTabSz="914400">
              <a:lnSpc>
                <a:spcPct val="90000"/>
              </a:lnSpc>
              <a:spcBef>
                <a:spcPts val="1000"/>
              </a:spcBef>
              <a:buFont typeface="Arial" panose="020B0604020202020204" pitchFamily="34" charset="0"/>
              <a:buChar char="•"/>
            </a:pPr>
            <a:r>
              <a:rPr lang="en-US" sz="3200" dirty="0"/>
              <a:t>Services are </a:t>
            </a:r>
            <a:r>
              <a:rPr lang="en-US" sz="3200" b="1" dirty="0"/>
              <a:t>private, confidential</a:t>
            </a:r>
            <a:r>
              <a:rPr lang="en-US" sz="3200" dirty="0"/>
              <a:t>, and </a:t>
            </a:r>
            <a:r>
              <a:rPr lang="en-US" sz="3200" b="1" dirty="0"/>
              <a:t>free</a:t>
            </a:r>
            <a:br>
              <a:rPr lang="en-US" sz="3200" b="1" dirty="0"/>
            </a:br>
            <a:endParaRPr lang="en-US" sz="3200" b="1" dirty="0"/>
          </a:p>
          <a:p>
            <a:pPr marL="285750" indent="-285750" defTabSz="914400">
              <a:lnSpc>
                <a:spcPct val="90000"/>
              </a:lnSpc>
              <a:spcBef>
                <a:spcPts val="1000"/>
              </a:spcBef>
              <a:buFont typeface="Arial" panose="020B0604020202020204" pitchFamily="34" charset="0"/>
              <a:buChar char="•"/>
            </a:pPr>
            <a:r>
              <a:rPr lang="en-US" sz="3200" dirty="0"/>
              <a:t>Provide personal and academic supports to learners in the Rady Faculty of Health Sciences</a:t>
            </a:r>
          </a:p>
          <a:p>
            <a:pPr defTabSz="914400">
              <a:lnSpc>
                <a:spcPct val="90000"/>
              </a:lnSpc>
              <a:spcBef>
                <a:spcPts val="1000"/>
              </a:spcBef>
            </a:pPr>
            <a:endParaRPr lang="en-US" sz="3200" b="1" dirty="0"/>
          </a:p>
          <a:p>
            <a:pPr defTabSz="342900"/>
            <a:endParaRPr lang="en-US" sz="1013" dirty="0">
              <a:solidFill>
                <a:prstClr val="black"/>
              </a:solidFill>
              <a:latin typeface="Calibri" panose="020F0502020204030204"/>
            </a:endParaRPr>
          </a:p>
        </p:txBody>
      </p:sp>
    </p:spTree>
    <p:extLst>
      <p:ext uri="{BB962C8B-B14F-4D97-AF65-F5344CB8AC3E}">
        <p14:creationId xmlns:p14="http://schemas.microsoft.com/office/powerpoint/2010/main" val="2724129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477" y="577991"/>
            <a:ext cx="8062258" cy="487680"/>
          </a:xfrm>
        </p:spPr>
        <p:txBody>
          <a:bodyPr/>
          <a:lstStyle/>
          <a:p>
            <a:r>
              <a:rPr lang="en-US" dirty="0"/>
              <a:t>We’re here to help learners succeed</a:t>
            </a:r>
          </a:p>
        </p:txBody>
      </p:sp>
      <p:sp>
        <p:nvSpPr>
          <p:cNvPr id="3" name="Content Placeholder 2"/>
          <p:cNvSpPr>
            <a:spLocks noGrp="1"/>
          </p:cNvSpPr>
          <p:nvPr>
            <p:ph idx="1"/>
          </p:nvPr>
        </p:nvSpPr>
        <p:spPr>
          <a:xfrm>
            <a:off x="709095" y="1321270"/>
            <a:ext cx="7869640" cy="3460309"/>
          </a:xfrm>
        </p:spPr>
        <p:txBody>
          <a:bodyPr/>
          <a:lstStyle/>
          <a:p>
            <a:r>
              <a:rPr lang="en-US" dirty="0">
                <a:latin typeface="+mn-lt"/>
              </a:rPr>
              <a:t>Wellness:</a:t>
            </a:r>
          </a:p>
          <a:p>
            <a:pPr marL="628650" lvl="1" indent="-171450"/>
            <a:r>
              <a:rPr lang="en-US" sz="2400" dirty="0">
                <a:latin typeface="+mn-lt"/>
              </a:rPr>
              <a:t>Physical health</a:t>
            </a:r>
          </a:p>
          <a:p>
            <a:pPr marL="628650" lvl="1" indent="-171450"/>
            <a:r>
              <a:rPr lang="en-US" sz="2400" dirty="0">
                <a:latin typeface="+mn-lt"/>
              </a:rPr>
              <a:t>Mental health</a:t>
            </a:r>
          </a:p>
          <a:p>
            <a:pPr marL="628650" lvl="1" indent="-171450"/>
            <a:r>
              <a:rPr lang="en-US" sz="2400" dirty="0">
                <a:latin typeface="+mn-lt"/>
              </a:rPr>
              <a:t>Stress, distress</a:t>
            </a:r>
          </a:p>
          <a:p>
            <a:pPr marL="628650" lvl="1" indent="-171450"/>
            <a:r>
              <a:rPr lang="en-US" sz="2400" dirty="0">
                <a:latin typeface="+mn-lt"/>
              </a:rPr>
              <a:t>Spirituality</a:t>
            </a:r>
            <a:br>
              <a:rPr lang="en-US" sz="2400" dirty="0">
                <a:latin typeface="+mn-lt"/>
              </a:rPr>
            </a:br>
            <a:endParaRPr lang="en-US" sz="2400" dirty="0">
              <a:latin typeface="+mn-lt"/>
            </a:endParaRPr>
          </a:p>
          <a:p>
            <a:r>
              <a:rPr lang="en-US" dirty="0">
                <a:latin typeface="+mn-lt"/>
              </a:rPr>
              <a:t>When things don’t go as planned:</a:t>
            </a:r>
          </a:p>
          <a:p>
            <a:pPr marL="628650" lvl="1" indent="-171450"/>
            <a:r>
              <a:rPr lang="en-US" sz="2400" dirty="0">
                <a:latin typeface="+mn-lt"/>
              </a:rPr>
              <a:t>Deferrals, leaves of absence, failures, etc.</a:t>
            </a:r>
            <a:br>
              <a:rPr lang="en-US" sz="2400" dirty="0">
                <a:latin typeface="+mn-lt"/>
              </a:rPr>
            </a:br>
            <a:endParaRPr lang="en-US" sz="2400" dirty="0">
              <a:latin typeface="+mn-lt"/>
            </a:endParaRPr>
          </a:p>
          <a:p>
            <a:pPr marL="171450" indent="-171450"/>
            <a:r>
              <a:rPr lang="en-US" dirty="0">
                <a:latin typeface="+mn-lt"/>
              </a:rPr>
              <a:t>Concerns about rightness of fit, academic challenges, interpersonal concerns, etc.</a:t>
            </a:r>
          </a:p>
        </p:txBody>
      </p:sp>
      <p:pic>
        <p:nvPicPr>
          <p:cNvPr id="5" name="Picture 4"/>
          <p:cNvPicPr>
            <a:picLocks noChangeAspect="1"/>
          </p:cNvPicPr>
          <p:nvPr/>
        </p:nvPicPr>
        <p:blipFill>
          <a:blip r:embed="rId3"/>
          <a:stretch>
            <a:fillRect/>
          </a:stretch>
        </p:blipFill>
        <p:spPr>
          <a:xfrm>
            <a:off x="5669632" y="1321270"/>
            <a:ext cx="2909103" cy="2279180"/>
          </a:xfrm>
          <a:prstGeom prst="rect">
            <a:avLst/>
          </a:prstGeom>
        </p:spPr>
      </p:pic>
    </p:spTree>
    <p:extLst>
      <p:ext uri="{BB962C8B-B14F-4D97-AF65-F5344CB8AC3E}">
        <p14:creationId xmlns:p14="http://schemas.microsoft.com/office/powerpoint/2010/main" val="2386169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571B0E-B53B-480D-A666-6647B8C734FC}"/>
              </a:ext>
            </a:extLst>
          </p:cNvPr>
          <p:cNvSpPr>
            <a:spLocks noGrp="1"/>
          </p:cNvSpPr>
          <p:nvPr>
            <p:ph type="body" sz="half" idx="2"/>
          </p:nvPr>
        </p:nvSpPr>
        <p:spPr>
          <a:xfrm>
            <a:off x="398918" y="6142414"/>
            <a:ext cx="7635559" cy="473073"/>
          </a:xfrm>
        </p:spPr>
        <p:txBody>
          <a:bodyPr/>
          <a:lstStyle/>
          <a:p>
            <a:r>
              <a:rPr lang="en-US" sz="3600" b="1" dirty="0">
                <a:solidFill>
                  <a:schemeClr val="accent1">
                    <a:lumMod val="75000"/>
                  </a:schemeClr>
                </a:solidFill>
                <a:latin typeface="Arial" panose="020B0604020202020204" pitchFamily="34" charset="0"/>
                <a:ea typeface="+mj-ea"/>
                <a:cs typeface="Arial" panose="020B0604020202020204" pitchFamily="34" charset="0"/>
              </a:rPr>
              <a:t>Feeling overwhelmed?</a:t>
            </a:r>
            <a:endParaRPr lang="en-CA" sz="3600" b="1" dirty="0">
              <a:solidFill>
                <a:schemeClr val="accent1">
                  <a:lumMod val="75000"/>
                </a:schemeClr>
              </a:solidFill>
              <a:latin typeface="Arial" panose="020B0604020202020204" pitchFamily="34" charset="0"/>
              <a:ea typeface="+mj-ea"/>
              <a:cs typeface="Arial" panose="020B0604020202020204" pitchFamily="34" charset="0"/>
            </a:endParaRPr>
          </a:p>
        </p:txBody>
      </p:sp>
      <p:pic>
        <p:nvPicPr>
          <p:cNvPr id="4" name="Picture 3">
            <a:extLst>
              <a:ext uri="{FF2B5EF4-FFF2-40B4-BE49-F238E27FC236}">
                <a16:creationId xmlns:a16="http://schemas.microsoft.com/office/drawing/2014/main" id="{F2AB101A-60FF-4463-AA1B-5D345CD16AB1}"/>
              </a:ext>
            </a:extLst>
          </p:cNvPr>
          <p:cNvPicPr>
            <a:picLocks noChangeAspect="1"/>
          </p:cNvPicPr>
          <p:nvPr/>
        </p:nvPicPr>
        <p:blipFill>
          <a:blip r:embed="rId3"/>
          <a:stretch>
            <a:fillRect/>
          </a:stretch>
        </p:blipFill>
        <p:spPr>
          <a:xfrm>
            <a:off x="0" y="-183864"/>
            <a:ext cx="9144000" cy="6081648"/>
          </a:xfrm>
          <a:prstGeom prst="rect">
            <a:avLst/>
          </a:prstGeom>
        </p:spPr>
      </p:pic>
    </p:spTree>
    <p:extLst>
      <p:ext uri="{BB962C8B-B14F-4D97-AF65-F5344CB8AC3E}">
        <p14:creationId xmlns:p14="http://schemas.microsoft.com/office/powerpoint/2010/main" val="2372114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a:xfrm>
            <a:off x="2556473" y="430800"/>
            <a:ext cx="5115859" cy="261881"/>
          </a:xfrm>
        </p:spPr>
        <p:txBody>
          <a:bodyPr/>
          <a:lstStyle/>
          <a:p>
            <a:pPr>
              <a:spcBef>
                <a:spcPct val="0"/>
              </a:spcBef>
            </a:pPr>
            <a:r>
              <a:rPr lang="en-US" sz="3600" b="1" dirty="0">
                <a:solidFill>
                  <a:schemeClr val="accent1">
                    <a:lumMod val="75000"/>
                  </a:schemeClr>
                </a:solidFill>
                <a:latin typeface="Arial" panose="020B0604020202020204" pitchFamily="34" charset="0"/>
                <a:ea typeface="+mj-ea"/>
                <a:cs typeface="Arial" panose="020B0604020202020204" pitchFamily="34" charset="0"/>
              </a:rPr>
              <a:t>No Wrong Door</a:t>
            </a:r>
          </a:p>
        </p:txBody>
      </p:sp>
      <p:sp>
        <p:nvSpPr>
          <p:cNvPr id="3" name="Text Placeholder 2"/>
          <p:cNvSpPr>
            <a:spLocks noGrp="1"/>
          </p:cNvSpPr>
          <p:nvPr>
            <p:ph type="body" sz="half" idx="10"/>
          </p:nvPr>
        </p:nvSpPr>
        <p:spPr/>
        <p:txBody>
          <a:bodyPr/>
          <a:lstStyle/>
          <a:p>
            <a:endParaRPr lang="en-US" dirty="0"/>
          </a:p>
        </p:txBody>
      </p:sp>
      <p:pic>
        <p:nvPicPr>
          <p:cNvPr id="13314" name="Picture 2" descr="Image result for monsters inc do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24" y="1035827"/>
            <a:ext cx="7658152" cy="4786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611538"/>
      </p:ext>
    </p:extLst>
  </p:cSld>
  <p:clrMapOvr>
    <a:masterClrMapping/>
  </p:clrMapOvr>
</p:sld>
</file>

<file path=ppt/theme/theme1.xml><?xml version="1.0" encoding="utf-8"?>
<a:theme xmlns:a="http://schemas.openxmlformats.org/drawingml/2006/main" name="UM Presentation Theme - 4x3">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2450</TotalTime>
  <Words>2042</Words>
  <Application>Microsoft Office PowerPoint</Application>
  <PresentationFormat>On-screen Show (4:3)</PresentationFormat>
  <Paragraphs>275</Paragraphs>
  <Slides>30</Slides>
  <Notes>30</Notes>
  <HiddenSlides>4</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Calibri Light</vt:lpstr>
      <vt:lpstr>UM Presentation Theme - 4x3</vt:lpstr>
      <vt:lpstr>Student Services  at Bannatyne Campus</vt:lpstr>
      <vt:lpstr>PowerPoint Presentation</vt:lpstr>
      <vt:lpstr>Introductions</vt:lpstr>
      <vt:lpstr>Introductions</vt:lpstr>
      <vt:lpstr>THIS IS HARD!!! </vt:lpstr>
      <vt:lpstr> </vt:lpstr>
      <vt:lpstr>We’re here to help learners succeed</vt:lpstr>
      <vt:lpstr>PowerPoint Presentation</vt:lpstr>
      <vt:lpstr>PowerPoint Presentation</vt:lpstr>
      <vt:lpstr>No Wrong Door Approach</vt:lpstr>
      <vt:lpstr> Student Services at Bannatyne Campus</vt:lpstr>
      <vt:lpstr>Academic Learning Skills</vt:lpstr>
      <vt:lpstr>Confidential Intake &amp; Triage Specialist</vt:lpstr>
      <vt:lpstr>Counselling and Mental Health Supports</vt:lpstr>
      <vt:lpstr>Student Mental Health Services</vt:lpstr>
      <vt:lpstr>Cognitive Behavioural Therapy Workshops</vt:lpstr>
      <vt:lpstr>Available Workshops </vt:lpstr>
      <vt:lpstr>Available Groups</vt:lpstr>
      <vt:lpstr>Student Accessibility Services</vt:lpstr>
      <vt:lpstr>Academic Learning Centre</vt:lpstr>
      <vt:lpstr>Student Advocacy</vt:lpstr>
      <vt:lpstr>Career Services</vt:lpstr>
      <vt:lpstr>International Services</vt:lpstr>
      <vt:lpstr>Financial Aid and Awards</vt:lpstr>
      <vt:lpstr>Spiritual Care</vt:lpstr>
      <vt:lpstr>PowerPoint Presentation</vt:lpstr>
      <vt:lpstr>Health and Wellness</vt:lpstr>
      <vt:lpstr>Visit our Website</vt:lpstr>
      <vt:lpstr>Where to find us?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Kanisha Szekely</dc:creator>
  <cp:lastModifiedBy>Rikki Fontaine</cp:lastModifiedBy>
  <cp:revision>80</cp:revision>
  <dcterms:created xsi:type="dcterms:W3CDTF">2019-07-17T19:24:48Z</dcterms:created>
  <dcterms:modified xsi:type="dcterms:W3CDTF">2022-08-26T20:26:37Z</dcterms:modified>
</cp:coreProperties>
</file>