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0" r:id="rId3"/>
    <p:sldId id="262" r:id="rId4"/>
    <p:sldId id="263" r:id="rId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06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01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2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4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1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0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1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1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7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1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2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4906-0F96-4279-B45C-473B4D0392C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9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C4906-0F96-4279-B45C-473B4D0392C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B6281-388A-4DF6-9444-2C76725B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8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imberly.Hart@umanitoba.c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imberly.Hart@umanitoba.ca" TargetMode="External"/><Relationship Id="rId2" Type="http://schemas.openxmlformats.org/officeDocument/2006/relationships/hyperlink" Target="http://umanitoba.ca/faculties/health_sciences/indigenous/institute/education/students/5796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18" y="1113578"/>
            <a:ext cx="7881871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6359"/>
                </a:solidFill>
                <a:latin typeface="Minion Pro" panose="02040503050306020203" pitchFamily="18" charset="0"/>
              </a:rPr>
              <a:t>Ongomiizwin Education</a:t>
            </a:r>
          </a:p>
          <a:p>
            <a:r>
              <a:rPr lang="en-US" sz="2800" dirty="0">
                <a:solidFill>
                  <a:srgbClr val="706359"/>
                </a:solidFill>
                <a:latin typeface="Minion Pro" panose="02040503050306020203" pitchFamily="18" charset="0"/>
              </a:rPr>
              <a:t>Indigenous Institute of Health and Healing</a:t>
            </a:r>
          </a:p>
          <a:p>
            <a:endParaRPr lang="en-US" sz="800" dirty="0">
              <a:latin typeface="Minion Pro" panose="02040503050306020203" pitchFamily="18" charset="0"/>
            </a:endParaRPr>
          </a:p>
          <a:p>
            <a:pPr algn="ctr"/>
            <a:endParaRPr lang="en-US" sz="2000" b="1" dirty="0">
              <a:latin typeface="Minion Pro" panose="02040503050306020203" pitchFamily="18" charset="0"/>
            </a:endParaRPr>
          </a:p>
          <a:p>
            <a:pPr algn="ctr"/>
            <a:r>
              <a:rPr lang="en-US" sz="2800" b="1" dirty="0">
                <a:latin typeface="Minion Pro" panose="02040503050306020203" pitchFamily="18" charset="0"/>
              </a:rPr>
              <a:t>We offer a welcoming environment </a:t>
            </a:r>
          </a:p>
          <a:p>
            <a:pPr algn="ctr"/>
            <a:r>
              <a:rPr lang="en-US" sz="2800" b="1" dirty="0">
                <a:latin typeface="Minion Pro" panose="02040503050306020203" pitchFamily="18" charset="0"/>
              </a:rPr>
              <a:t>that assists students and residents to meet their academic potential through a variety of culturally relevant programs, resources, and supports. </a:t>
            </a:r>
            <a:endParaRPr lang="en-US" sz="2000" dirty="0">
              <a:latin typeface="Minion Pro" panose="02040503050306020203" pitchFamily="18" charset="0"/>
            </a:endParaRPr>
          </a:p>
          <a:p>
            <a:pPr algn="ctr"/>
            <a:endParaRPr lang="en-US" sz="2400" dirty="0">
              <a:latin typeface="Minion Pro" panose="02040503050306020203" pitchFamily="18" charset="0"/>
            </a:endParaRPr>
          </a:p>
          <a:p>
            <a:pPr algn="ctr"/>
            <a:r>
              <a:rPr lang="en-US" sz="2000" b="1" dirty="0">
                <a:latin typeface="Minion Pro" panose="02040503050306020203" pitchFamily="18" charset="0"/>
              </a:rPr>
              <a:t>Kimberly Hart</a:t>
            </a:r>
          </a:p>
          <a:p>
            <a:pPr algn="ctr"/>
            <a:r>
              <a:rPr lang="en-US" sz="2000" dirty="0">
                <a:latin typeface="Minion Pro" panose="02040503050306020203" pitchFamily="18" charset="0"/>
              </a:rPr>
              <a:t>Senior Lead, Indigenous Health Student Affairs</a:t>
            </a:r>
          </a:p>
          <a:p>
            <a:pPr algn="ctr"/>
            <a:r>
              <a:rPr lang="en-US" sz="2000" dirty="0">
                <a:latin typeface="Minion Pro" panose="02040503050306020203" pitchFamily="18" charset="0"/>
              </a:rPr>
              <a:t>Ongomiizwin Education</a:t>
            </a:r>
          </a:p>
          <a:p>
            <a:pPr algn="ctr"/>
            <a:r>
              <a:rPr lang="en-US" sz="2000" dirty="0">
                <a:latin typeface="Minion Pro" panose="02040503050306020203" pitchFamily="18" charset="0"/>
              </a:rPr>
              <a:t>S206 Medical Services Building</a:t>
            </a:r>
          </a:p>
          <a:p>
            <a:pPr algn="ctr"/>
            <a:r>
              <a:rPr lang="en-US" sz="2000" dirty="0">
                <a:latin typeface="Minion Pro" panose="02040503050306020203" pitchFamily="18" charset="0"/>
                <a:hlinkClick r:id="rId3"/>
              </a:rPr>
              <a:t>Kimberly.Hart@umanitoba.ca</a:t>
            </a:r>
            <a:endParaRPr lang="en-CA" sz="2400" dirty="0"/>
          </a:p>
          <a:p>
            <a:endParaRPr lang="en-CA" sz="2400" dirty="0"/>
          </a:p>
          <a:p>
            <a:endParaRPr lang="en-CA" sz="2000" dirty="0"/>
          </a:p>
          <a:p>
            <a:endParaRPr lang="en-US" sz="900" dirty="0">
              <a:latin typeface="Minion Pro" panose="02040503050306020203" pitchFamily="18" charset="0"/>
            </a:endParaRPr>
          </a:p>
          <a:p>
            <a:pPr algn="ctr"/>
            <a:endParaRPr lang="en-US" sz="2000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2691" y="3217561"/>
            <a:ext cx="313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63300"/>
                </a:solidFill>
              </a:rPr>
              <a:t>Indigenous Institute of Health and Healing - Ongomiizwin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8891" y="4534995"/>
            <a:ext cx="298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Ongomiizwin - Research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426" y="4534995"/>
            <a:ext cx="296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Ongomiizwin - 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8448" y="4534995"/>
            <a:ext cx="330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Ongomiizwin – Health Services</a:t>
            </a:r>
          </a:p>
        </p:txBody>
      </p:sp>
      <p:cxnSp>
        <p:nvCxnSpPr>
          <p:cNvPr id="7" name="Straight Arrow Connector 6"/>
          <p:cNvCxnSpPr>
            <a:endCxn id="3" idx="0"/>
          </p:cNvCxnSpPr>
          <p:nvPr/>
        </p:nvCxnSpPr>
        <p:spPr>
          <a:xfrm>
            <a:off x="4571999" y="1912446"/>
            <a:ext cx="0" cy="13051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536216" y="3863892"/>
            <a:ext cx="1" cy="6711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2" idx="0"/>
          </p:cNvCxnSpPr>
          <p:nvPr/>
        </p:nvCxnSpPr>
        <p:spPr>
          <a:xfrm>
            <a:off x="4536216" y="4199443"/>
            <a:ext cx="2792630" cy="335552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11" idx="0"/>
          </p:cNvCxnSpPr>
          <p:nvPr/>
        </p:nvCxnSpPr>
        <p:spPr>
          <a:xfrm rot="10800000" flipV="1">
            <a:off x="1912209" y="4199443"/>
            <a:ext cx="2659793" cy="335552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21" y="658468"/>
            <a:ext cx="5130604" cy="12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9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2"/>
    </mc:Choice>
    <mc:Fallback xmlns="">
      <p:transition spd="slow" advTm="615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628" y="614814"/>
            <a:ext cx="788187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6359"/>
                </a:solidFill>
                <a:latin typeface="Minion Pro" panose="02040503050306020203" pitchFamily="18" charset="0"/>
              </a:rPr>
              <a:t>Ongomiizwin Education</a:t>
            </a:r>
          </a:p>
          <a:p>
            <a:r>
              <a:rPr lang="en-US" sz="2800" dirty="0">
                <a:solidFill>
                  <a:srgbClr val="706359"/>
                </a:solidFill>
                <a:latin typeface="Minion Pro" panose="02040503050306020203" pitchFamily="18" charset="0"/>
              </a:rPr>
              <a:t>Indigenous Institute of Health and Healing</a:t>
            </a:r>
          </a:p>
          <a:p>
            <a:endParaRPr lang="en-US" sz="800" dirty="0">
              <a:solidFill>
                <a:srgbClr val="706359"/>
              </a:solidFill>
              <a:latin typeface="Minion Pro" panose="02040503050306020203" pitchFamily="18" charset="0"/>
            </a:endParaRPr>
          </a:p>
          <a:p>
            <a:endParaRPr lang="en-US" sz="800" dirty="0">
              <a:solidFill>
                <a:srgbClr val="706359"/>
              </a:solidFill>
              <a:latin typeface="Minion Pro" panose="02040503050306020203" pitchFamily="18" charset="0"/>
            </a:endParaRPr>
          </a:p>
          <a:p>
            <a:endParaRPr lang="en-US" sz="800" dirty="0">
              <a:solidFill>
                <a:srgbClr val="706359"/>
              </a:solidFill>
              <a:latin typeface="Minion Pro" panose="02040503050306020203" pitchFamily="18" charset="0"/>
            </a:endParaRP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 panose="02040503050306020203" pitchFamily="18" charset="0"/>
              </a:rPr>
              <a:t>Inclusive and safe space 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 panose="02040503050306020203" pitchFamily="18" charset="0"/>
              </a:rPr>
              <a:t>Invitation to all Indigenous Rady Faculty of Health Sciences students and residents </a:t>
            </a:r>
            <a:endParaRPr lang="en-US" sz="800" dirty="0">
              <a:latin typeface="Minion Pro" panose="02040503050306020203" pitchFamily="18" charset="0"/>
            </a:endParaRP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Minion Pro" panose="02040503050306020203" pitchFamily="18" charset="0"/>
              </a:rPr>
              <a:t>First Nations, Metis, and Inuit students: Become a member!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 panose="02040503050306020203" pitchFamily="18" charset="0"/>
              </a:rPr>
              <a:t>Elder and Knowledge Keeper support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 panose="02040503050306020203" pitchFamily="18" charset="0"/>
              </a:rPr>
              <a:t>24-hour study </a:t>
            </a:r>
            <a:r>
              <a:rPr lang="en-US" sz="2000" dirty="0" err="1">
                <a:latin typeface="Minion Pro" panose="02040503050306020203" pitchFamily="18" charset="0"/>
              </a:rPr>
              <a:t>centre</a:t>
            </a:r>
            <a:r>
              <a:rPr lang="en-US" sz="2000" dirty="0">
                <a:latin typeface="Minion Pro" panose="02040503050306020203" pitchFamily="18" charset="0"/>
              </a:rPr>
              <a:t> with computer and printing capabilities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 panose="02040503050306020203" pitchFamily="18" charset="0"/>
              </a:rPr>
              <a:t>Mentorship support, opportunities, and activities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 panose="02040503050306020203" pitchFamily="18" charset="0"/>
              </a:rPr>
              <a:t>Cultural teachings, ceremonies, access to medicines, and special events</a:t>
            </a:r>
          </a:p>
          <a:p>
            <a:pPr>
              <a:buClr>
                <a:srgbClr val="00B0F0"/>
              </a:buClr>
            </a:pPr>
            <a:endParaRPr lang="en-US" sz="800" dirty="0">
              <a:latin typeface="Minion Pro" panose="02040503050306020203" pitchFamily="18" charset="0"/>
            </a:endParaRPr>
          </a:p>
          <a:p>
            <a:pPr>
              <a:buClr>
                <a:srgbClr val="00B0F0"/>
              </a:buClr>
            </a:pPr>
            <a:endParaRPr lang="en-US" sz="800" dirty="0">
              <a:latin typeface="Minion Pro" panose="02040503050306020203" pitchFamily="18" charset="0"/>
            </a:endParaRPr>
          </a:p>
          <a:p>
            <a:pPr>
              <a:buClr>
                <a:srgbClr val="00B0F0"/>
              </a:buClr>
            </a:pPr>
            <a:r>
              <a:rPr lang="en-US" sz="2000" dirty="0">
                <a:latin typeface="Minion Pro" panose="02040503050306020203" pitchFamily="18" charset="0"/>
              </a:rPr>
              <a:t>	</a:t>
            </a:r>
            <a:r>
              <a:rPr lang="en-US" sz="2000" b="1" dirty="0">
                <a:latin typeface="Minion Pro" panose="02040503050306020203" pitchFamily="18" charset="0"/>
              </a:rPr>
              <a:t>Membership form: </a:t>
            </a:r>
            <a:r>
              <a:rPr lang="en-US" sz="2000" dirty="0">
                <a:latin typeface="Minion Pro" panose="02040503050306020203" pitchFamily="18" charset="0"/>
              </a:rPr>
              <a:t>	</a:t>
            </a:r>
            <a:r>
              <a:rPr lang="en-CA" sz="1400" dirty="0">
                <a:hlinkClick r:id="rId2"/>
              </a:rPr>
              <a:t>http://umanitoba.ca/faculties/health_sciences/indigenous/institute/education/students/5796.html</a:t>
            </a:r>
            <a:endParaRPr lang="en-US" sz="800" dirty="0">
              <a:latin typeface="Minion Pro" panose="02040503050306020203" pitchFamily="18" charset="0"/>
            </a:endParaRPr>
          </a:p>
          <a:p>
            <a:pPr>
              <a:buClr>
                <a:srgbClr val="00B0F0"/>
              </a:buClr>
            </a:pPr>
            <a:endParaRPr lang="en-US" sz="800" dirty="0">
              <a:latin typeface="Minion Pro" panose="02040503050306020203" pitchFamily="18" charset="0"/>
            </a:endParaRPr>
          </a:p>
          <a:p>
            <a:pPr>
              <a:buClr>
                <a:srgbClr val="00B0F0"/>
              </a:buClr>
            </a:pPr>
            <a:endParaRPr lang="en-US" sz="800" dirty="0">
              <a:latin typeface="Minion Pro" panose="02040503050306020203" pitchFamily="18" charset="0"/>
            </a:endParaRPr>
          </a:p>
          <a:p>
            <a:pPr algn="ctr"/>
            <a:r>
              <a:rPr lang="en-US" sz="2000" b="1" dirty="0">
                <a:latin typeface="Minion Pro" panose="02040503050306020203" pitchFamily="18" charset="0"/>
              </a:rPr>
              <a:t>Kimberly Hart</a:t>
            </a:r>
          </a:p>
          <a:p>
            <a:pPr algn="ctr"/>
            <a:r>
              <a:rPr lang="en-US" sz="2000" dirty="0">
                <a:latin typeface="Minion Pro" panose="02040503050306020203" pitchFamily="18" charset="0"/>
              </a:rPr>
              <a:t>Senior Lead, Indigenous Health Student Affairs</a:t>
            </a:r>
          </a:p>
          <a:p>
            <a:pPr algn="ctr"/>
            <a:r>
              <a:rPr lang="en-US" sz="2000" dirty="0">
                <a:latin typeface="Minion Pro" panose="02040503050306020203" pitchFamily="18" charset="0"/>
                <a:hlinkClick r:id="rId3"/>
              </a:rPr>
              <a:t>Kimberly.Hart@umanitoba.ca</a:t>
            </a:r>
            <a:r>
              <a:rPr lang="en-US" sz="2000" dirty="0">
                <a:latin typeface="Minion Pro" panose="02040503050306020203" pitchFamily="18" charset="0"/>
              </a:rPr>
              <a:t> </a:t>
            </a:r>
          </a:p>
          <a:p>
            <a:endParaRPr lang="en-US" dirty="0">
              <a:solidFill>
                <a:srgbClr val="706359"/>
              </a:solidFill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3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18" y="1113578"/>
            <a:ext cx="7881871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6359"/>
                </a:solidFill>
                <a:latin typeface="Minion Pro" panose="02040503050306020203" pitchFamily="18" charset="0"/>
              </a:rPr>
              <a:t>Indigenous Institute of Health and Healing</a:t>
            </a:r>
          </a:p>
          <a:p>
            <a:r>
              <a:rPr lang="en-US" sz="2800" dirty="0">
                <a:solidFill>
                  <a:srgbClr val="706359"/>
                </a:solidFill>
                <a:latin typeface="Minion Pro" panose="02040503050306020203" pitchFamily="18" charset="0"/>
              </a:rPr>
              <a:t>Ongomiizwin</a:t>
            </a:r>
          </a:p>
          <a:p>
            <a:pPr algn="ctr"/>
            <a:endParaRPr lang="en-CA" sz="2800" dirty="0"/>
          </a:p>
          <a:p>
            <a:pPr algn="ctr"/>
            <a:endParaRPr lang="en-CA" sz="2800" b="1" dirty="0"/>
          </a:p>
          <a:p>
            <a:pPr algn="ctr"/>
            <a:r>
              <a:rPr lang="en-CA" sz="2800" b="1" dirty="0"/>
              <a:t>Disruption of all Forms of Racism policy</a:t>
            </a:r>
            <a:r>
              <a:rPr lang="en-CA" sz="2800" dirty="0"/>
              <a:t>, </a:t>
            </a:r>
          </a:p>
          <a:p>
            <a:pPr algn="ctr"/>
            <a:r>
              <a:rPr lang="en-CA" sz="2800" dirty="0"/>
              <a:t>Rady Faculty of Health Sciences</a:t>
            </a:r>
            <a:r>
              <a:rPr lang="en-CA" sz="2400" dirty="0"/>
              <a:t>: </a:t>
            </a:r>
          </a:p>
          <a:p>
            <a:endParaRPr lang="en-CA" sz="2000" dirty="0"/>
          </a:p>
          <a:p>
            <a:r>
              <a:rPr lang="en-CA" sz="2000" dirty="0"/>
              <a:t>https://</a:t>
            </a:r>
            <a:r>
              <a:rPr lang="en-CA" sz="2000" dirty="0" err="1"/>
              <a:t>umanitoba.ca</a:t>
            </a:r>
            <a:r>
              <a:rPr lang="en-CA" sz="2000" dirty="0"/>
              <a:t>/health-sciences/sites/health-sciences/files/2020-11/disruption-of-all-forms-of-racism-</a:t>
            </a:r>
            <a:r>
              <a:rPr lang="en-CA" sz="2000" dirty="0" err="1"/>
              <a:t>policy.pdf</a:t>
            </a:r>
            <a:endParaRPr lang="en-CA" sz="2000" dirty="0"/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endParaRPr lang="en-CA" sz="2000" dirty="0"/>
          </a:p>
          <a:p>
            <a:endParaRPr lang="en-US" sz="900" dirty="0">
              <a:latin typeface="Minion Pro" panose="02040503050306020203" pitchFamily="18" charset="0"/>
            </a:endParaRPr>
          </a:p>
          <a:p>
            <a:pPr algn="ctr"/>
            <a:endParaRPr lang="en-US" sz="2000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58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</TotalTime>
  <Words>229</Words>
  <Application>Microsoft Office PowerPoint</Application>
  <PresentationFormat>On-screen Show (4:3)</PresentationFormat>
  <Paragraphs>50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Minion Pro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Faculty of Health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Doan</dc:creator>
  <cp:lastModifiedBy>Kimberly Hart</cp:lastModifiedBy>
  <cp:revision>43</cp:revision>
  <cp:lastPrinted>2022-08-09T14:48:35Z</cp:lastPrinted>
  <dcterms:created xsi:type="dcterms:W3CDTF">2017-10-06T13:43:51Z</dcterms:created>
  <dcterms:modified xsi:type="dcterms:W3CDTF">2022-08-23T12:32:37Z</dcterms:modified>
</cp:coreProperties>
</file>