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6"/>
  </p:notesMasterIdLst>
  <p:handoutMasterIdLst>
    <p:handoutMasterId r:id="rId17"/>
  </p:handoutMasterIdLst>
  <p:sldIdLst>
    <p:sldId id="256" r:id="rId2"/>
    <p:sldId id="294" r:id="rId3"/>
    <p:sldId id="263" r:id="rId4"/>
    <p:sldId id="303" r:id="rId5"/>
    <p:sldId id="302" r:id="rId6"/>
    <p:sldId id="317" r:id="rId7"/>
    <p:sldId id="273" r:id="rId8"/>
    <p:sldId id="311" r:id="rId9"/>
    <p:sldId id="306" r:id="rId10"/>
    <p:sldId id="266" r:id="rId11"/>
    <p:sldId id="268" r:id="rId12"/>
    <p:sldId id="299" r:id="rId13"/>
    <p:sldId id="309" r:id="rId14"/>
    <p:sldId id="308" r:id="rId15"/>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84521" autoAdjust="0"/>
  </p:normalViewPr>
  <p:slideViewPr>
    <p:cSldViewPr snapToGrid="0" snapToObjects="1">
      <p:cViewPr varScale="1">
        <p:scale>
          <a:sx n="72" d="100"/>
          <a:sy n="72" d="100"/>
        </p:scale>
        <p:origin x="176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D42E82AD-F8EC-4585-AAF0-C98BE77B7A91}" type="datetimeFigureOut">
              <a:rPr lang="en-US" smtClean="0"/>
              <a:t>8/25/2022</a:t>
            </a:fld>
            <a:endParaRPr lang="en-US"/>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508E422A-0F8A-443D-A48F-90E2423C3118}" type="slidenum">
              <a:rPr lang="en-US" smtClean="0"/>
              <a:t>‹#›</a:t>
            </a:fld>
            <a:endParaRPr lang="en-US"/>
          </a:p>
        </p:txBody>
      </p:sp>
    </p:spTree>
    <p:extLst>
      <p:ext uri="{BB962C8B-B14F-4D97-AF65-F5344CB8AC3E}">
        <p14:creationId xmlns:p14="http://schemas.microsoft.com/office/powerpoint/2010/main" val="13535846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E302D6C7-5AFA-43EB-AF35-9606B4090519}" type="datetimeFigureOut">
              <a:rPr lang="en-US" smtClean="0"/>
              <a:t>8/25/2022</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9F3098F5-C6D5-4549-AB42-CD9C5C9B00DD}" type="slidenum">
              <a:rPr lang="en-US" smtClean="0"/>
              <a:t>‹#›</a:t>
            </a:fld>
            <a:endParaRPr lang="en-US"/>
          </a:p>
        </p:txBody>
      </p:sp>
    </p:spTree>
    <p:extLst>
      <p:ext uri="{BB962C8B-B14F-4D97-AF65-F5344CB8AC3E}">
        <p14:creationId xmlns:p14="http://schemas.microsoft.com/office/powerpoint/2010/main" val="2189062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3098F5-C6D5-4549-AB42-CD9C5C9B00DD}" type="slidenum">
              <a:rPr lang="en-US" smtClean="0"/>
              <a:t>3</a:t>
            </a:fld>
            <a:endParaRPr lang="en-US"/>
          </a:p>
        </p:txBody>
      </p:sp>
    </p:spTree>
    <p:extLst>
      <p:ext uri="{BB962C8B-B14F-4D97-AF65-F5344CB8AC3E}">
        <p14:creationId xmlns:p14="http://schemas.microsoft.com/office/powerpoint/2010/main" val="5315223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474fba062f_0_15:notes"/>
          <p:cNvSpPr>
            <a:spLocks noGrp="1" noRot="1" noChangeAspect="1"/>
          </p:cNvSpPr>
          <p:nvPr>
            <p:ph type="sldImg" idx="2"/>
          </p:nvPr>
        </p:nvSpPr>
        <p:spPr>
          <a:xfrm>
            <a:off x="1227138" y="711200"/>
            <a:ext cx="4738687" cy="35544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474fba062f_0_15:notes"/>
          <p:cNvSpPr txBox="1">
            <a:spLocks noGrp="1"/>
          </p:cNvSpPr>
          <p:nvPr>
            <p:ph type="body" idx="1"/>
          </p:nvPr>
        </p:nvSpPr>
        <p:spPr>
          <a:xfrm>
            <a:off x="719217" y="4501662"/>
            <a:ext cx="5753740" cy="4264731"/>
          </a:xfrm>
          <a:prstGeom prst="rect">
            <a:avLst/>
          </a:prstGeom>
        </p:spPr>
        <p:txBody>
          <a:bodyPr spcFirstLastPara="1" wrap="square" lIns="95230" tIns="95230" rIns="95230" bIns="95230" anchor="t" anchorCtr="0">
            <a:noAutofit/>
          </a:bodyPr>
          <a:lstStyle/>
          <a:p>
            <a:pPr marL="476230"/>
            <a:r>
              <a:rPr lang="en-US" dirty="0"/>
              <a:t>Jamie</a:t>
            </a:r>
            <a:endParaRPr dirty="0"/>
          </a:p>
        </p:txBody>
      </p:sp>
    </p:spTree>
    <p:extLst>
      <p:ext uri="{BB962C8B-B14F-4D97-AF65-F5344CB8AC3E}">
        <p14:creationId xmlns:p14="http://schemas.microsoft.com/office/powerpoint/2010/main" val="5095999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Shanda</a:t>
            </a:r>
          </a:p>
          <a:p>
            <a:endParaRPr lang="en-US" dirty="0"/>
          </a:p>
          <a:p>
            <a:r>
              <a:rPr lang="en-US" dirty="0"/>
              <a:t>There are a</a:t>
            </a:r>
            <a:r>
              <a:rPr lang="en-US" baseline="0" dirty="0"/>
              <a:t> variety of academic accommodations that may be implemented to support students.   And while there is no blanket set that are given to all students, there are some that are more common.  These include:</a:t>
            </a:r>
          </a:p>
          <a:p>
            <a:endParaRPr lang="en-US" baseline="0" dirty="0"/>
          </a:p>
          <a:p>
            <a:r>
              <a:rPr lang="en-US" baseline="0" dirty="0"/>
              <a:t>Test/Exam Accommodations.  If for reasons linked to their disability, the environment is making it difficult for a student to concentrate, or they are running out of time and are not able to finish a test/exam, we look at implementing exam accommodations.  This helps to ensure that the student is able to get the knowledge in their brain on to the exam paper in front of them, so that they grade is then more reflective of their ability rather than all of the other factors going on linked to their disability.</a:t>
            </a:r>
          </a:p>
          <a:p>
            <a:endParaRPr lang="en-US" baseline="0" dirty="0"/>
          </a:p>
          <a:p>
            <a:r>
              <a:rPr lang="en-US" baseline="0" dirty="0"/>
              <a:t>Volunteer note taking may be implemented for students who have a difficult time taking notes during a lecture.  This is a volunteer services, so we always still encourage students to do their best to get the content that they feel is needed.</a:t>
            </a:r>
          </a:p>
          <a:p>
            <a:endParaRPr lang="en-US" baseline="0" dirty="0"/>
          </a:p>
          <a:p>
            <a:r>
              <a:rPr lang="en-US" baseline="0" dirty="0"/>
              <a:t>ASL: Interpreters are available for student who are deaf or hard of hearing and require the lecture to be delivered to them via sign language, which is often their first language.  This is done in teams of 2.</a:t>
            </a:r>
          </a:p>
          <a:p>
            <a:endParaRPr lang="en-US" baseline="0" dirty="0"/>
          </a:p>
          <a:p>
            <a:r>
              <a:rPr lang="en-US" baseline="0" dirty="0"/>
              <a:t>Transcriptionists: are available for students who are hard of hearing.  They will type what is being said verbatim in class in real time, and provide essentially a transcript of the lecture to the student.  This is done in teams of 2, often using google docs, so that the student is not required to sit with their transcriptionists to read what is being typed.</a:t>
            </a:r>
          </a:p>
          <a:p>
            <a:endParaRPr lang="en-US" baseline="0" dirty="0"/>
          </a:p>
          <a:p>
            <a:r>
              <a:rPr lang="en-US" baseline="0" dirty="0"/>
              <a:t>Extensions may be available for students who may need a little more time to work on and submit assignments.  These are to be negotiated in advance of due dates.</a:t>
            </a:r>
          </a:p>
          <a:p>
            <a:endParaRPr lang="en-US" baseline="0" dirty="0"/>
          </a:p>
          <a:p>
            <a:r>
              <a:rPr lang="en-US" baseline="0" dirty="0"/>
              <a:t>There are various assistive technology options available to students such as Kurzweil (a program that dictates to students what is on the screen), Dragon (a program in which a student speaks and the computer types what is being said).</a:t>
            </a:r>
          </a:p>
          <a:p>
            <a:endParaRPr lang="en-US" baseline="0" dirty="0"/>
          </a:p>
          <a:p>
            <a:r>
              <a:rPr lang="en-US" baseline="0" dirty="0"/>
              <a:t>Alternate formats may include options such as large print, braille books or tests, or books in an audio format.</a:t>
            </a:r>
            <a:endParaRPr lang="en-US" dirty="0"/>
          </a:p>
        </p:txBody>
      </p:sp>
      <p:sp>
        <p:nvSpPr>
          <p:cNvPr id="4" name="Slide Number Placeholder 3"/>
          <p:cNvSpPr>
            <a:spLocks noGrp="1"/>
          </p:cNvSpPr>
          <p:nvPr>
            <p:ph type="sldNum" sz="quarter" idx="10"/>
          </p:nvPr>
        </p:nvSpPr>
        <p:spPr/>
        <p:txBody>
          <a:bodyPr/>
          <a:lstStyle/>
          <a:p>
            <a:fld id="{9F3098F5-C6D5-4549-AB42-CD9C5C9B00DD}" type="slidenum">
              <a:rPr lang="en-US" smtClean="0"/>
              <a:t>8</a:t>
            </a:fld>
            <a:endParaRPr lang="en-US"/>
          </a:p>
        </p:txBody>
      </p:sp>
    </p:spTree>
    <p:extLst>
      <p:ext uri="{BB962C8B-B14F-4D97-AF65-F5344CB8AC3E}">
        <p14:creationId xmlns:p14="http://schemas.microsoft.com/office/powerpoint/2010/main" val="28615846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Shanda</a:t>
            </a:r>
          </a:p>
          <a:p>
            <a:endParaRPr lang="en-US" dirty="0"/>
          </a:p>
          <a:p>
            <a:r>
              <a:rPr lang="en-US" dirty="0"/>
              <a:t>Some programs have practicum</a:t>
            </a:r>
            <a:r>
              <a:rPr lang="en-US" baseline="0" dirty="0"/>
              <a:t> of clinical accommodations that students may require support in.  Again, it is important to note that accommodations would not be implemented that would impact the ability to demonstrate and essential skill, however there are still circumstances in which a student may require accommodations while in a school practicum.  This could include interpreters, various technological requirements, accessibility to buildings and clients that a student may need to see, and many others.</a:t>
            </a:r>
          </a:p>
          <a:p>
            <a:endParaRPr lang="en-US" baseline="0" dirty="0"/>
          </a:p>
          <a:p>
            <a:r>
              <a:rPr lang="en-US" baseline="0" dirty="0"/>
              <a:t>Before an practicum or clinical accommodation is implements, our office would meet with what is called the Accommodation Team of the faculty that the student is registered in.  Through discussion, it is determined what options may be available to accommodate the student while they are completing their practicum.</a:t>
            </a:r>
            <a:endParaRPr lang="en-US" dirty="0"/>
          </a:p>
        </p:txBody>
      </p:sp>
      <p:sp>
        <p:nvSpPr>
          <p:cNvPr id="4" name="Slide Number Placeholder 3"/>
          <p:cNvSpPr>
            <a:spLocks noGrp="1"/>
          </p:cNvSpPr>
          <p:nvPr>
            <p:ph type="sldNum" sz="quarter" idx="10"/>
          </p:nvPr>
        </p:nvSpPr>
        <p:spPr/>
        <p:txBody>
          <a:bodyPr/>
          <a:lstStyle/>
          <a:p>
            <a:fld id="{9F3098F5-C6D5-4549-AB42-CD9C5C9B00DD}" type="slidenum">
              <a:rPr lang="en-US" smtClean="0"/>
              <a:t>9</a:t>
            </a:fld>
            <a:endParaRPr lang="en-US"/>
          </a:p>
        </p:txBody>
      </p:sp>
    </p:spTree>
    <p:extLst>
      <p:ext uri="{BB962C8B-B14F-4D97-AF65-F5344CB8AC3E}">
        <p14:creationId xmlns:p14="http://schemas.microsoft.com/office/powerpoint/2010/main" val="38561759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3098F5-C6D5-4549-AB42-CD9C5C9B00DD}" type="slidenum">
              <a:rPr lang="en-US" smtClean="0"/>
              <a:t>10</a:t>
            </a:fld>
            <a:endParaRPr lang="en-US"/>
          </a:p>
        </p:txBody>
      </p:sp>
    </p:spTree>
    <p:extLst>
      <p:ext uri="{BB962C8B-B14F-4D97-AF65-F5344CB8AC3E}">
        <p14:creationId xmlns:p14="http://schemas.microsoft.com/office/powerpoint/2010/main" val="32310167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D1E93744-ED26-4E9C-9778-7BCF975012A3}" type="slidenum">
              <a:rPr lang="en-CA" smtClean="0"/>
              <a:pPr>
                <a:defRPr/>
              </a:pPr>
              <a:t>11</a:t>
            </a:fld>
            <a:endParaRPr lang="en-CA"/>
          </a:p>
        </p:txBody>
      </p:sp>
    </p:spTree>
    <p:extLst>
      <p:ext uri="{BB962C8B-B14F-4D97-AF65-F5344CB8AC3E}">
        <p14:creationId xmlns:p14="http://schemas.microsoft.com/office/powerpoint/2010/main" val="31302437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3098F5-C6D5-4549-AB42-CD9C5C9B00DD}" type="slidenum">
              <a:rPr lang="en-US" smtClean="0"/>
              <a:t>12</a:t>
            </a:fld>
            <a:endParaRPr lang="en-US"/>
          </a:p>
        </p:txBody>
      </p:sp>
    </p:spTree>
    <p:extLst>
      <p:ext uri="{BB962C8B-B14F-4D97-AF65-F5344CB8AC3E}">
        <p14:creationId xmlns:p14="http://schemas.microsoft.com/office/powerpoint/2010/main" val="37420432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3098F5-C6D5-4549-AB42-CD9C5C9B00DD}" type="slidenum">
              <a:rPr lang="en-US" smtClean="0"/>
              <a:t>14</a:t>
            </a:fld>
            <a:endParaRPr lang="en-US"/>
          </a:p>
        </p:txBody>
      </p:sp>
    </p:spTree>
    <p:extLst>
      <p:ext uri="{BB962C8B-B14F-4D97-AF65-F5344CB8AC3E}">
        <p14:creationId xmlns:p14="http://schemas.microsoft.com/office/powerpoint/2010/main" val="32667428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3000" y="2103120"/>
            <a:ext cx="6858000" cy="868680"/>
          </a:xfrm>
          <a:prstGeom prst="rect">
            <a:avLst/>
          </a:prstGeom>
        </p:spPr>
        <p:txBody>
          <a:bodyPr anchor="b"/>
          <a:lstStyle>
            <a:lvl1pPr algn="l">
              <a:defRPr sz="6000" b="1" i="0">
                <a:solidFill>
                  <a:schemeClr val="accent1">
                    <a:lumMod val="75000"/>
                  </a:schemeClr>
                </a:solidFill>
                <a:latin typeface="Arial" panose="020B0604020202020204" pitchFamily="34" charset="0"/>
                <a:cs typeface="Arial" panose="020B0604020202020204" pitchFamily="34" charset="0"/>
              </a:defRPr>
            </a:lvl1pPr>
          </a:lstStyle>
          <a:p>
            <a:r>
              <a:rPr lang="en-US" dirty="0"/>
              <a:t>Presentation Title</a:t>
            </a:r>
          </a:p>
        </p:txBody>
      </p:sp>
      <p:sp>
        <p:nvSpPr>
          <p:cNvPr id="3" name="Subtitle 2"/>
          <p:cNvSpPr>
            <a:spLocks noGrp="1"/>
          </p:cNvSpPr>
          <p:nvPr>
            <p:ph type="subTitle" idx="1" hasCustomPrompt="1"/>
          </p:nvPr>
        </p:nvSpPr>
        <p:spPr>
          <a:xfrm>
            <a:off x="1143000" y="2971800"/>
            <a:ext cx="6858000" cy="370522"/>
          </a:xfrm>
          <a:prstGeom prst="rect">
            <a:avLst/>
          </a:prstGeom>
        </p:spPr>
        <p:txBody>
          <a:bodyPr/>
          <a:lstStyle>
            <a:lvl1pPr marL="0" indent="0" algn="l">
              <a:buNone/>
              <a:defRPr sz="27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sp>
        <p:nvSpPr>
          <p:cNvPr id="11" name="Rectangle 10">
            <a:extLst>
              <a:ext uri="{FF2B5EF4-FFF2-40B4-BE49-F238E27FC236}">
                <a16:creationId xmlns:a16="http://schemas.microsoft.com/office/drawing/2014/main" id="{B3863F7A-8B84-0B49-8533-C5FAAD6E1B9A}"/>
              </a:ext>
            </a:extLst>
          </p:cNvPr>
          <p:cNvSpPr/>
          <p:nvPr userDrawn="1"/>
        </p:nvSpPr>
        <p:spPr>
          <a:xfrm>
            <a:off x="0" y="3708400"/>
            <a:ext cx="9144000" cy="314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5B7F8958-4A33-8746-B591-A97D1D6E61A5}"/>
              </a:ext>
            </a:extLst>
          </p:cNvPr>
          <p:cNvPicPr>
            <a:picLocks noChangeAspect="1"/>
          </p:cNvPicPr>
          <p:nvPr userDrawn="1"/>
        </p:nvPicPr>
        <p:blipFill>
          <a:blip r:embed="rId2"/>
          <a:stretch>
            <a:fillRect/>
          </a:stretch>
        </p:blipFill>
        <p:spPr>
          <a:xfrm>
            <a:off x="0" y="3886200"/>
            <a:ext cx="3897334" cy="2958431"/>
          </a:xfrm>
          <a:prstGeom prst="rect">
            <a:avLst/>
          </a:prstGeom>
        </p:spPr>
      </p:pic>
      <p:pic>
        <p:nvPicPr>
          <p:cNvPr id="10" name="Picture 9">
            <a:extLst>
              <a:ext uri="{FF2B5EF4-FFF2-40B4-BE49-F238E27FC236}">
                <a16:creationId xmlns:a16="http://schemas.microsoft.com/office/drawing/2014/main" id="{E3BE65A2-DAAC-8849-B594-6B60F7B2F72F}"/>
              </a:ext>
            </a:extLst>
          </p:cNvPr>
          <p:cNvPicPr>
            <a:picLocks noChangeAspect="1"/>
          </p:cNvPicPr>
          <p:nvPr userDrawn="1"/>
        </p:nvPicPr>
        <p:blipFill>
          <a:blip r:embed="rId3"/>
          <a:stretch>
            <a:fillRect/>
          </a:stretch>
        </p:blipFill>
        <p:spPr>
          <a:xfrm>
            <a:off x="5941392" y="5151121"/>
            <a:ext cx="2623762" cy="1269334"/>
          </a:xfrm>
          <a:prstGeom prst="rect">
            <a:avLst/>
          </a:prstGeom>
        </p:spPr>
      </p:pic>
    </p:spTree>
    <p:extLst>
      <p:ext uri="{BB962C8B-B14F-4D97-AF65-F5344CB8AC3E}">
        <p14:creationId xmlns:p14="http://schemas.microsoft.com/office/powerpoint/2010/main" val="989646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losting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11DE279-CD55-9C48-86F3-F96FC75786C8}"/>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8E3236D8-A51F-7C4C-AEAD-82AFD284DCEA}"/>
              </a:ext>
            </a:extLst>
          </p:cNvPr>
          <p:cNvPicPr>
            <a:picLocks noChangeAspect="1"/>
          </p:cNvPicPr>
          <p:nvPr userDrawn="1"/>
        </p:nvPicPr>
        <p:blipFill>
          <a:blip r:embed="rId2"/>
          <a:stretch>
            <a:fillRect/>
          </a:stretch>
        </p:blipFill>
        <p:spPr>
          <a:xfrm>
            <a:off x="2629232" y="2489201"/>
            <a:ext cx="3841826" cy="1858614"/>
          </a:xfrm>
          <a:prstGeom prst="rect">
            <a:avLst/>
          </a:prstGeom>
        </p:spPr>
      </p:pic>
    </p:spTree>
    <p:extLst>
      <p:ext uri="{BB962C8B-B14F-4D97-AF65-F5344CB8AC3E}">
        <p14:creationId xmlns:p14="http://schemas.microsoft.com/office/powerpoint/2010/main" val="2799674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6725" y="1258888"/>
            <a:ext cx="7772400" cy="687387"/>
          </a:xfrm>
          <a:prstGeom prst="rect">
            <a:avLst/>
          </a:prstGeom>
        </p:spPr>
        <p:txBody>
          <a:bodyPr/>
          <a:lstStyle/>
          <a:p>
            <a:r>
              <a:rPr lang="en-US"/>
              <a:t>Click to edit Master title style</a:t>
            </a:r>
            <a:endParaRPr lang="en-CA"/>
          </a:p>
        </p:txBody>
      </p:sp>
      <p:sp>
        <p:nvSpPr>
          <p:cNvPr id="3" name="Content Placeholder 2"/>
          <p:cNvSpPr>
            <a:spLocks noGrp="1"/>
          </p:cNvSpPr>
          <p:nvPr>
            <p:ph idx="1"/>
          </p:nvPr>
        </p:nvSpPr>
        <p:spPr>
          <a:xfrm>
            <a:off x="466725" y="1946275"/>
            <a:ext cx="7772400" cy="399256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lgn="r" eaLnBrk="0" hangingPunct="0">
              <a:defRPr/>
            </a:lvl1pPr>
          </a:lstStyle>
          <a:p>
            <a:pPr>
              <a:defRPr/>
            </a:pPr>
            <a:endParaRPr lang="en-CA" dirty="0"/>
          </a:p>
        </p:txBody>
      </p:sp>
      <p:sp>
        <p:nvSpPr>
          <p:cNvPr id="5" name="Slide Number Placeholder 5"/>
          <p:cNvSpPr>
            <a:spLocks noGrp="1"/>
          </p:cNvSpPr>
          <p:nvPr>
            <p:ph type="sldNum" sz="quarter" idx="11"/>
          </p:nvPr>
        </p:nvSpPr>
        <p:spPr>
          <a:xfrm>
            <a:off x="3098800" y="6356350"/>
            <a:ext cx="2133600" cy="365125"/>
          </a:xfrm>
          <a:prstGeom prst="rect">
            <a:avLst/>
          </a:prstGeom>
        </p:spPr>
        <p:txBody>
          <a:bodyPr/>
          <a:lstStyle>
            <a:lvl1pPr algn="r" eaLnBrk="0" hangingPunct="0">
              <a:defRPr/>
            </a:lvl1pPr>
          </a:lstStyle>
          <a:p>
            <a:pPr>
              <a:defRPr/>
            </a:pPr>
            <a:fld id="{B388DD48-A512-44AB-91B2-130B9DEBF5E4}" type="slidenum">
              <a:rPr lang="en-CA"/>
              <a:pPr>
                <a:defRPr/>
              </a:pPr>
              <a:t>‹#›</a:t>
            </a:fld>
            <a:endParaRPr lang="en-CA" dirty="0"/>
          </a:p>
        </p:txBody>
      </p:sp>
    </p:spTree>
    <p:extLst>
      <p:ext uri="{BB962C8B-B14F-4D97-AF65-F5344CB8AC3E}">
        <p14:creationId xmlns:p14="http://schemas.microsoft.com/office/powerpoint/2010/main" val="3807486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lide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88720" y="934721"/>
            <a:ext cx="7326630" cy="487680"/>
          </a:xfrm>
          <a:prstGeom prst="rect">
            <a:avLst/>
          </a:prstGeom>
        </p:spPr>
        <p:txBody>
          <a:bodyPr/>
          <a:lstStyle>
            <a:lvl1pPr>
              <a:defRPr sz="3600" b="1" i="0">
                <a:solidFill>
                  <a:schemeClr val="accent1">
                    <a:lumMod val="75000"/>
                  </a:schemeClr>
                </a:solidFill>
                <a:latin typeface="Arial" panose="020B0604020202020204" pitchFamily="34" charset="0"/>
                <a:cs typeface="Arial" panose="020B0604020202020204" pitchFamily="34" charset="0"/>
              </a:defRPr>
            </a:lvl1pPr>
          </a:lstStyle>
          <a:p>
            <a:r>
              <a:rPr lang="en-US" dirty="0"/>
              <a:t>Header</a:t>
            </a:r>
          </a:p>
        </p:txBody>
      </p:sp>
      <p:sp>
        <p:nvSpPr>
          <p:cNvPr id="3" name="Content Placeholder 2"/>
          <p:cNvSpPr>
            <a:spLocks noGrp="1"/>
          </p:cNvSpPr>
          <p:nvPr>
            <p:ph idx="1"/>
          </p:nvPr>
        </p:nvSpPr>
        <p:spPr>
          <a:xfrm>
            <a:off x="1188720" y="2217709"/>
            <a:ext cx="7326630" cy="2092960"/>
          </a:xfrm>
          <a:prstGeom prst="rect">
            <a:avLst/>
          </a:prstGeo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9">
            <a:extLst>
              <a:ext uri="{FF2B5EF4-FFF2-40B4-BE49-F238E27FC236}">
                <a16:creationId xmlns:a16="http://schemas.microsoft.com/office/drawing/2014/main" id="{9B29056E-C4DD-A147-9F53-DA4CF5E60CAD}"/>
              </a:ext>
            </a:extLst>
          </p:cNvPr>
          <p:cNvSpPr>
            <a:spLocks noGrp="1"/>
          </p:cNvSpPr>
          <p:nvPr>
            <p:ph type="body" sz="quarter" idx="10" hasCustomPrompt="1"/>
          </p:nvPr>
        </p:nvSpPr>
        <p:spPr>
          <a:xfrm>
            <a:off x="1188721" y="1623205"/>
            <a:ext cx="7326630" cy="393700"/>
          </a:xfrm>
          <a:prstGeom prst="rect">
            <a:avLst/>
          </a:prstGeom>
        </p:spPr>
        <p:txBody>
          <a:bodyPr/>
          <a:lstStyle>
            <a:lvl1pPr marL="0" indent="0">
              <a:buNone/>
              <a:defRPr b="1" i="0">
                <a:latin typeface="Arial" panose="020B0604020202020204" pitchFamily="34" charset="0"/>
                <a:cs typeface="Arial" panose="020B0604020202020204" pitchFamily="34" charset="0"/>
              </a:defRPr>
            </a:lvl1pPr>
          </a:lstStyle>
          <a:p>
            <a:pPr lvl="0"/>
            <a:r>
              <a:rPr lang="en-US" dirty="0"/>
              <a:t>Subhead</a:t>
            </a:r>
          </a:p>
        </p:txBody>
      </p:sp>
    </p:spTree>
    <p:extLst>
      <p:ext uri="{BB962C8B-B14F-4D97-AF65-F5344CB8AC3E}">
        <p14:creationId xmlns:p14="http://schemas.microsoft.com/office/powerpoint/2010/main" val="4239653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2">
    <p:spTree>
      <p:nvGrpSpPr>
        <p:cNvPr id="1" name=""/>
        <p:cNvGrpSpPr/>
        <p:nvPr/>
      </p:nvGrpSpPr>
      <p:grpSpPr>
        <a:xfrm>
          <a:off x="0" y="0"/>
          <a:ext cx="0" cy="0"/>
          <a:chOff x="0" y="0"/>
          <a:chExt cx="0" cy="0"/>
        </a:xfrm>
      </p:grpSpPr>
      <p:sp>
        <p:nvSpPr>
          <p:cNvPr id="12" name="Text Placeholder 9">
            <a:extLst>
              <a:ext uri="{FF2B5EF4-FFF2-40B4-BE49-F238E27FC236}">
                <a16:creationId xmlns:a16="http://schemas.microsoft.com/office/drawing/2014/main" id="{9B29056E-C4DD-A147-9F53-DA4CF5E60CAD}"/>
              </a:ext>
            </a:extLst>
          </p:cNvPr>
          <p:cNvSpPr>
            <a:spLocks noGrp="1"/>
          </p:cNvSpPr>
          <p:nvPr>
            <p:ph type="body" sz="quarter" idx="10" hasCustomPrompt="1"/>
          </p:nvPr>
        </p:nvSpPr>
        <p:spPr>
          <a:xfrm>
            <a:off x="883920" y="2976591"/>
            <a:ext cx="2204720" cy="393700"/>
          </a:xfrm>
          <a:prstGeom prst="rect">
            <a:avLst/>
          </a:prstGeom>
        </p:spPr>
        <p:txBody>
          <a:bodyPr/>
          <a:lstStyle>
            <a:lvl1pPr marL="0" indent="0">
              <a:buNone/>
              <a:defRPr sz="2400" b="1" i="0">
                <a:latin typeface="Arial" panose="020B0604020202020204" pitchFamily="34" charset="0"/>
                <a:cs typeface="Arial" panose="020B0604020202020204" pitchFamily="34" charset="0"/>
              </a:defRPr>
            </a:lvl1pPr>
          </a:lstStyle>
          <a:p>
            <a:pPr lvl="0"/>
            <a:r>
              <a:rPr lang="en-US" dirty="0"/>
              <a:t>Subhead</a:t>
            </a:r>
          </a:p>
        </p:txBody>
      </p:sp>
      <p:sp>
        <p:nvSpPr>
          <p:cNvPr id="5" name="Content Placeholder 2">
            <a:extLst>
              <a:ext uri="{FF2B5EF4-FFF2-40B4-BE49-F238E27FC236}">
                <a16:creationId xmlns:a16="http://schemas.microsoft.com/office/drawing/2014/main" id="{BC0CE3CF-D527-5F44-99A0-0EE772E9DCE8}"/>
              </a:ext>
            </a:extLst>
          </p:cNvPr>
          <p:cNvSpPr>
            <a:spLocks noGrp="1"/>
          </p:cNvSpPr>
          <p:nvPr>
            <p:ph idx="1"/>
          </p:nvPr>
        </p:nvSpPr>
        <p:spPr>
          <a:xfrm>
            <a:off x="883920" y="3487709"/>
            <a:ext cx="2204720" cy="1632931"/>
          </a:xfrm>
          <a:prstGeom prst="rect">
            <a:avLst/>
          </a:prstGeom>
        </p:spPr>
        <p:txBody>
          <a:bodyPr/>
          <a:lstStyle>
            <a:lvl1pPr>
              <a:defRPr sz="18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dirty="0"/>
              <a:t>Click to edit Master text styles</a:t>
            </a:r>
          </a:p>
        </p:txBody>
      </p:sp>
      <p:pic>
        <p:nvPicPr>
          <p:cNvPr id="8" name="Picture 7">
            <a:extLst>
              <a:ext uri="{FF2B5EF4-FFF2-40B4-BE49-F238E27FC236}">
                <a16:creationId xmlns:a16="http://schemas.microsoft.com/office/drawing/2014/main" id="{AF6BA23E-2382-EA44-BDCF-0B05B6A7C1A9}"/>
              </a:ext>
            </a:extLst>
          </p:cNvPr>
          <p:cNvPicPr>
            <a:picLocks noChangeAspect="1"/>
          </p:cNvPicPr>
          <p:nvPr userDrawn="1"/>
        </p:nvPicPr>
        <p:blipFill>
          <a:blip r:embed="rId2"/>
          <a:stretch>
            <a:fillRect/>
          </a:stretch>
        </p:blipFill>
        <p:spPr>
          <a:xfrm>
            <a:off x="883920" y="1768901"/>
            <a:ext cx="2246963" cy="971660"/>
          </a:xfrm>
          <a:prstGeom prst="rect">
            <a:avLst/>
          </a:prstGeom>
        </p:spPr>
      </p:pic>
      <p:sp>
        <p:nvSpPr>
          <p:cNvPr id="9" name="Text Placeholder 9">
            <a:extLst>
              <a:ext uri="{FF2B5EF4-FFF2-40B4-BE49-F238E27FC236}">
                <a16:creationId xmlns:a16="http://schemas.microsoft.com/office/drawing/2014/main" id="{9A36FC98-F238-C545-8AFA-19614DB5AC46}"/>
              </a:ext>
            </a:extLst>
          </p:cNvPr>
          <p:cNvSpPr>
            <a:spLocks noGrp="1"/>
          </p:cNvSpPr>
          <p:nvPr>
            <p:ph type="body" sz="quarter" idx="11" hasCustomPrompt="1"/>
          </p:nvPr>
        </p:nvSpPr>
        <p:spPr>
          <a:xfrm>
            <a:off x="3458678" y="2976591"/>
            <a:ext cx="2204720" cy="393700"/>
          </a:xfrm>
          <a:prstGeom prst="rect">
            <a:avLst/>
          </a:prstGeom>
        </p:spPr>
        <p:txBody>
          <a:bodyPr/>
          <a:lstStyle>
            <a:lvl1pPr marL="0" indent="0">
              <a:buNone/>
              <a:defRPr sz="2400" b="1" i="0">
                <a:latin typeface="Arial" panose="020B0604020202020204" pitchFamily="34" charset="0"/>
                <a:cs typeface="Arial" panose="020B0604020202020204" pitchFamily="34" charset="0"/>
              </a:defRPr>
            </a:lvl1pPr>
          </a:lstStyle>
          <a:p>
            <a:pPr lvl="0"/>
            <a:r>
              <a:rPr lang="en-US" dirty="0"/>
              <a:t>Subhead</a:t>
            </a:r>
          </a:p>
        </p:txBody>
      </p:sp>
      <p:sp>
        <p:nvSpPr>
          <p:cNvPr id="10" name="Content Placeholder 2">
            <a:extLst>
              <a:ext uri="{FF2B5EF4-FFF2-40B4-BE49-F238E27FC236}">
                <a16:creationId xmlns:a16="http://schemas.microsoft.com/office/drawing/2014/main" id="{1B63C603-D332-E743-AFC9-3484D2B5654A}"/>
              </a:ext>
            </a:extLst>
          </p:cNvPr>
          <p:cNvSpPr>
            <a:spLocks noGrp="1"/>
          </p:cNvSpPr>
          <p:nvPr>
            <p:ph idx="12"/>
          </p:nvPr>
        </p:nvSpPr>
        <p:spPr>
          <a:xfrm>
            <a:off x="3458678" y="3487709"/>
            <a:ext cx="2204720" cy="1632931"/>
          </a:xfrm>
          <a:prstGeom prst="rect">
            <a:avLst/>
          </a:prstGeom>
        </p:spPr>
        <p:txBody>
          <a:bodyPr/>
          <a:lstStyle>
            <a:lvl1pPr>
              <a:defRPr sz="18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13" name="Text Placeholder 9">
            <a:extLst>
              <a:ext uri="{FF2B5EF4-FFF2-40B4-BE49-F238E27FC236}">
                <a16:creationId xmlns:a16="http://schemas.microsoft.com/office/drawing/2014/main" id="{530D1194-DFBC-EF42-83F6-3323A16BE211}"/>
              </a:ext>
            </a:extLst>
          </p:cNvPr>
          <p:cNvSpPr>
            <a:spLocks noGrp="1"/>
          </p:cNvSpPr>
          <p:nvPr>
            <p:ph type="body" sz="quarter" idx="13" hasCustomPrompt="1"/>
          </p:nvPr>
        </p:nvSpPr>
        <p:spPr>
          <a:xfrm>
            <a:off x="6055362" y="2976591"/>
            <a:ext cx="2204720" cy="393700"/>
          </a:xfrm>
          <a:prstGeom prst="rect">
            <a:avLst/>
          </a:prstGeom>
        </p:spPr>
        <p:txBody>
          <a:bodyPr/>
          <a:lstStyle>
            <a:lvl1pPr marL="0" indent="0">
              <a:buNone/>
              <a:defRPr sz="2400" b="1" i="0">
                <a:latin typeface="Arial" panose="020B0604020202020204" pitchFamily="34" charset="0"/>
                <a:cs typeface="Arial" panose="020B0604020202020204" pitchFamily="34" charset="0"/>
              </a:defRPr>
            </a:lvl1pPr>
          </a:lstStyle>
          <a:p>
            <a:pPr lvl="0"/>
            <a:r>
              <a:rPr lang="en-US" dirty="0"/>
              <a:t>Subhead</a:t>
            </a:r>
          </a:p>
        </p:txBody>
      </p:sp>
      <p:sp>
        <p:nvSpPr>
          <p:cNvPr id="14" name="Content Placeholder 2">
            <a:extLst>
              <a:ext uri="{FF2B5EF4-FFF2-40B4-BE49-F238E27FC236}">
                <a16:creationId xmlns:a16="http://schemas.microsoft.com/office/drawing/2014/main" id="{F1E83626-5CEB-3449-8EF9-348D3F8E016C}"/>
              </a:ext>
            </a:extLst>
          </p:cNvPr>
          <p:cNvSpPr>
            <a:spLocks noGrp="1"/>
          </p:cNvSpPr>
          <p:nvPr>
            <p:ph idx="14"/>
          </p:nvPr>
        </p:nvSpPr>
        <p:spPr>
          <a:xfrm>
            <a:off x="6055362" y="3487709"/>
            <a:ext cx="2204720" cy="1632931"/>
          </a:xfrm>
          <a:prstGeom prst="rect">
            <a:avLst/>
          </a:prstGeom>
        </p:spPr>
        <p:txBody>
          <a:bodyPr/>
          <a:lstStyle>
            <a:lvl1pPr>
              <a:defRPr sz="18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16" name="Title 1">
            <a:extLst>
              <a:ext uri="{FF2B5EF4-FFF2-40B4-BE49-F238E27FC236}">
                <a16:creationId xmlns:a16="http://schemas.microsoft.com/office/drawing/2014/main" id="{0977955B-497C-4344-96E5-C8D4A0DD174E}"/>
              </a:ext>
            </a:extLst>
          </p:cNvPr>
          <p:cNvSpPr>
            <a:spLocks noGrp="1"/>
          </p:cNvSpPr>
          <p:nvPr>
            <p:ph type="title" hasCustomPrompt="1"/>
          </p:nvPr>
        </p:nvSpPr>
        <p:spPr>
          <a:xfrm>
            <a:off x="883920" y="955523"/>
            <a:ext cx="7326630" cy="487680"/>
          </a:xfrm>
          <a:prstGeom prst="rect">
            <a:avLst/>
          </a:prstGeom>
        </p:spPr>
        <p:txBody>
          <a:bodyPr/>
          <a:lstStyle>
            <a:lvl1pPr>
              <a:defRPr sz="3600" b="1" i="0">
                <a:solidFill>
                  <a:schemeClr val="accent1">
                    <a:lumMod val="75000"/>
                  </a:schemeClr>
                </a:solidFill>
                <a:latin typeface="Arial" panose="020B0604020202020204" pitchFamily="34" charset="0"/>
                <a:cs typeface="Arial" panose="020B0604020202020204" pitchFamily="34" charset="0"/>
              </a:defRPr>
            </a:lvl1pPr>
          </a:lstStyle>
          <a:p>
            <a:r>
              <a:rPr lang="en-US" dirty="0"/>
              <a:t>Header</a:t>
            </a:r>
          </a:p>
        </p:txBody>
      </p:sp>
      <p:pic>
        <p:nvPicPr>
          <p:cNvPr id="17" name="Picture 16">
            <a:extLst>
              <a:ext uri="{FF2B5EF4-FFF2-40B4-BE49-F238E27FC236}">
                <a16:creationId xmlns:a16="http://schemas.microsoft.com/office/drawing/2014/main" id="{4F200F88-9BD6-604E-885A-C5650C619292}"/>
              </a:ext>
            </a:extLst>
          </p:cNvPr>
          <p:cNvPicPr>
            <a:picLocks noChangeAspect="1"/>
          </p:cNvPicPr>
          <p:nvPr userDrawn="1"/>
        </p:nvPicPr>
        <p:blipFill>
          <a:blip r:embed="rId3"/>
          <a:stretch>
            <a:fillRect/>
          </a:stretch>
        </p:blipFill>
        <p:spPr>
          <a:xfrm>
            <a:off x="3458678" y="1768901"/>
            <a:ext cx="2246963" cy="971660"/>
          </a:xfrm>
          <a:prstGeom prst="rect">
            <a:avLst/>
          </a:prstGeom>
        </p:spPr>
      </p:pic>
      <p:pic>
        <p:nvPicPr>
          <p:cNvPr id="18" name="Picture 17">
            <a:extLst>
              <a:ext uri="{FF2B5EF4-FFF2-40B4-BE49-F238E27FC236}">
                <a16:creationId xmlns:a16="http://schemas.microsoft.com/office/drawing/2014/main" id="{42ACB658-2356-6448-BC9D-C601697CC130}"/>
              </a:ext>
            </a:extLst>
          </p:cNvPr>
          <p:cNvPicPr>
            <a:picLocks noChangeAspect="1"/>
          </p:cNvPicPr>
          <p:nvPr userDrawn="1"/>
        </p:nvPicPr>
        <p:blipFill>
          <a:blip r:embed="rId4"/>
          <a:stretch>
            <a:fillRect/>
          </a:stretch>
        </p:blipFill>
        <p:spPr>
          <a:xfrm>
            <a:off x="6055362" y="1768901"/>
            <a:ext cx="2246963" cy="971660"/>
          </a:xfrm>
          <a:prstGeom prst="rect">
            <a:avLst/>
          </a:prstGeom>
        </p:spPr>
      </p:pic>
    </p:spTree>
    <p:extLst>
      <p:ext uri="{BB962C8B-B14F-4D97-AF65-F5344CB8AC3E}">
        <p14:creationId xmlns:p14="http://schemas.microsoft.com/office/powerpoint/2010/main" val="1597191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3">
    <p:spTree>
      <p:nvGrpSpPr>
        <p:cNvPr id="1" name=""/>
        <p:cNvGrpSpPr/>
        <p:nvPr/>
      </p:nvGrpSpPr>
      <p:grpSpPr>
        <a:xfrm>
          <a:off x="0" y="0"/>
          <a:ext cx="0" cy="0"/>
          <a:chOff x="0" y="0"/>
          <a:chExt cx="0" cy="0"/>
        </a:xfrm>
      </p:grpSpPr>
      <p:sp>
        <p:nvSpPr>
          <p:cNvPr id="12" name="Text Placeholder 9">
            <a:extLst>
              <a:ext uri="{FF2B5EF4-FFF2-40B4-BE49-F238E27FC236}">
                <a16:creationId xmlns:a16="http://schemas.microsoft.com/office/drawing/2014/main" id="{9B29056E-C4DD-A147-9F53-DA4CF5E60CAD}"/>
              </a:ext>
            </a:extLst>
          </p:cNvPr>
          <p:cNvSpPr>
            <a:spLocks noGrp="1"/>
          </p:cNvSpPr>
          <p:nvPr>
            <p:ph type="body" sz="quarter" idx="10" hasCustomPrompt="1"/>
          </p:nvPr>
        </p:nvSpPr>
        <p:spPr>
          <a:xfrm>
            <a:off x="1239520" y="1732491"/>
            <a:ext cx="2204720" cy="393700"/>
          </a:xfrm>
          <a:prstGeom prst="rect">
            <a:avLst/>
          </a:prstGeom>
        </p:spPr>
        <p:txBody>
          <a:bodyPr/>
          <a:lstStyle>
            <a:lvl1pPr marL="0" indent="0">
              <a:buNone/>
              <a:defRPr sz="2400" b="1" i="0">
                <a:latin typeface="Arial" panose="020B0604020202020204" pitchFamily="34" charset="0"/>
                <a:cs typeface="Arial" panose="020B0604020202020204" pitchFamily="34" charset="0"/>
              </a:defRPr>
            </a:lvl1pPr>
          </a:lstStyle>
          <a:p>
            <a:pPr lvl="0"/>
            <a:r>
              <a:rPr lang="en-US" dirty="0"/>
              <a:t>Subhead</a:t>
            </a:r>
          </a:p>
        </p:txBody>
      </p:sp>
      <p:sp>
        <p:nvSpPr>
          <p:cNvPr id="5" name="Content Placeholder 2">
            <a:extLst>
              <a:ext uri="{FF2B5EF4-FFF2-40B4-BE49-F238E27FC236}">
                <a16:creationId xmlns:a16="http://schemas.microsoft.com/office/drawing/2014/main" id="{BC0CE3CF-D527-5F44-99A0-0EE772E9DCE8}"/>
              </a:ext>
            </a:extLst>
          </p:cNvPr>
          <p:cNvSpPr>
            <a:spLocks noGrp="1"/>
          </p:cNvSpPr>
          <p:nvPr>
            <p:ph idx="1"/>
          </p:nvPr>
        </p:nvSpPr>
        <p:spPr>
          <a:xfrm>
            <a:off x="1239520" y="2288829"/>
            <a:ext cx="3332480" cy="2229124"/>
          </a:xfrm>
          <a:prstGeom prst="rect">
            <a:avLst/>
          </a:prstGeom>
        </p:spPr>
        <p:txBody>
          <a:bodyPr/>
          <a:lstStyle>
            <a:lvl1pPr>
              <a:defRPr sz="18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16" name="Title 1">
            <a:extLst>
              <a:ext uri="{FF2B5EF4-FFF2-40B4-BE49-F238E27FC236}">
                <a16:creationId xmlns:a16="http://schemas.microsoft.com/office/drawing/2014/main" id="{0977955B-497C-4344-96E5-C8D4A0DD174E}"/>
              </a:ext>
            </a:extLst>
          </p:cNvPr>
          <p:cNvSpPr>
            <a:spLocks noGrp="1"/>
          </p:cNvSpPr>
          <p:nvPr>
            <p:ph type="title" hasCustomPrompt="1"/>
          </p:nvPr>
        </p:nvSpPr>
        <p:spPr>
          <a:xfrm>
            <a:off x="1239520" y="932563"/>
            <a:ext cx="7326630" cy="487680"/>
          </a:xfrm>
          <a:prstGeom prst="rect">
            <a:avLst/>
          </a:prstGeom>
        </p:spPr>
        <p:txBody>
          <a:bodyPr/>
          <a:lstStyle>
            <a:lvl1pPr>
              <a:defRPr sz="3600" b="1" i="0">
                <a:solidFill>
                  <a:schemeClr val="accent1">
                    <a:lumMod val="75000"/>
                  </a:schemeClr>
                </a:solidFill>
                <a:latin typeface="Arial" panose="020B0604020202020204" pitchFamily="34" charset="0"/>
                <a:cs typeface="Arial" panose="020B0604020202020204" pitchFamily="34" charset="0"/>
              </a:defRPr>
            </a:lvl1pPr>
          </a:lstStyle>
          <a:p>
            <a:r>
              <a:rPr lang="en-US" dirty="0"/>
              <a:t>Header</a:t>
            </a:r>
          </a:p>
        </p:txBody>
      </p:sp>
      <p:pic>
        <p:nvPicPr>
          <p:cNvPr id="4" name="Picture 3">
            <a:extLst>
              <a:ext uri="{FF2B5EF4-FFF2-40B4-BE49-F238E27FC236}">
                <a16:creationId xmlns:a16="http://schemas.microsoft.com/office/drawing/2014/main" id="{15A5F669-F6B9-E64A-B58D-61459BB08BC7}"/>
              </a:ext>
            </a:extLst>
          </p:cNvPr>
          <p:cNvPicPr>
            <a:picLocks noChangeAspect="1"/>
          </p:cNvPicPr>
          <p:nvPr userDrawn="1"/>
        </p:nvPicPr>
        <p:blipFill>
          <a:blip r:embed="rId2"/>
          <a:stretch>
            <a:fillRect/>
          </a:stretch>
        </p:blipFill>
        <p:spPr>
          <a:xfrm>
            <a:off x="4878070" y="1745402"/>
            <a:ext cx="3332480" cy="2772551"/>
          </a:xfrm>
          <a:prstGeom prst="rect">
            <a:avLst/>
          </a:prstGeom>
        </p:spPr>
      </p:pic>
    </p:spTree>
    <p:extLst>
      <p:ext uri="{BB962C8B-B14F-4D97-AF65-F5344CB8AC3E}">
        <p14:creationId xmlns:p14="http://schemas.microsoft.com/office/powerpoint/2010/main" val="2878952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4">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A5F669-F6B9-E64A-B58D-61459BB08BC7}"/>
              </a:ext>
            </a:extLst>
          </p:cNvPr>
          <p:cNvPicPr>
            <a:picLocks noChangeAspect="1"/>
          </p:cNvPicPr>
          <p:nvPr userDrawn="1"/>
        </p:nvPicPr>
        <p:blipFill>
          <a:blip r:embed="rId2"/>
          <a:stretch>
            <a:fillRect/>
          </a:stretch>
        </p:blipFill>
        <p:spPr>
          <a:xfrm>
            <a:off x="1239520" y="1725082"/>
            <a:ext cx="3332480" cy="2772551"/>
          </a:xfrm>
          <a:prstGeom prst="rect">
            <a:avLst/>
          </a:prstGeom>
        </p:spPr>
      </p:pic>
      <p:sp>
        <p:nvSpPr>
          <p:cNvPr id="12" name="Text Placeholder 9">
            <a:extLst>
              <a:ext uri="{FF2B5EF4-FFF2-40B4-BE49-F238E27FC236}">
                <a16:creationId xmlns:a16="http://schemas.microsoft.com/office/drawing/2014/main" id="{9B29056E-C4DD-A147-9F53-DA4CF5E60CAD}"/>
              </a:ext>
            </a:extLst>
          </p:cNvPr>
          <p:cNvSpPr>
            <a:spLocks noGrp="1"/>
          </p:cNvSpPr>
          <p:nvPr>
            <p:ph type="body" sz="quarter" idx="10" hasCustomPrompt="1"/>
          </p:nvPr>
        </p:nvSpPr>
        <p:spPr>
          <a:xfrm>
            <a:off x="4902835" y="1725082"/>
            <a:ext cx="2204720" cy="393700"/>
          </a:xfrm>
          <a:prstGeom prst="rect">
            <a:avLst/>
          </a:prstGeom>
        </p:spPr>
        <p:txBody>
          <a:bodyPr/>
          <a:lstStyle>
            <a:lvl1pPr marL="0" indent="0">
              <a:buNone/>
              <a:defRPr sz="2400" b="1" i="0">
                <a:latin typeface="Arial" panose="020B0604020202020204" pitchFamily="34" charset="0"/>
                <a:cs typeface="Arial" panose="020B0604020202020204" pitchFamily="34" charset="0"/>
              </a:defRPr>
            </a:lvl1pPr>
          </a:lstStyle>
          <a:p>
            <a:pPr lvl="0"/>
            <a:r>
              <a:rPr lang="en-US" dirty="0"/>
              <a:t>Subhead</a:t>
            </a:r>
          </a:p>
        </p:txBody>
      </p:sp>
      <p:sp>
        <p:nvSpPr>
          <p:cNvPr id="5" name="Content Placeholder 2">
            <a:extLst>
              <a:ext uri="{FF2B5EF4-FFF2-40B4-BE49-F238E27FC236}">
                <a16:creationId xmlns:a16="http://schemas.microsoft.com/office/drawing/2014/main" id="{BC0CE3CF-D527-5F44-99A0-0EE772E9DCE8}"/>
              </a:ext>
            </a:extLst>
          </p:cNvPr>
          <p:cNvSpPr>
            <a:spLocks noGrp="1"/>
          </p:cNvSpPr>
          <p:nvPr>
            <p:ph idx="1"/>
          </p:nvPr>
        </p:nvSpPr>
        <p:spPr>
          <a:xfrm>
            <a:off x="4902835" y="2268509"/>
            <a:ext cx="3332480" cy="2229124"/>
          </a:xfrm>
          <a:prstGeom prst="rect">
            <a:avLst/>
          </a:prstGeom>
        </p:spPr>
        <p:txBody>
          <a:bodyPr/>
          <a:lstStyle>
            <a:lvl1pPr>
              <a:defRPr sz="18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16" name="Title 1">
            <a:extLst>
              <a:ext uri="{FF2B5EF4-FFF2-40B4-BE49-F238E27FC236}">
                <a16:creationId xmlns:a16="http://schemas.microsoft.com/office/drawing/2014/main" id="{0977955B-497C-4344-96E5-C8D4A0DD174E}"/>
              </a:ext>
            </a:extLst>
          </p:cNvPr>
          <p:cNvSpPr>
            <a:spLocks noGrp="1"/>
          </p:cNvSpPr>
          <p:nvPr>
            <p:ph type="title" hasCustomPrompt="1"/>
          </p:nvPr>
        </p:nvSpPr>
        <p:spPr>
          <a:xfrm>
            <a:off x="1239520" y="932563"/>
            <a:ext cx="7326630" cy="487680"/>
          </a:xfrm>
          <a:prstGeom prst="rect">
            <a:avLst/>
          </a:prstGeom>
        </p:spPr>
        <p:txBody>
          <a:bodyPr/>
          <a:lstStyle>
            <a:lvl1pPr>
              <a:defRPr sz="3600" b="1" i="0">
                <a:solidFill>
                  <a:schemeClr val="accent1">
                    <a:lumMod val="75000"/>
                  </a:schemeClr>
                </a:solidFill>
                <a:latin typeface="Arial" panose="020B0604020202020204" pitchFamily="34" charset="0"/>
                <a:cs typeface="Arial" panose="020B0604020202020204" pitchFamily="34" charset="0"/>
              </a:defRPr>
            </a:lvl1pPr>
          </a:lstStyle>
          <a:p>
            <a:r>
              <a:rPr lang="en-US" dirty="0"/>
              <a:t>Header</a:t>
            </a:r>
          </a:p>
        </p:txBody>
      </p:sp>
    </p:spTree>
    <p:extLst>
      <p:ext uri="{BB962C8B-B14F-4D97-AF65-F5344CB8AC3E}">
        <p14:creationId xmlns:p14="http://schemas.microsoft.com/office/powerpoint/2010/main" val="1657542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798EA36-B807-E748-8440-B81EDE6B69E9}"/>
              </a:ext>
            </a:extLst>
          </p:cNvPr>
          <p:cNvPicPr>
            <a:picLocks noChangeAspect="1"/>
          </p:cNvPicPr>
          <p:nvPr userDrawn="1"/>
        </p:nvPicPr>
        <p:blipFill>
          <a:blip r:embed="rId2"/>
          <a:stretch>
            <a:fillRect/>
          </a:stretch>
        </p:blipFill>
        <p:spPr>
          <a:xfrm>
            <a:off x="0" y="0"/>
            <a:ext cx="9144000" cy="5913120"/>
          </a:xfrm>
          <a:prstGeom prst="rect">
            <a:avLst/>
          </a:prstGeom>
        </p:spPr>
      </p:pic>
    </p:spTree>
    <p:extLst>
      <p:ext uri="{BB962C8B-B14F-4D97-AF65-F5344CB8AC3E}">
        <p14:creationId xmlns:p14="http://schemas.microsoft.com/office/powerpoint/2010/main" val="1282733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ansition Slide 2">
    <p:spTree>
      <p:nvGrpSpPr>
        <p:cNvPr id="1" name=""/>
        <p:cNvGrpSpPr/>
        <p:nvPr/>
      </p:nvGrpSpPr>
      <p:grpSpPr>
        <a:xfrm>
          <a:off x="0" y="0"/>
          <a:ext cx="0" cy="0"/>
          <a:chOff x="0" y="0"/>
          <a:chExt cx="0" cy="0"/>
        </a:xfrm>
      </p:grpSpPr>
      <p:sp>
        <p:nvSpPr>
          <p:cNvPr id="12" name="Text Placeholder 9">
            <a:extLst>
              <a:ext uri="{FF2B5EF4-FFF2-40B4-BE49-F238E27FC236}">
                <a16:creationId xmlns:a16="http://schemas.microsoft.com/office/drawing/2014/main" id="{9B29056E-C4DD-A147-9F53-DA4CF5E60CAD}"/>
              </a:ext>
            </a:extLst>
          </p:cNvPr>
          <p:cNvSpPr>
            <a:spLocks noGrp="1"/>
          </p:cNvSpPr>
          <p:nvPr>
            <p:ph type="body" sz="quarter" idx="10" hasCustomPrompt="1"/>
          </p:nvPr>
        </p:nvSpPr>
        <p:spPr>
          <a:xfrm>
            <a:off x="447040" y="1950720"/>
            <a:ext cx="2001520" cy="2692400"/>
          </a:xfrm>
          <a:prstGeom prst="rect">
            <a:avLst/>
          </a:prstGeom>
        </p:spPr>
        <p:txBody>
          <a:bodyPr/>
          <a:lstStyle>
            <a:lvl1pPr marL="0" indent="0">
              <a:buNone/>
              <a:defRPr sz="2400" b="1" i="0">
                <a:latin typeface="Arial" panose="020B0604020202020204" pitchFamily="34" charset="0"/>
                <a:cs typeface="Arial" panose="020B0604020202020204" pitchFamily="34" charset="0"/>
              </a:defRPr>
            </a:lvl1pPr>
          </a:lstStyle>
          <a:p>
            <a:pPr lvl="0"/>
            <a:r>
              <a:rPr lang="en-US" dirty="0"/>
              <a:t>Subhead</a:t>
            </a:r>
          </a:p>
        </p:txBody>
      </p:sp>
      <p:pic>
        <p:nvPicPr>
          <p:cNvPr id="2" name="Picture 1">
            <a:extLst>
              <a:ext uri="{FF2B5EF4-FFF2-40B4-BE49-F238E27FC236}">
                <a16:creationId xmlns:a16="http://schemas.microsoft.com/office/drawing/2014/main" id="{6386EA77-4CA0-7340-B908-29F448030B24}"/>
              </a:ext>
            </a:extLst>
          </p:cNvPr>
          <p:cNvPicPr>
            <a:picLocks noChangeAspect="1"/>
          </p:cNvPicPr>
          <p:nvPr userDrawn="1"/>
        </p:nvPicPr>
        <p:blipFill>
          <a:blip r:embed="rId2"/>
          <a:stretch>
            <a:fillRect/>
          </a:stretch>
        </p:blipFill>
        <p:spPr>
          <a:xfrm>
            <a:off x="2867097" y="0"/>
            <a:ext cx="6276903" cy="5902960"/>
          </a:xfrm>
          <a:prstGeom prst="rect">
            <a:avLst/>
          </a:prstGeom>
        </p:spPr>
      </p:pic>
    </p:spTree>
    <p:extLst>
      <p:ext uri="{BB962C8B-B14F-4D97-AF65-F5344CB8AC3E}">
        <p14:creationId xmlns:p14="http://schemas.microsoft.com/office/powerpoint/2010/main" val="4036408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 5">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88720" y="934721"/>
            <a:ext cx="4419600" cy="487680"/>
          </a:xfrm>
          <a:prstGeom prst="rect">
            <a:avLst/>
          </a:prstGeom>
        </p:spPr>
        <p:txBody>
          <a:bodyPr/>
          <a:lstStyle>
            <a:lvl1pPr>
              <a:defRPr sz="3600" b="1" i="0">
                <a:solidFill>
                  <a:schemeClr val="accent1">
                    <a:lumMod val="75000"/>
                  </a:schemeClr>
                </a:solidFill>
                <a:latin typeface="Arial" panose="020B0604020202020204" pitchFamily="34" charset="0"/>
                <a:cs typeface="Arial" panose="020B0604020202020204" pitchFamily="34" charset="0"/>
              </a:defRPr>
            </a:lvl1pPr>
          </a:lstStyle>
          <a:p>
            <a:r>
              <a:rPr lang="en-US" dirty="0"/>
              <a:t>Header</a:t>
            </a:r>
          </a:p>
        </p:txBody>
      </p:sp>
      <p:sp>
        <p:nvSpPr>
          <p:cNvPr id="3" name="Content Placeholder 2"/>
          <p:cNvSpPr>
            <a:spLocks noGrp="1"/>
          </p:cNvSpPr>
          <p:nvPr>
            <p:ph idx="1"/>
          </p:nvPr>
        </p:nvSpPr>
        <p:spPr>
          <a:xfrm>
            <a:off x="1188720" y="2217709"/>
            <a:ext cx="4419600" cy="2092960"/>
          </a:xfrm>
          <a:prstGeom prst="rect">
            <a:avLst/>
          </a:prstGeo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9">
            <a:extLst>
              <a:ext uri="{FF2B5EF4-FFF2-40B4-BE49-F238E27FC236}">
                <a16:creationId xmlns:a16="http://schemas.microsoft.com/office/drawing/2014/main" id="{9B29056E-C4DD-A147-9F53-DA4CF5E60CAD}"/>
              </a:ext>
            </a:extLst>
          </p:cNvPr>
          <p:cNvSpPr>
            <a:spLocks noGrp="1"/>
          </p:cNvSpPr>
          <p:nvPr>
            <p:ph type="body" sz="quarter" idx="10" hasCustomPrompt="1"/>
          </p:nvPr>
        </p:nvSpPr>
        <p:spPr>
          <a:xfrm>
            <a:off x="1188721" y="1623205"/>
            <a:ext cx="4419599" cy="393700"/>
          </a:xfrm>
          <a:prstGeom prst="rect">
            <a:avLst/>
          </a:prstGeom>
        </p:spPr>
        <p:txBody>
          <a:bodyPr/>
          <a:lstStyle>
            <a:lvl1pPr marL="0" indent="0">
              <a:buNone/>
              <a:defRPr b="1" i="0">
                <a:latin typeface="Arial" panose="020B0604020202020204" pitchFamily="34" charset="0"/>
                <a:cs typeface="Arial" panose="020B0604020202020204" pitchFamily="34" charset="0"/>
              </a:defRPr>
            </a:lvl1pPr>
          </a:lstStyle>
          <a:p>
            <a:pPr lvl="0"/>
            <a:r>
              <a:rPr lang="en-US" dirty="0"/>
              <a:t>Subhead</a:t>
            </a:r>
          </a:p>
        </p:txBody>
      </p:sp>
      <p:pic>
        <p:nvPicPr>
          <p:cNvPr id="6" name="Picture 5">
            <a:extLst>
              <a:ext uri="{FF2B5EF4-FFF2-40B4-BE49-F238E27FC236}">
                <a16:creationId xmlns:a16="http://schemas.microsoft.com/office/drawing/2014/main" id="{095D1D19-CB81-D046-A637-C9E55695B57C}"/>
              </a:ext>
            </a:extLst>
          </p:cNvPr>
          <p:cNvPicPr>
            <a:picLocks noChangeAspect="1"/>
          </p:cNvPicPr>
          <p:nvPr userDrawn="1"/>
        </p:nvPicPr>
        <p:blipFill>
          <a:blip r:embed="rId2"/>
          <a:stretch>
            <a:fillRect/>
          </a:stretch>
        </p:blipFill>
        <p:spPr>
          <a:xfrm>
            <a:off x="6343650" y="0"/>
            <a:ext cx="2800350" cy="5902960"/>
          </a:xfrm>
          <a:prstGeom prst="rect">
            <a:avLst/>
          </a:prstGeom>
        </p:spPr>
      </p:pic>
    </p:spTree>
    <p:extLst>
      <p:ext uri="{BB962C8B-B14F-4D97-AF65-F5344CB8AC3E}">
        <p14:creationId xmlns:p14="http://schemas.microsoft.com/office/powerpoint/2010/main" val="35812794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26D75CC-D4C3-C443-89F2-D52F365147D1}"/>
              </a:ext>
            </a:extLst>
          </p:cNvPr>
          <p:cNvSpPr>
            <a:spLocks noGrp="1"/>
          </p:cNvSpPr>
          <p:nvPr>
            <p:ph type="title" hasCustomPrompt="1"/>
          </p:nvPr>
        </p:nvSpPr>
        <p:spPr>
          <a:xfrm>
            <a:off x="4368800" y="840741"/>
            <a:ext cx="3180080" cy="487680"/>
          </a:xfrm>
          <a:prstGeom prst="rect">
            <a:avLst/>
          </a:prstGeom>
        </p:spPr>
        <p:txBody>
          <a:bodyPr/>
          <a:lstStyle>
            <a:lvl1pPr>
              <a:defRPr sz="3600" b="1" i="0">
                <a:solidFill>
                  <a:schemeClr val="accent1">
                    <a:lumMod val="75000"/>
                  </a:schemeClr>
                </a:solidFill>
                <a:latin typeface="Arial" panose="020B0604020202020204" pitchFamily="34" charset="0"/>
                <a:cs typeface="Arial" panose="020B0604020202020204" pitchFamily="34" charset="0"/>
              </a:defRPr>
            </a:lvl1pPr>
          </a:lstStyle>
          <a:p>
            <a:r>
              <a:rPr lang="en-US" dirty="0"/>
              <a:t>Header</a:t>
            </a:r>
          </a:p>
        </p:txBody>
      </p:sp>
      <p:sp>
        <p:nvSpPr>
          <p:cNvPr id="4" name="Text Placeholder 9">
            <a:extLst>
              <a:ext uri="{FF2B5EF4-FFF2-40B4-BE49-F238E27FC236}">
                <a16:creationId xmlns:a16="http://schemas.microsoft.com/office/drawing/2014/main" id="{F3E9C5EE-4D38-8B44-B138-C60A2170429B}"/>
              </a:ext>
            </a:extLst>
          </p:cNvPr>
          <p:cNvSpPr>
            <a:spLocks noGrp="1"/>
          </p:cNvSpPr>
          <p:nvPr>
            <p:ph type="body" sz="quarter" idx="10" hasCustomPrompt="1"/>
          </p:nvPr>
        </p:nvSpPr>
        <p:spPr>
          <a:xfrm>
            <a:off x="680721" y="1775462"/>
            <a:ext cx="2245359" cy="1841497"/>
          </a:xfrm>
          <a:prstGeom prst="rect">
            <a:avLst/>
          </a:prstGeom>
        </p:spPr>
        <p:txBody>
          <a:bodyPr/>
          <a:lstStyle>
            <a:lvl1pPr marL="0" indent="0">
              <a:buNone/>
              <a:defRPr sz="2000" b="1" i="0">
                <a:latin typeface="Arial" panose="020B0604020202020204" pitchFamily="34" charset="0"/>
                <a:cs typeface="Arial" panose="020B0604020202020204" pitchFamily="34" charset="0"/>
              </a:defRPr>
            </a:lvl1pPr>
          </a:lstStyle>
          <a:p>
            <a:pPr lvl="0"/>
            <a:r>
              <a:rPr lang="en-US" dirty="0"/>
              <a:t>Subhead</a:t>
            </a:r>
          </a:p>
        </p:txBody>
      </p:sp>
      <p:sp>
        <p:nvSpPr>
          <p:cNvPr id="7" name="Content Placeholder 2">
            <a:extLst>
              <a:ext uri="{FF2B5EF4-FFF2-40B4-BE49-F238E27FC236}">
                <a16:creationId xmlns:a16="http://schemas.microsoft.com/office/drawing/2014/main" id="{6A80555D-A1E5-924C-9BE2-897D296D7630}"/>
              </a:ext>
            </a:extLst>
          </p:cNvPr>
          <p:cNvSpPr>
            <a:spLocks noGrp="1"/>
          </p:cNvSpPr>
          <p:nvPr>
            <p:ph idx="1"/>
          </p:nvPr>
        </p:nvSpPr>
        <p:spPr>
          <a:xfrm>
            <a:off x="680721" y="4545291"/>
            <a:ext cx="2001519" cy="615989"/>
          </a:xfrm>
          <a:prstGeom prst="rect">
            <a:avLst/>
          </a:prstGeom>
        </p:spPr>
        <p:txBody>
          <a:bodyPr/>
          <a:lstStyle>
            <a:lvl1pPr>
              <a:defRPr sz="1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9" name="Chart Placeholder 8">
            <a:extLst>
              <a:ext uri="{FF2B5EF4-FFF2-40B4-BE49-F238E27FC236}">
                <a16:creationId xmlns:a16="http://schemas.microsoft.com/office/drawing/2014/main" id="{FD5A86B8-B853-0B4D-9C85-A81D900FB18E}"/>
              </a:ext>
            </a:extLst>
          </p:cNvPr>
          <p:cNvSpPr>
            <a:spLocks noGrp="1"/>
          </p:cNvSpPr>
          <p:nvPr>
            <p:ph type="chart" sz="quarter" idx="11"/>
          </p:nvPr>
        </p:nvSpPr>
        <p:spPr>
          <a:xfrm>
            <a:off x="3586163" y="1514475"/>
            <a:ext cx="4999037" cy="3878263"/>
          </a:xfrm>
          <a:prstGeom prst="rect">
            <a:avLst/>
          </a:prstGeom>
        </p:spPr>
        <p:txBody>
          <a:bodyPr/>
          <a:lstStyle>
            <a:lvl1pPr>
              <a:defRPr b="1" i="0">
                <a:latin typeface="Arial" panose="020B0604020202020204" pitchFamily="34" charset="0"/>
                <a:cs typeface="Arial" panose="020B0604020202020204" pitchFamily="34" charset="0"/>
              </a:defRPr>
            </a:lvl1pPr>
          </a:lstStyle>
          <a:p>
            <a:endParaRPr lang="en-US" dirty="0"/>
          </a:p>
        </p:txBody>
      </p:sp>
    </p:spTree>
    <p:extLst>
      <p:ext uri="{BB962C8B-B14F-4D97-AF65-F5344CB8AC3E}">
        <p14:creationId xmlns:p14="http://schemas.microsoft.com/office/powerpoint/2010/main" val="23592432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06B46A5-0023-5543-8FCC-5D0E21599EEF}"/>
              </a:ext>
            </a:extLst>
          </p:cNvPr>
          <p:cNvPicPr>
            <a:picLocks noChangeAspect="1"/>
          </p:cNvPicPr>
          <p:nvPr userDrawn="1"/>
        </p:nvPicPr>
        <p:blipFill>
          <a:blip r:embed="rId13"/>
          <a:stretch>
            <a:fillRect/>
          </a:stretch>
        </p:blipFill>
        <p:spPr>
          <a:xfrm>
            <a:off x="0" y="5897943"/>
            <a:ext cx="9144000" cy="71438"/>
          </a:xfrm>
          <a:prstGeom prst="rect">
            <a:avLst/>
          </a:prstGeom>
        </p:spPr>
      </p:pic>
      <p:pic>
        <p:nvPicPr>
          <p:cNvPr id="9" name="Picture 8">
            <a:extLst>
              <a:ext uri="{FF2B5EF4-FFF2-40B4-BE49-F238E27FC236}">
                <a16:creationId xmlns:a16="http://schemas.microsoft.com/office/drawing/2014/main" id="{67172BFD-EA79-AB40-ABD1-6554221356AB}"/>
              </a:ext>
            </a:extLst>
          </p:cNvPr>
          <p:cNvPicPr>
            <a:picLocks noChangeAspect="1"/>
          </p:cNvPicPr>
          <p:nvPr userDrawn="1"/>
        </p:nvPicPr>
        <p:blipFill>
          <a:blip r:embed="rId14"/>
          <a:stretch>
            <a:fillRect/>
          </a:stretch>
        </p:blipFill>
        <p:spPr>
          <a:xfrm>
            <a:off x="7414592" y="6060697"/>
            <a:ext cx="1415667" cy="684877"/>
          </a:xfrm>
          <a:prstGeom prst="rect">
            <a:avLst/>
          </a:prstGeom>
        </p:spPr>
      </p:pic>
    </p:spTree>
    <p:extLst>
      <p:ext uri="{BB962C8B-B14F-4D97-AF65-F5344CB8AC3E}">
        <p14:creationId xmlns:p14="http://schemas.microsoft.com/office/powerpoint/2010/main" val="38900370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hyperlink" Target="mailto:student_accessibility@umanitoba.ca"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umanitoba.ca/student-supports/accessibility"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http://umanitoba.ca/admin/governance/media/Student_Accessibility_Procedure_-_2015_01_01.pdf" TargetMode="External"/><Relationship Id="rId2" Type="http://schemas.openxmlformats.org/officeDocument/2006/relationships/hyperlink" Target="http://umanitoba.ca/admin/governance/media/Accessibility_Policy_-_2015_01_01.pd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301B1-947B-F649-BFE3-783BFB11EA52}"/>
              </a:ext>
            </a:extLst>
          </p:cNvPr>
          <p:cNvSpPr>
            <a:spLocks noGrp="1"/>
          </p:cNvSpPr>
          <p:nvPr>
            <p:ph type="ctrTitle"/>
          </p:nvPr>
        </p:nvSpPr>
        <p:spPr/>
        <p:txBody>
          <a:bodyPr/>
          <a:lstStyle/>
          <a:p>
            <a:r>
              <a:rPr lang="en-US" dirty="0"/>
              <a:t>Student Accessibility Services</a:t>
            </a:r>
          </a:p>
        </p:txBody>
      </p:sp>
      <p:sp>
        <p:nvSpPr>
          <p:cNvPr id="3" name="Subtitle 2">
            <a:extLst>
              <a:ext uri="{FF2B5EF4-FFF2-40B4-BE49-F238E27FC236}">
                <a16:creationId xmlns:a16="http://schemas.microsoft.com/office/drawing/2014/main" id="{35E69B82-5A95-B842-92AA-0EDF655C69A8}"/>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1316562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2160" y="690881"/>
            <a:ext cx="7326630" cy="487680"/>
          </a:xfrm>
        </p:spPr>
        <p:txBody>
          <a:bodyPr/>
          <a:lstStyle/>
          <a:p>
            <a:pPr algn="ctr"/>
            <a:r>
              <a:rPr lang="en-CA" dirty="0"/>
              <a:t>Steps in Accessing SAS</a:t>
            </a:r>
          </a:p>
        </p:txBody>
      </p:sp>
      <p:sp>
        <p:nvSpPr>
          <p:cNvPr id="3" name="Content Placeholder 2"/>
          <p:cNvSpPr>
            <a:spLocks noGrp="1"/>
          </p:cNvSpPr>
          <p:nvPr>
            <p:ph idx="1"/>
          </p:nvPr>
        </p:nvSpPr>
        <p:spPr>
          <a:xfrm>
            <a:off x="355600" y="1547128"/>
            <a:ext cx="8159750" cy="4167872"/>
          </a:xfrm>
        </p:spPr>
        <p:txBody>
          <a:bodyPr/>
          <a:lstStyle/>
          <a:p>
            <a:pPr marL="457200" indent="-457200">
              <a:buAutoNum type="arabicPeriod"/>
            </a:pPr>
            <a:r>
              <a:rPr lang="en-US" dirty="0"/>
              <a:t>Student contacts SAS to set up an intake/consultation (can be done by phone, web conference or in person).</a:t>
            </a:r>
          </a:p>
          <a:p>
            <a:pPr marL="457200" indent="-457200">
              <a:buAutoNum type="arabicPeriod"/>
            </a:pPr>
            <a:r>
              <a:rPr lang="en-US" dirty="0"/>
              <a:t>Student provides SAS with medical documentation</a:t>
            </a:r>
          </a:p>
          <a:p>
            <a:pPr lvl="1"/>
            <a:r>
              <a:rPr lang="en-US" dirty="0"/>
              <a:t>from a registered medical health professional and includes a diagnosis and accommodation recommendations.</a:t>
            </a:r>
          </a:p>
          <a:p>
            <a:pPr marL="457200" indent="-457200">
              <a:buAutoNum type="arabicPeriod"/>
            </a:pPr>
            <a:r>
              <a:rPr lang="en-US" dirty="0"/>
              <a:t>Student speaks with an Accessibility Coordinator to:</a:t>
            </a:r>
          </a:p>
          <a:p>
            <a:pPr lvl="1"/>
            <a:r>
              <a:rPr lang="en-US" dirty="0"/>
              <a:t>create individualized accommodation plan based on documentation, best practice, and student provided input.</a:t>
            </a:r>
          </a:p>
          <a:p>
            <a:pPr lvl="1"/>
            <a:r>
              <a:rPr lang="en-US" dirty="0"/>
              <a:t>uphold academic standards (</a:t>
            </a:r>
            <a:r>
              <a:rPr lang="en-US" dirty="0" err="1"/>
              <a:t>eg</a:t>
            </a:r>
            <a:r>
              <a:rPr lang="en-US" dirty="0"/>
              <a:t>: essential skills &amp; technical abilities).</a:t>
            </a:r>
          </a:p>
          <a:p>
            <a:pPr marL="457200" indent="-457200">
              <a:buAutoNum type="arabicPeriod"/>
            </a:pPr>
            <a:r>
              <a:rPr lang="en-US" dirty="0"/>
              <a:t>Continued partnership between student/College/SAS</a:t>
            </a:r>
          </a:p>
        </p:txBody>
      </p:sp>
    </p:spTree>
    <p:extLst>
      <p:ext uri="{BB962C8B-B14F-4D97-AF65-F5344CB8AC3E}">
        <p14:creationId xmlns:p14="http://schemas.microsoft.com/office/powerpoint/2010/main" val="35174412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7779" y="496384"/>
            <a:ext cx="7772400" cy="687387"/>
          </a:xfrm>
        </p:spPr>
        <p:txBody>
          <a:bodyPr/>
          <a:lstStyle/>
          <a:p>
            <a:pPr algn="ctr"/>
            <a:r>
              <a:rPr lang="en-CA" sz="3600" b="1" dirty="0">
                <a:solidFill>
                  <a:schemeClr val="accent1">
                    <a:lumMod val="75000"/>
                  </a:schemeClr>
                </a:solidFill>
                <a:latin typeface="Arial" panose="020B0604020202020204" pitchFamily="34" charset="0"/>
                <a:cs typeface="Arial" panose="020B0604020202020204" pitchFamily="34" charset="0"/>
              </a:rPr>
              <a:t>Confidentiality</a:t>
            </a:r>
          </a:p>
        </p:txBody>
      </p:sp>
      <p:sp>
        <p:nvSpPr>
          <p:cNvPr id="3" name="Content Placeholder 2"/>
          <p:cNvSpPr>
            <a:spLocks noGrp="1"/>
          </p:cNvSpPr>
          <p:nvPr>
            <p:ph idx="1"/>
          </p:nvPr>
        </p:nvSpPr>
        <p:spPr>
          <a:xfrm>
            <a:off x="937779" y="1353590"/>
            <a:ext cx="7772400" cy="4340628"/>
          </a:xfrm>
        </p:spPr>
        <p:txBody>
          <a:bodyPr/>
          <a:lstStyle/>
          <a:p>
            <a:r>
              <a:rPr lang="en-US" sz="2400" dirty="0">
                <a:latin typeface="Arial" panose="020B0604020202020204" pitchFamily="34" charset="0"/>
                <a:cs typeface="Arial" panose="020B0604020202020204" pitchFamily="34" charset="0"/>
              </a:rPr>
              <a:t>Student signs a confidentiality and consent form.</a:t>
            </a:r>
          </a:p>
          <a:p>
            <a:pPr>
              <a:lnSpc>
                <a:spcPct val="100000"/>
              </a:lnSpc>
            </a:pP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Medical documentation, including diagnosis, is not shared unless student provides written consent to do so.</a:t>
            </a:r>
          </a:p>
          <a:p>
            <a:pPr>
              <a:lnSpc>
                <a:spcPct val="100000"/>
              </a:lnSpc>
            </a:pP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Standards set by FIPPA and PHIA are followed.</a:t>
            </a:r>
          </a:p>
          <a:p>
            <a:pPr marL="0" indent="0">
              <a:lnSpc>
                <a:spcPct val="100000"/>
              </a:lnSpc>
              <a:buNone/>
            </a:pP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Letters of accommodation are sent to College</a:t>
            </a:r>
          </a:p>
        </p:txBody>
      </p:sp>
      <p:sp>
        <p:nvSpPr>
          <p:cNvPr id="4" name="Slide Number Placeholder 3"/>
          <p:cNvSpPr>
            <a:spLocks noGrp="1"/>
          </p:cNvSpPr>
          <p:nvPr>
            <p:ph type="sldNum" sz="quarter" idx="11"/>
          </p:nvPr>
        </p:nvSpPr>
        <p:spPr/>
        <p:txBody>
          <a:bodyPr/>
          <a:lstStyle/>
          <a:p>
            <a:pPr>
              <a:defRPr/>
            </a:pPr>
            <a:fld id="{B388DD48-A512-44AB-91B2-130B9DEBF5E4}" type="slidenum">
              <a:rPr lang="en-CA" smtClean="0"/>
              <a:pPr>
                <a:defRPr/>
              </a:pPr>
              <a:t>11</a:t>
            </a:fld>
            <a:endParaRPr lang="en-CA" dirty="0"/>
          </a:p>
        </p:txBody>
      </p:sp>
    </p:spTree>
    <p:extLst>
      <p:ext uri="{BB962C8B-B14F-4D97-AF65-F5344CB8AC3E}">
        <p14:creationId xmlns:p14="http://schemas.microsoft.com/office/powerpoint/2010/main" val="23059773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SAS Contact Information</a:t>
            </a:r>
          </a:p>
        </p:txBody>
      </p:sp>
      <p:sp>
        <p:nvSpPr>
          <p:cNvPr id="3" name="Content Placeholder 2"/>
          <p:cNvSpPr>
            <a:spLocks noGrp="1"/>
          </p:cNvSpPr>
          <p:nvPr>
            <p:ph idx="1"/>
          </p:nvPr>
        </p:nvSpPr>
        <p:spPr>
          <a:xfrm>
            <a:off x="1188720" y="1588576"/>
            <a:ext cx="7326630" cy="4105642"/>
          </a:xfrm>
        </p:spPr>
        <p:txBody>
          <a:bodyPr/>
          <a:lstStyle/>
          <a:p>
            <a:r>
              <a:rPr lang="en-US" dirty="0"/>
              <a:t>Reception/Coordinator Staff (Fort Garry Campus)</a:t>
            </a:r>
          </a:p>
          <a:p>
            <a:pPr lvl="1"/>
            <a:r>
              <a:rPr lang="en-US" dirty="0"/>
              <a:t>520 UMSU University Centre</a:t>
            </a:r>
          </a:p>
          <a:p>
            <a:pPr lvl="1"/>
            <a:r>
              <a:rPr lang="en-US" dirty="0"/>
              <a:t>Phone: 204-474-7423</a:t>
            </a:r>
          </a:p>
          <a:p>
            <a:pPr lvl="1"/>
            <a:r>
              <a:rPr lang="en-US" dirty="0"/>
              <a:t>Email: </a:t>
            </a:r>
            <a:r>
              <a:rPr lang="en-US" dirty="0">
                <a:hlinkClick r:id="rId3"/>
              </a:rPr>
              <a:t>student_accessibility@umanitoba.ca</a:t>
            </a:r>
            <a:r>
              <a:rPr lang="en-US" dirty="0"/>
              <a:t> </a:t>
            </a:r>
          </a:p>
          <a:p>
            <a:r>
              <a:rPr lang="en-US" dirty="0"/>
              <a:t>SAS </a:t>
            </a:r>
            <a:r>
              <a:rPr lang="en-US" dirty="0" err="1"/>
              <a:t>Bannatyne</a:t>
            </a:r>
            <a:r>
              <a:rPr lang="en-US" dirty="0"/>
              <a:t> (Student Services @ </a:t>
            </a:r>
            <a:r>
              <a:rPr lang="en-US" dirty="0" err="1"/>
              <a:t>Bannatyne</a:t>
            </a:r>
            <a:r>
              <a:rPr lang="en-US" dirty="0"/>
              <a:t>)</a:t>
            </a:r>
          </a:p>
          <a:p>
            <a:pPr lvl="1"/>
            <a:r>
              <a:rPr lang="en-US" dirty="0"/>
              <a:t>S211 Medical Services Building</a:t>
            </a:r>
          </a:p>
          <a:p>
            <a:pPr lvl="1"/>
            <a:r>
              <a:rPr lang="en-US" dirty="0"/>
              <a:t>Phone: 204-272-3190</a:t>
            </a:r>
          </a:p>
          <a:p>
            <a:pPr lvl="1"/>
            <a:r>
              <a:rPr lang="en-US" dirty="0"/>
              <a:t>Email: </a:t>
            </a:r>
            <a:r>
              <a:rPr lang="en-US" dirty="0">
                <a:hlinkClick r:id="rId3"/>
              </a:rPr>
              <a:t>student_accessibility@umanitoba.ca</a:t>
            </a:r>
            <a:r>
              <a:rPr lang="en-US" dirty="0"/>
              <a:t> </a:t>
            </a:r>
          </a:p>
          <a:p>
            <a:r>
              <a:rPr lang="en-US" dirty="0"/>
              <a:t>Website</a:t>
            </a:r>
          </a:p>
          <a:p>
            <a:pPr lvl="1"/>
            <a:r>
              <a:rPr lang="en-CA" dirty="0">
                <a:hlinkClick r:id="rId4"/>
              </a:rPr>
              <a:t>http://umanitoba.ca/student-supports/accessibility</a:t>
            </a:r>
            <a:endParaRPr lang="en-US" dirty="0"/>
          </a:p>
        </p:txBody>
      </p:sp>
    </p:spTree>
    <p:extLst>
      <p:ext uri="{BB962C8B-B14F-4D97-AF65-F5344CB8AC3E}">
        <p14:creationId xmlns:p14="http://schemas.microsoft.com/office/powerpoint/2010/main" val="2533591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8720" y="934721"/>
            <a:ext cx="7326630" cy="1173778"/>
          </a:xfrm>
        </p:spPr>
        <p:txBody>
          <a:bodyPr/>
          <a:lstStyle/>
          <a:p>
            <a:r>
              <a:rPr lang="en-US" sz="4400" dirty="0"/>
              <a:t>           Questions…</a:t>
            </a:r>
          </a:p>
        </p:txBody>
      </p:sp>
      <p:sp>
        <p:nvSpPr>
          <p:cNvPr id="3" name="Content Placeholder 2"/>
          <p:cNvSpPr>
            <a:spLocks noGrp="1"/>
          </p:cNvSpPr>
          <p:nvPr>
            <p:ph idx="1"/>
          </p:nvPr>
        </p:nvSpPr>
        <p:spPr/>
        <p:txBody>
          <a:bodyPr/>
          <a:lstStyle/>
          <a:p>
            <a:endParaRPr lang="en-US" dirty="0"/>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0096367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70067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p:txBody>
          <a:bodyPr/>
          <a:lstStyle/>
          <a:p>
            <a:endParaRPr lang="en-US" dirty="0"/>
          </a:p>
        </p:txBody>
      </p:sp>
      <p:sp>
        <p:nvSpPr>
          <p:cNvPr id="4" name="Title 3"/>
          <p:cNvSpPr>
            <a:spLocks noGrp="1"/>
          </p:cNvSpPr>
          <p:nvPr>
            <p:ph type="title" idx="4294967295"/>
          </p:nvPr>
        </p:nvSpPr>
        <p:spPr>
          <a:xfrm>
            <a:off x="264160" y="329820"/>
            <a:ext cx="7326312" cy="488950"/>
          </a:xfrm>
          <a:prstGeom prst="rect">
            <a:avLst/>
          </a:prstGeom>
        </p:spPr>
        <p:txBody>
          <a:bodyPr/>
          <a:lstStyle/>
          <a:p>
            <a:r>
              <a:rPr lang="en-US" dirty="0">
                <a:solidFill>
                  <a:schemeClr val="tx2">
                    <a:lumMod val="75000"/>
                  </a:schemeClr>
                </a:solidFill>
              </a:rPr>
              <a:t>Welcome</a:t>
            </a:r>
          </a:p>
        </p:txBody>
      </p:sp>
    </p:spTree>
    <p:extLst>
      <p:ext uri="{BB962C8B-B14F-4D97-AF65-F5344CB8AC3E}">
        <p14:creationId xmlns:p14="http://schemas.microsoft.com/office/powerpoint/2010/main" val="26498829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06E30-96BB-204A-9E43-F8BE16BFA6C3}"/>
              </a:ext>
            </a:extLst>
          </p:cNvPr>
          <p:cNvSpPr>
            <a:spLocks noGrp="1"/>
          </p:cNvSpPr>
          <p:nvPr>
            <p:ph type="title"/>
          </p:nvPr>
        </p:nvSpPr>
        <p:spPr>
          <a:xfrm>
            <a:off x="668251" y="447041"/>
            <a:ext cx="4842625" cy="976514"/>
          </a:xfrm>
        </p:spPr>
        <p:txBody>
          <a:bodyPr/>
          <a:lstStyle/>
          <a:p>
            <a:pPr algn="ctr"/>
            <a:r>
              <a:rPr lang="en-US" dirty="0"/>
              <a:t>Student Accessibility Services</a:t>
            </a:r>
          </a:p>
        </p:txBody>
      </p:sp>
      <p:sp>
        <p:nvSpPr>
          <p:cNvPr id="3" name="Content Placeholder 2">
            <a:extLst>
              <a:ext uri="{FF2B5EF4-FFF2-40B4-BE49-F238E27FC236}">
                <a16:creationId xmlns:a16="http://schemas.microsoft.com/office/drawing/2014/main" id="{F773B7DB-DD00-7C48-9B2E-38D6DF495584}"/>
              </a:ext>
            </a:extLst>
          </p:cNvPr>
          <p:cNvSpPr>
            <a:spLocks noGrp="1"/>
          </p:cNvSpPr>
          <p:nvPr>
            <p:ph idx="1"/>
          </p:nvPr>
        </p:nvSpPr>
        <p:spPr>
          <a:xfrm>
            <a:off x="304800" y="1709766"/>
            <a:ext cx="5569526" cy="2092960"/>
          </a:xfrm>
        </p:spPr>
        <p:txBody>
          <a:bodyPr/>
          <a:lstStyle/>
          <a:p>
            <a:pPr marL="0" indent="0">
              <a:buNone/>
            </a:pPr>
            <a:r>
              <a:rPr lang="en-US" dirty="0"/>
              <a:t>The University of Manitoba has designated Student Accessibility Services (“SAS”) to facilitate the implementation of accommodations for students with documented disabilities.</a:t>
            </a:r>
          </a:p>
          <a:p>
            <a:pPr marL="0" indent="0">
              <a:buNone/>
            </a:pPr>
            <a:r>
              <a:rPr lang="en-US" dirty="0"/>
              <a:t>If you are student with a diagnosed disability (permanent, chronic, or temporary) who may require academic accommodations, contact SAS to learn more about our confidential support. </a:t>
            </a:r>
            <a:endParaRPr lang="en-US" dirty="0">
              <a:ea typeface="ＭＳ Ｐゴシック" charset="0"/>
              <a:cs typeface="ＭＳ Ｐゴシック" charset="0"/>
            </a:endParaRPr>
          </a:p>
          <a:p>
            <a:endParaRPr lang="en-US" dirty="0"/>
          </a:p>
        </p:txBody>
      </p:sp>
    </p:spTree>
    <p:extLst>
      <p:ext uri="{BB962C8B-B14F-4D97-AF65-F5344CB8AC3E}">
        <p14:creationId xmlns:p14="http://schemas.microsoft.com/office/powerpoint/2010/main" val="26770529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sz="quarter" idx="10"/>
          </p:nvPr>
        </p:nvSpPr>
        <p:spPr/>
        <p:txBody>
          <a:bodyPr/>
          <a:lstStyle/>
          <a:p>
            <a:endParaRPr lang="en-US"/>
          </a:p>
        </p:txBody>
      </p:sp>
      <p:sp>
        <p:nvSpPr>
          <p:cNvPr id="3" name="Content Placeholder 2"/>
          <p:cNvSpPr>
            <a:spLocks noGrp="1"/>
          </p:cNvSpPr>
          <p:nvPr>
            <p:ph idx="1"/>
          </p:nvPr>
        </p:nvSpPr>
        <p:spPr>
          <a:xfrm>
            <a:off x="4593515" y="1312433"/>
            <a:ext cx="4087906" cy="3443384"/>
          </a:xfrm>
        </p:spPr>
        <p:txBody>
          <a:bodyPr/>
          <a:lstStyle/>
          <a:p>
            <a:r>
              <a:rPr lang="en-CA" sz="2000" dirty="0"/>
              <a:t>SAS provides support and advocacy for students with disabilities, such as: hearing, injury-related, learning, mental health, medical, physical, visual or temporary disabilities.  </a:t>
            </a:r>
          </a:p>
          <a:p>
            <a:r>
              <a:rPr lang="en-CA" sz="2000" dirty="0"/>
              <a:t>SAS act as a liaison between students, faculty, staff and service agencies.</a:t>
            </a:r>
          </a:p>
          <a:p>
            <a:r>
              <a:rPr lang="en-CA" sz="2000" dirty="0"/>
              <a:t>SAS upholds the Manitoba Human Rights Code, the Accessibility for Manitobans Act and the University of Manitoba's Accessibility Policy</a:t>
            </a:r>
          </a:p>
        </p:txBody>
      </p:sp>
      <p:sp>
        <p:nvSpPr>
          <p:cNvPr id="2" name="Title 1"/>
          <p:cNvSpPr>
            <a:spLocks noGrp="1"/>
          </p:cNvSpPr>
          <p:nvPr>
            <p:ph type="title"/>
          </p:nvPr>
        </p:nvSpPr>
        <p:spPr>
          <a:xfrm>
            <a:off x="1161826" y="430773"/>
            <a:ext cx="7275232" cy="487680"/>
          </a:xfrm>
        </p:spPr>
        <p:txBody>
          <a:bodyPr/>
          <a:lstStyle/>
          <a:p>
            <a:r>
              <a:rPr lang="en-CA" dirty="0"/>
              <a:t> Student Accessibility Services</a:t>
            </a:r>
            <a:endParaRPr lang="en-US" dirty="0"/>
          </a:p>
        </p:txBody>
      </p:sp>
    </p:spTree>
    <p:extLst>
      <p:ext uri="{BB962C8B-B14F-4D97-AF65-F5344CB8AC3E}">
        <p14:creationId xmlns:p14="http://schemas.microsoft.com/office/powerpoint/2010/main" val="2384439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8720" y="644237"/>
            <a:ext cx="7326630" cy="689712"/>
          </a:xfrm>
        </p:spPr>
        <p:txBody>
          <a:bodyPr/>
          <a:lstStyle/>
          <a:p>
            <a:r>
              <a:rPr lang="en-US" sz="3200" dirty="0"/>
              <a:t>  </a:t>
            </a:r>
            <a:r>
              <a:rPr lang="en-US" dirty="0"/>
              <a:t>The U of M and Accessibility</a:t>
            </a:r>
          </a:p>
        </p:txBody>
      </p:sp>
      <p:sp>
        <p:nvSpPr>
          <p:cNvPr id="3" name="Content Placeholder 2"/>
          <p:cNvSpPr>
            <a:spLocks noGrp="1"/>
          </p:cNvSpPr>
          <p:nvPr>
            <p:ph idx="1"/>
          </p:nvPr>
        </p:nvSpPr>
        <p:spPr>
          <a:xfrm>
            <a:off x="1074420" y="1617672"/>
            <a:ext cx="7326630" cy="2092960"/>
          </a:xfrm>
        </p:spPr>
        <p:txBody>
          <a:bodyPr/>
          <a:lstStyle/>
          <a:p>
            <a:r>
              <a:rPr lang="en-US" dirty="0"/>
              <a:t>“…ensure that all members of the University community, including those with disabilities, are provided with an accessible learning and working environment.”</a:t>
            </a:r>
          </a:p>
          <a:p>
            <a:pPr marL="0" indent="0" algn="r">
              <a:buNone/>
            </a:pPr>
            <a:r>
              <a:rPr lang="en-US" i="1" dirty="0">
                <a:hlinkClick r:id="rId2"/>
              </a:rPr>
              <a:t>The University of Manitoba Accessibility Policy</a:t>
            </a:r>
            <a:endParaRPr lang="en-US" i="1" dirty="0"/>
          </a:p>
          <a:p>
            <a:r>
              <a:rPr lang="en-US" dirty="0"/>
              <a:t>“…students with disabilities who are admitted to The University of Manitoba can gain access to and participate in all programs for which they are academically qualified.”</a:t>
            </a:r>
          </a:p>
          <a:p>
            <a:pPr marL="0" indent="0" algn="r">
              <a:buNone/>
            </a:pPr>
            <a:r>
              <a:rPr lang="en-US" i="1" dirty="0">
                <a:hlinkClick r:id="rId3"/>
              </a:rPr>
              <a:t>Student Accessibility Procedure</a:t>
            </a:r>
            <a:endParaRPr lang="en-US" i="1" dirty="0"/>
          </a:p>
        </p:txBody>
      </p:sp>
      <p:sp>
        <p:nvSpPr>
          <p:cNvPr id="10" name="Text Placeholder 9"/>
          <p:cNvSpPr>
            <a:spLocks noGrp="1"/>
          </p:cNvSpPr>
          <p:nvPr>
            <p:ph type="body" sz="quarter" idx="10"/>
          </p:nvPr>
        </p:nvSpPr>
        <p:spPr>
          <a:xfrm>
            <a:off x="1188721" y="1623205"/>
            <a:ext cx="7326630" cy="393700"/>
          </a:xfrm>
        </p:spPr>
        <p:txBody>
          <a:bodyPr>
            <a:noAutofit/>
          </a:bodyPr>
          <a:lstStyle/>
          <a:p>
            <a:endParaRPr lang="en-US" dirty="0"/>
          </a:p>
        </p:txBody>
      </p:sp>
    </p:spTree>
    <p:extLst>
      <p:ext uri="{BB962C8B-B14F-4D97-AF65-F5344CB8AC3E}">
        <p14:creationId xmlns:p14="http://schemas.microsoft.com/office/powerpoint/2010/main" val="18176784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640" y="840741"/>
            <a:ext cx="7000240" cy="487680"/>
          </a:xfrm>
        </p:spPr>
        <p:txBody>
          <a:bodyPr/>
          <a:lstStyle/>
          <a:p>
            <a:r>
              <a:rPr lang="en-US" dirty="0"/>
              <a:t>Student Accessibility Services </a:t>
            </a:r>
          </a:p>
        </p:txBody>
      </p:sp>
      <p:sp>
        <p:nvSpPr>
          <p:cNvPr id="3" name="Text Placeholder 2"/>
          <p:cNvSpPr>
            <a:spLocks noGrp="1"/>
          </p:cNvSpPr>
          <p:nvPr>
            <p:ph type="body" sz="quarter" idx="10"/>
          </p:nvPr>
        </p:nvSpPr>
        <p:spPr>
          <a:xfrm>
            <a:off x="680721" y="1775462"/>
            <a:ext cx="2245359" cy="2570115"/>
          </a:xfrm>
        </p:spPr>
        <p:txBody>
          <a:bodyPr/>
          <a:lstStyle/>
          <a:p>
            <a:r>
              <a:rPr lang="en-US" dirty="0"/>
              <a:t>2021-2022 Student data</a:t>
            </a:r>
          </a:p>
          <a:p>
            <a:r>
              <a:rPr lang="en-US" dirty="0"/>
              <a:t>1977 students</a:t>
            </a:r>
          </a:p>
          <a:p>
            <a:r>
              <a:rPr lang="en-US" sz="1800" dirty="0"/>
              <a:t>Approximately 50% of Students with mental health disability</a:t>
            </a:r>
          </a:p>
        </p:txBody>
      </p:sp>
      <p:pic>
        <p:nvPicPr>
          <p:cNvPr id="6" name="Chart Placeholder 5"/>
          <p:cNvPicPr>
            <a:picLocks noGrp="1" noChangeAspect="1"/>
          </p:cNvPicPr>
          <p:nvPr>
            <p:ph type="chart" sz="quarter" idx="11"/>
          </p:nvPr>
        </p:nvPicPr>
        <p:blipFill>
          <a:blip r:embed="rId2"/>
          <a:stretch>
            <a:fillRect/>
          </a:stretch>
        </p:blipFill>
        <p:spPr>
          <a:xfrm>
            <a:off x="3586163" y="1651568"/>
            <a:ext cx="4999037" cy="3604077"/>
          </a:xfrm>
          <a:prstGeom prst="rect">
            <a:avLst/>
          </a:prstGeom>
        </p:spPr>
      </p:pic>
    </p:spTree>
    <p:extLst>
      <p:ext uri="{BB962C8B-B14F-4D97-AF65-F5344CB8AC3E}">
        <p14:creationId xmlns:p14="http://schemas.microsoft.com/office/powerpoint/2010/main" val="30300557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8"/>
          <p:cNvSpPr txBox="1">
            <a:spLocks noGrp="1"/>
          </p:cNvSpPr>
          <p:nvPr>
            <p:ph type="title"/>
          </p:nvPr>
        </p:nvSpPr>
        <p:spPr>
          <a:xfrm>
            <a:off x="1088684" y="592183"/>
            <a:ext cx="7202400" cy="1201783"/>
          </a:xfrm>
          <a:prstGeom prst="rect">
            <a:avLst/>
          </a:prstGeom>
        </p:spPr>
        <p:txBody>
          <a:bodyPr spcFirstLastPara="1" wrap="square" lIns="68575" tIns="34275" rIns="68575" bIns="34275" anchor="t" anchorCtr="0">
            <a:noAutofit/>
          </a:bodyPr>
          <a:lstStyle/>
          <a:p>
            <a:pPr>
              <a:spcBef>
                <a:spcPts val="0"/>
              </a:spcBef>
            </a:pPr>
            <a:r>
              <a:rPr lang="en-US" b="1" dirty="0">
                <a:solidFill>
                  <a:schemeClr val="accent1"/>
                </a:solidFill>
                <a:latin typeface="Arial" panose="020B0604020202020204" pitchFamily="34" charset="0"/>
                <a:cs typeface="Arial" panose="020B0604020202020204" pitchFamily="34" charset="0"/>
              </a:rPr>
              <a:t>What is an accommodation?</a:t>
            </a:r>
          </a:p>
        </p:txBody>
      </p:sp>
      <p:sp>
        <p:nvSpPr>
          <p:cNvPr id="95" name="Google Shape;95;p18"/>
          <p:cNvSpPr txBox="1">
            <a:spLocks noGrp="1"/>
          </p:cNvSpPr>
          <p:nvPr>
            <p:ph type="body" idx="1"/>
          </p:nvPr>
        </p:nvSpPr>
        <p:spPr>
          <a:xfrm>
            <a:off x="1088684" y="1976846"/>
            <a:ext cx="7202400" cy="2577737"/>
          </a:xfrm>
          <a:prstGeom prst="rect">
            <a:avLst/>
          </a:prstGeom>
        </p:spPr>
        <p:txBody>
          <a:bodyPr spcFirstLastPara="1" wrap="square" lIns="68575" tIns="34275" rIns="68575" bIns="34275" anchor="t" anchorCtr="0">
            <a:noAutofit/>
          </a:bodyPr>
          <a:lstStyle/>
          <a:p>
            <a:pPr marL="457200" indent="-317500">
              <a:spcBef>
                <a:spcPts val="700"/>
              </a:spcBef>
              <a:buClr>
                <a:srgbClr val="000000"/>
              </a:buClr>
              <a:buSzPts val="1400"/>
              <a:buFont typeface="Calibri"/>
              <a:buChar char="●"/>
            </a:pPr>
            <a:r>
              <a:rPr lang="en" sz="2000" dirty="0">
                <a:solidFill>
                  <a:srgbClr val="000000"/>
                </a:solidFill>
                <a:latin typeface="Arial" panose="020B0604020202020204" pitchFamily="34" charset="0"/>
                <a:ea typeface="Calibri"/>
                <a:cs typeface="Arial" panose="020B0604020202020204" pitchFamily="34" charset="0"/>
                <a:sym typeface="Calibri"/>
              </a:rPr>
              <a:t>A different way of doing a task.</a:t>
            </a:r>
            <a:endParaRPr sz="2000" dirty="0">
              <a:solidFill>
                <a:srgbClr val="000000"/>
              </a:solidFill>
              <a:latin typeface="Arial" panose="020B0604020202020204" pitchFamily="34" charset="0"/>
              <a:ea typeface="Calibri"/>
              <a:cs typeface="Arial" panose="020B0604020202020204" pitchFamily="34" charset="0"/>
              <a:sym typeface="Calibri"/>
            </a:endParaRPr>
          </a:p>
          <a:p>
            <a:pPr marL="457200" indent="-317500">
              <a:buClr>
                <a:srgbClr val="000000"/>
              </a:buClr>
              <a:buSzPts val="1400"/>
              <a:buFont typeface="Calibri"/>
              <a:buChar char="●"/>
            </a:pPr>
            <a:r>
              <a:rPr lang="en" sz="2000" dirty="0">
                <a:solidFill>
                  <a:srgbClr val="000000"/>
                </a:solidFill>
                <a:latin typeface="Arial" panose="020B0604020202020204" pitchFamily="34" charset="0"/>
                <a:ea typeface="Calibri"/>
                <a:cs typeface="Arial" panose="020B0604020202020204" pitchFamily="34" charset="0"/>
                <a:sym typeface="Calibri"/>
              </a:rPr>
              <a:t>Allows the student work better and more efficiently.</a:t>
            </a:r>
            <a:endParaRPr sz="2000" dirty="0">
              <a:solidFill>
                <a:srgbClr val="000000"/>
              </a:solidFill>
              <a:latin typeface="Arial" panose="020B0604020202020204" pitchFamily="34" charset="0"/>
              <a:ea typeface="Calibri"/>
              <a:cs typeface="Arial" panose="020B0604020202020204" pitchFamily="34" charset="0"/>
              <a:sym typeface="Calibri"/>
            </a:endParaRPr>
          </a:p>
          <a:p>
            <a:pPr marL="457200" indent="-317500">
              <a:buClr>
                <a:srgbClr val="000000"/>
              </a:buClr>
              <a:buSzPts val="1400"/>
              <a:buFont typeface="Calibri"/>
              <a:buChar char="●"/>
            </a:pPr>
            <a:r>
              <a:rPr lang="en" sz="2000" dirty="0">
                <a:solidFill>
                  <a:srgbClr val="000000"/>
                </a:solidFill>
                <a:latin typeface="Arial" panose="020B0604020202020204" pitchFamily="34" charset="0"/>
                <a:ea typeface="Calibri"/>
                <a:cs typeface="Arial" panose="020B0604020202020204" pitchFamily="34" charset="0"/>
                <a:sym typeface="Calibri"/>
              </a:rPr>
              <a:t>Uses strengths to work around areas of weakness or barriers.</a:t>
            </a:r>
            <a:endParaRPr sz="2000" dirty="0">
              <a:solidFill>
                <a:srgbClr val="000000"/>
              </a:solidFill>
              <a:latin typeface="Arial" panose="020B0604020202020204" pitchFamily="34" charset="0"/>
              <a:ea typeface="Calibri"/>
              <a:cs typeface="Arial" panose="020B0604020202020204" pitchFamily="34" charset="0"/>
              <a:sym typeface="Calibri"/>
            </a:endParaRPr>
          </a:p>
          <a:p>
            <a:pPr marL="457200" indent="-317500">
              <a:spcAft>
                <a:spcPts val="1000"/>
              </a:spcAft>
              <a:buClr>
                <a:srgbClr val="000000"/>
              </a:buClr>
              <a:buSzPts val="1400"/>
              <a:buFont typeface="Calibri"/>
              <a:buChar char="●"/>
            </a:pPr>
            <a:r>
              <a:rPr lang="en" sz="2000" dirty="0">
                <a:solidFill>
                  <a:srgbClr val="000000"/>
                </a:solidFill>
                <a:latin typeface="Arial" panose="020B0604020202020204" pitchFamily="34" charset="0"/>
                <a:ea typeface="Calibri"/>
                <a:cs typeface="Arial" panose="020B0604020202020204" pitchFamily="34" charset="0"/>
                <a:sym typeface="Calibri"/>
              </a:rPr>
              <a:t>Levels the playing field </a:t>
            </a:r>
            <a:r>
              <a:rPr lang="en" sz="2000" u="sng" dirty="0">
                <a:solidFill>
                  <a:srgbClr val="000000"/>
                </a:solidFill>
                <a:latin typeface="Arial" panose="020B0604020202020204" pitchFamily="34" charset="0"/>
                <a:ea typeface="Calibri"/>
                <a:cs typeface="Arial" panose="020B0604020202020204" pitchFamily="34" charset="0"/>
                <a:sym typeface="Calibri"/>
              </a:rPr>
              <a:t>without</a:t>
            </a:r>
            <a:r>
              <a:rPr lang="en" sz="2000" dirty="0">
                <a:solidFill>
                  <a:srgbClr val="000000"/>
                </a:solidFill>
                <a:latin typeface="Arial" panose="020B0604020202020204" pitchFamily="34" charset="0"/>
                <a:ea typeface="Calibri"/>
                <a:cs typeface="Arial" panose="020B0604020202020204" pitchFamily="34" charset="0"/>
                <a:sym typeface="Calibri"/>
              </a:rPr>
              <a:t> lowering the standards or compromising the integrity of a program.</a:t>
            </a:r>
            <a:endParaRPr sz="2000" dirty="0">
              <a:solidFill>
                <a:srgbClr val="000000"/>
              </a:solidFill>
              <a:latin typeface="Arial" panose="020B0604020202020204" pitchFamily="34" charset="0"/>
              <a:ea typeface="Calibri"/>
              <a:cs typeface="Arial" panose="020B0604020202020204" pitchFamily="34" charset="0"/>
              <a:sym typeface="Calibri"/>
            </a:endParaRPr>
          </a:p>
        </p:txBody>
      </p:sp>
      <p:pic>
        <p:nvPicPr>
          <p:cNvPr id="96" name="Google Shape;96;p18" descr="Paper squares thinking and moving across hills and water, using a ladder and a bridge.  &#10;" title="Paper squares moving across a landscape"/>
          <p:cNvPicPr preferRelativeResize="0"/>
          <p:nvPr/>
        </p:nvPicPr>
        <p:blipFill>
          <a:blip r:embed="rId3">
            <a:alphaModFix/>
          </a:blip>
          <a:stretch>
            <a:fillRect/>
          </a:stretch>
        </p:blipFill>
        <p:spPr>
          <a:xfrm>
            <a:off x="1994625" y="4317975"/>
            <a:ext cx="4201876" cy="1558800"/>
          </a:xfrm>
          <a:prstGeom prst="rect">
            <a:avLst/>
          </a:prstGeom>
          <a:noFill/>
          <a:ln>
            <a:noFill/>
          </a:ln>
        </p:spPr>
      </p:pic>
    </p:spTree>
    <p:extLst>
      <p:ext uri="{BB962C8B-B14F-4D97-AF65-F5344CB8AC3E}">
        <p14:creationId xmlns:p14="http://schemas.microsoft.com/office/powerpoint/2010/main" val="7090766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360" y="711201"/>
            <a:ext cx="8493760" cy="487680"/>
          </a:xfrm>
        </p:spPr>
        <p:txBody>
          <a:bodyPr/>
          <a:lstStyle/>
          <a:p>
            <a:r>
              <a:rPr lang="en-US" dirty="0"/>
              <a:t>Common Academic Accommodations </a:t>
            </a:r>
          </a:p>
        </p:txBody>
      </p:sp>
      <p:sp>
        <p:nvSpPr>
          <p:cNvPr id="3" name="Content Placeholder 2"/>
          <p:cNvSpPr>
            <a:spLocks noGrp="1"/>
          </p:cNvSpPr>
          <p:nvPr>
            <p:ph idx="1"/>
          </p:nvPr>
        </p:nvSpPr>
        <p:spPr>
          <a:xfrm>
            <a:off x="1066056" y="1470506"/>
            <a:ext cx="7326630" cy="4305826"/>
          </a:xfrm>
        </p:spPr>
        <p:txBody>
          <a:bodyPr/>
          <a:lstStyle/>
          <a:p>
            <a:r>
              <a:rPr lang="en-US" sz="2400" dirty="0"/>
              <a:t>* </a:t>
            </a:r>
            <a:r>
              <a:rPr lang="en-US" sz="2800" dirty="0"/>
              <a:t>Note taking (recorded lectures, Note Taking Express)</a:t>
            </a:r>
            <a:br>
              <a:rPr lang="en-US" sz="2800" dirty="0"/>
            </a:br>
            <a:r>
              <a:rPr lang="en-US" sz="2800" dirty="0"/>
              <a:t>* SAS space and extra time for exams</a:t>
            </a:r>
            <a:br>
              <a:rPr lang="en-US" sz="2800" dirty="0"/>
            </a:br>
            <a:r>
              <a:rPr lang="en-US" sz="2800" dirty="0"/>
              <a:t>* Assistive Technology (software and training)</a:t>
            </a:r>
            <a:br>
              <a:rPr lang="en-US" sz="2800" dirty="0"/>
            </a:br>
            <a:r>
              <a:rPr lang="en-US" sz="2800" dirty="0"/>
              <a:t>* Transcriptionists</a:t>
            </a:r>
            <a:br>
              <a:rPr lang="en-US" sz="2800" dirty="0"/>
            </a:br>
            <a:r>
              <a:rPr lang="en-US" sz="2800" dirty="0"/>
              <a:t>* ASL interpreters</a:t>
            </a:r>
            <a:br>
              <a:rPr lang="en-US" sz="2800" dirty="0"/>
            </a:br>
            <a:r>
              <a:rPr lang="en-US" sz="2800" dirty="0"/>
              <a:t>* Alternate format textbooks</a:t>
            </a:r>
          </a:p>
        </p:txBody>
      </p:sp>
    </p:spTree>
    <p:extLst>
      <p:ext uri="{BB962C8B-B14F-4D97-AF65-F5344CB8AC3E}">
        <p14:creationId xmlns:p14="http://schemas.microsoft.com/office/powerpoint/2010/main" val="31970293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383" y="933527"/>
            <a:ext cx="7326630" cy="487680"/>
          </a:xfrm>
        </p:spPr>
        <p:txBody>
          <a:bodyPr/>
          <a:lstStyle/>
          <a:p>
            <a:pPr algn="ctr"/>
            <a:r>
              <a:rPr lang="en-US" dirty="0"/>
              <a:t>Practicum/Clinical Accommodations</a:t>
            </a:r>
          </a:p>
        </p:txBody>
      </p:sp>
      <p:sp>
        <p:nvSpPr>
          <p:cNvPr id="3" name="Content Placeholder 2"/>
          <p:cNvSpPr>
            <a:spLocks noGrp="1"/>
          </p:cNvSpPr>
          <p:nvPr>
            <p:ph idx="1"/>
          </p:nvPr>
        </p:nvSpPr>
        <p:spPr>
          <a:xfrm>
            <a:off x="864408" y="2206485"/>
            <a:ext cx="7650942" cy="2092960"/>
          </a:xfrm>
        </p:spPr>
        <p:txBody>
          <a:bodyPr/>
          <a:lstStyle/>
          <a:p>
            <a:pPr marL="0" indent="0">
              <a:buNone/>
            </a:pPr>
            <a:r>
              <a:rPr lang="en-US" dirty="0"/>
              <a:t>May be implemented based on consultation with the student’s healthcare provider and the Accommodation Team for the College or faculty </a:t>
            </a:r>
          </a:p>
        </p:txBody>
      </p:sp>
      <p:pic>
        <p:nvPicPr>
          <p:cNvPr id="4" name="Picture 3" descr="4 people working together to complete a puzzle"/>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3000"/>
                    </a14:imgEffect>
                  </a14:imgLayer>
                </a14:imgProps>
              </a:ext>
              <a:ext uri="{28A0092B-C50C-407E-A947-70E740481C1C}">
                <a14:useLocalDpi xmlns:a14="http://schemas.microsoft.com/office/drawing/2010/main" val="0"/>
              </a:ext>
            </a:extLst>
          </a:blip>
          <a:srcRect/>
          <a:stretch>
            <a:fillRect/>
          </a:stretch>
        </p:blipFill>
        <p:spPr bwMode="auto">
          <a:xfrm>
            <a:off x="6170354" y="3252965"/>
            <a:ext cx="2663766" cy="24510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3520979"/>
      </p:ext>
    </p:extLst>
  </p:cSld>
  <p:clrMapOvr>
    <a:masterClrMapping/>
  </p:clrMapOvr>
</p:sld>
</file>

<file path=ppt/theme/theme1.xml><?xml version="1.0" encoding="utf-8"?>
<a:theme xmlns:a="http://schemas.openxmlformats.org/drawingml/2006/main" name="UM Presentation Theme - 4x3">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681</TotalTime>
  <Words>1074</Words>
  <Application>Microsoft Office PowerPoint</Application>
  <PresentationFormat>On-screen Show (4:3)</PresentationFormat>
  <Paragraphs>86</Paragraphs>
  <Slides>14</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UM Presentation Theme - 4x3</vt:lpstr>
      <vt:lpstr>Student Accessibility Services</vt:lpstr>
      <vt:lpstr>Welcome</vt:lpstr>
      <vt:lpstr>Student Accessibility Services</vt:lpstr>
      <vt:lpstr> Student Accessibility Services</vt:lpstr>
      <vt:lpstr>  The U of M and Accessibility</vt:lpstr>
      <vt:lpstr>Student Accessibility Services </vt:lpstr>
      <vt:lpstr>What is an accommodation?</vt:lpstr>
      <vt:lpstr>Common Academic Accommodations </vt:lpstr>
      <vt:lpstr>Practicum/Clinical Accommodations</vt:lpstr>
      <vt:lpstr>Steps in Accessing SAS</vt:lpstr>
      <vt:lpstr>Confidentiality</vt:lpstr>
      <vt:lpstr>SAS Contact Information</vt:lpstr>
      <vt:lpstr>           Questions…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Kanisha Szekely</dc:creator>
  <cp:lastModifiedBy>Jamie Penner</cp:lastModifiedBy>
  <cp:revision>77</cp:revision>
  <cp:lastPrinted>2020-02-03T16:46:17Z</cp:lastPrinted>
  <dcterms:created xsi:type="dcterms:W3CDTF">2019-07-17T19:24:48Z</dcterms:created>
  <dcterms:modified xsi:type="dcterms:W3CDTF">2022-08-25T16:46:37Z</dcterms:modified>
</cp:coreProperties>
</file>