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59" r:id="rId3"/>
    <p:sldId id="520" r:id="rId4"/>
    <p:sldId id="519" r:id="rId5"/>
    <p:sldId id="521" r:id="rId6"/>
    <p:sldId id="522" r:id="rId7"/>
    <p:sldId id="523" r:id="rId8"/>
    <p:sldId id="524" r:id="rId9"/>
    <p:sldId id="527" r:id="rId10"/>
    <p:sldId id="540" r:id="rId11"/>
    <p:sldId id="525" r:id="rId12"/>
    <p:sldId id="526" r:id="rId13"/>
    <p:sldId id="541" r:id="rId14"/>
    <p:sldId id="528" r:id="rId15"/>
    <p:sldId id="529" r:id="rId16"/>
    <p:sldId id="530" r:id="rId17"/>
    <p:sldId id="531" r:id="rId18"/>
    <p:sldId id="533" r:id="rId19"/>
    <p:sldId id="532" r:id="rId20"/>
    <p:sldId id="534" r:id="rId21"/>
    <p:sldId id="536" r:id="rId22"/>
    <p:sldId id="542" r:id="rId23"/>
    <p:sldId id="535" r:id="rId24"/>
    <p:sldId id="538" r:id="rId25"/>
    <p:sldId id="546" r:id="rId26"/>
    <p:sldId id="547" r:id="rId27"/>
    <p:sldId id="539" r:id="rId28"/>
    <p:sldId id="548" r:id="rId29"/>
    <p:sldId id="54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744" autoAdjust="0"/>
  </p:normalViewPr>
  <p:slideViewPr>
    <p:cSldViewPr snapToGrid="0">
      <p:cViewPr varScale="1">
        <p:scale>
          <a:sx n="60" d="100"/>
          <a:sy n="60" d="100"/>
        </p:scale>
        <p:origin x="14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0A7C-96DD-4187-9B15-26A7D7E672C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02F1-651C-44B4-8A45-F1A3F3A0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9128D-957A-FB4A-B28C-B7B13A93E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28D-957A-FB4A-B28C-B7B13A93E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9128D-957A-FB4A-B28C-B7B13A93E3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" y="961892"/>
            <a:ext cx="80464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464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464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A2AE-F2AD-479C-AF40-1D0C05DEB73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inion Pro" panose="020405030503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484" y="1757493"/>
            <a:ext cx="7830356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MEDICAL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364" y="2763970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2022:  Financial Literacy for Medical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455D1-7276-D4EE-4EA6-951618FDBAF5}"/>
              </a:ext>
            </a:extLst>
          </p:cNvPr>
          <p:cNvSpPr txBox="1"/>
          <p:nvPr/>
        </p:nvSpPr>
        <p:spPr>
          <a:xfrm>
            <a:off x="386364" y="448239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 Chiu – Associate Dean Quality Improvement and Accreditation</a:t>
            </a:r>
          </a:p>
          <a:p>
            <a:r>
              <a:rPr lang="en-US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Wendy Schultz – Financial Counsellor, UGME Student Affairs</a:t>
            </a:r>
          </a:p>
          <a:p>
            <a:r>
              <a:rPr lang="en-US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dirty="0" err="1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Venton</a:t>
            </a:r>
            <a:r>
              <a:rPr lang="en-US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Doctors Manitoba</a:t>
            </a:r>
          </a:p>
          <a:p>
            <a:endParaRPr lang="en-US" dirty="0">
              <a:solidFill>
                <a:srgbClr val="706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6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E42C-BE25-4B49-9EEE-07851C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706258"/>
                </a:solidFill>
              </a:rPr>
              <a:t>TOTAL COST OF FOUR YEARS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1267-48A4-422C-B7D1-1F8F323487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Tuition and educational fees</a:t>
            </a:r>
          </a:p>
          <a:p>
            <a:r>
              <a:rPr lang="en-CA" sz="2000" dirty="0">
                <a:solidFill>
                  <a:srgbClr val="706258"/>
                </a:solidFill>
              </a:rPr>
              <a:t>Basic rent and food</a:t>
            </a:r>
          </a:p>
          <a:p>
            <a:r>
              <a:rPr lang="en-CA" sz="2000" dirty="0">
                <a:solidFill>
                  <a:srgbClr val="706258"/>
                </a:solidFill>
              </a:rPr>
              <a:t>Other extraordinary costs for fourth year</a:t>
            </a:r>
          </a:p>
          <a:p>
            <a:endParaRPr lang="en-CA" sz="2000" dirty="0">
              <a:solidFill>
                <a:srgbClr val="706258"/>
              </a:solidFill>
            </a:endParaRPr>
          </a:p>
          <a:p>
            <a:pPr marL="0" indent="0" algn="ctr">
              <a:buNone/>
            </a:pPr>
            <a:r>
              <a:rPr lang="en-CA" sz="2000" b="1" dirty="0">
                <a:solidFill>
                  <a:srgbClr val="706258"/>
                </a:solidFill>
              </a:rPr>
              <a:t>$127,500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607-1237-42CD-8EB2-706D78DC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ANTICIPATED DEBT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13E-D5A1-4A22-B12F-BFC9CAF0B1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AFMC survey (2020) – graduates from all Canadian medical schools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8.5% graduates had medical education debt less than $20,000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15.7% graduates who reported having debt from medical education, had a debt &gt; $200,000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Median debt level was $100,000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Highest Canadian debt level was $359,000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4903-DC32-49F6-9A8A-F465A8F2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6076"/>
            <a:ext cx="8046427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706258"/>
                </a:solidFill>
              </a:rPr>
              <a:t>COMPARISON MANITOBAN TO CANADIAN STUDENT DEBT</a:t>
            </a:r>
            <a:endParaRPr lang="en-US" b="1" dirty="0">
              <a:solidFill>
                <a:srgbClr val="706258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DD52BD-0D41-403A-9A24-ABF6CEFB27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6361812"/>
              </p:ext>
            </p:extLst>
          </p:nvPr>
        </p:nvGraphicFramePr>
        <p:xfrm>
          <a:off x="521675" y="2396801"/>
          <a:ext cx="8153401" cy="181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238">
                  <a:extLst>
                    <a:ext uri="{9D8B030D-6E8A-4147-A177-3AD203B41FA5}">
                      <a16:colId xmlns:a16="http://schemas.microsoft.com/office/drawing/2014/main" val="2872311221"/>
                    </a:ext>
                  </a:extLst>
                </a:gridCol>
                <a:gridCol w="1329613">
                  <a:extLst>
                    <a:ext uri="{9D8B030D-6E8A-4147-A177-3AD203B41FA5}">
                      <a16:colId xmlns:a16="http://schemas.microsoft.com/office/drawing/2014/main" val="224111980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3942167216"/>
                    </a:ext>
                  </a:extLst>
                </a:gridCol>
                <a:gridCol w="1168660">
                  <a:extLst>
                    <a:ext uri="{9D8B030D-6E8A-4147-A177-3AD203B41FA5}">
                      <a16:colId xmlns:a16="http://schemas.microsoft.com/office/drawing/2014/main" val="62654591"/>
                    </a:ext>
                  </a:extLst>
                </a:gridCol>
                <a:gridCol w="1124276">
                  <a:extLst>
                    <a:ext uri="{9D8B030D-6E8A-4147-A177-3AD203B41FA5}">
                      <a16:colId xmlns:a16="http://schemas.microsoft.com/office/drawing/2014/main" val="4238335536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AFMC SURVEY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2018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2020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8757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u="sng" dirty="0"/>
                        <a:t>MANITOBA</a:t>
                      </a:r>
                      <a:endParaRPr lang="en-US" sz="1500" u="sng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u="sng" dirty="0"/>
                        <a:t>NATIONAL</a:t>
                      </a:r>
                      <a:endParaRPr lang="en-US" sz="1500" u="sng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u="sng" dirty="0"/>
                        <a:t>MANITOBA</a:t>
                      </a:r>
                      <a:endParaRPr lang="en-US" sz="1500" u="sng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u="sng" dirty="0"/>
                        <a:t>NATIONAL</a:t>
                      </a:r>
                      <a:endParaRPr lang="en-US" sz="1500" u="sng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8816871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Median Medical School Debt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$100,000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$100,000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$80,000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$100,000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279768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Percentage graduate with debt related to medical studies ≥ $200,000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5.4%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13.1%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12.5%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15.7%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868982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FE0-F05C-40CC-A40C-D4D4249A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400" b="1" dirty="0">
                <a:solidFill>
                  <a:srgbClr val="706258"/>
                </a:solidFill>
              </a:rPr>
              <a:t>WHY EXPENSE OF SCHOOLING INCREASES</a:t>
            </a:r>
            <a:endParaRPr lang="en-US" sz="34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12D6-88FD-4AAA-A218-A3B94E019D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Housing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Sharing an apartment versus living on own</a:t>
            </a:r>
          </a:p>
          <a:p>
            <a:r>
              <a:rPr lang="en-CA" sz="2000" dirty="0">
                <a:solidFill>
                  <a:srgbClr val="706258"/>
                </a:solidFill>
              </a:rPr>
              <a:t>Food and drink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Dining out/order in versus homemade; coffee and drinks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Automobile use and maintenance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Public transport versus personal vehicle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Purchase of new versus used vehicle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Vacation travel</a:t>
            </a:r>
            <a:endParaRPr lang="en-US" sz="20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0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883E-C2D5-4383-B995-9A8F4396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EARNINGS DURING MEDICAL SCHOOL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18B04-865F-44EE-8CF4-F84ACB2B65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During Pre-Clerkship Years: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Summer Research Program, BSc Med (2 year)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$7,500 each summer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Home for the Summer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Clinical experience in rural Manitoba between Year 1 and Year 2; $20/hour</a:t>
            </a:r>
          </a:p>
          <a:p>
            <a:r>
              <a:rPr lang="en-CA" sz="2000" dirty="0">
                <a:solidFill>
                  <a:srgbClr val="706258"/>
                </a:solidFill>
              </a:rPr>
              <a:t>Clerkship Stipend: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$5,100/year</a:t>
            </a:r>
            <a:endParaRPr lang="en-US" sz="18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2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8D7-F56F-4618-81A5-DD31B480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6076"/>
            <a:ext cx="8046427" cy="1325563"/>
          </a:xfrm>
        </p:spPr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RESIDENCY SALARY</a:t>
            </a:r>
            <a:endParaRPr lang="en-US" b="1" dirty="0">
              <a:solidFill>
                <a:srgbClr val="706258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AA36D2-3523-4095-9B12-F3DA317BF19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3479851"/>
              </p:ext>
            </p:extLst>
          </p:nvPr>
        </p:nvGraphicFramePr>
        <p:xfrm>
          <a:off x="521676" y="1671639"/>
          <a:ext cx="8153400" cy="240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75014917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16752184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7587513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762082655"/>
                    </a:ext>
                  </a:extLst>
                </a:gridCol>
              </a:tblGrid>
              <a:tr h="723542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Manitoba</a:t>
                      </a:r>
                    </a:p>
                    <a:p>
                      <a:pPr algn="ctr"/>
                      <a:r>
                        <a:rPr lang="en-CA" sz="1500" dirty="0"/>
                        <a:t>July 1, 2020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British Columbia</a:t>
                      </a:r>
                    </a:p>
                    <a:p>
                      <a:pPr algn="ctr"/>
                      <a:r>
                        <a:rPr lang="en-CA" sz="1500" dirty="0"/>
                        <a:t>July 1, 2021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Ontario</a:t>
                      </a:r>
                    </a:p>
                    <a:p>
                      <a:pPr algn="ctr"/>
                      <a:r>
                        <a:rPr lang="en-CA" sz="1500" dirty="0"/>
                        <a:t>July 1, 2021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8586273"/>
                  </a:ext>
                </a:extLst>
              </a:tr>
              <a:tr h="419189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PGY 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$60,406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$57,065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$61,612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58780771"/>
                  </a:ext>
                </a:extLst>
              </a:tr>
              <a:tr h="419189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PGY 2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$66,868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$63,659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$67,651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7827071"/>
                  </a:ext>
                </a:extLst>
              </a:tr>
              <a:tr h="419189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PGY 3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$71,727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$69,371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$72,656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8041305"/>
                  </a:ext>
                </a:extLst>
              </a:tr>
              <a:tr h="419189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PGY 4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$77,245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$74,671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/>
                        <a:t>$78,716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65027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47454D-2671-4DC9-8603-6CD4CEF61812}"/>
              </a:ext>
            </a:extLst>
          </p:cNvPr>
          <p:cNvSpPr txBox="1"/>
          <p:nvPr/>
        </p:nvSpPr>
        <p:spPr>
          <a:xfrm>
            <a:off x="1670537" y="4281204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706258"/>
                </a:solidFill>
                <a:latin typeface="Minion Pro" panose="02040503050306020203"/>
              </a:rPr>
              <a:t>Salary is </a:t>
            </a:r>
            <a:r>
              <a:rPr lang="en-CA" b="1" dirty="0">
                <a:solidFill>
                  <a:srgbClr val="706258"/>
                </a:solidFill>
                <a:latin typeface="Minion Pro" panose="02040503050306020203"/>
              </a:rPr>
              <a:t>NOT</a:t>
            </a:r>
            <a:r>
              <a:rPr lang="en-CA" dirty="0">
                <a:solidFill>
                  <a:srgbClr val="706258"/>
                </a:solidFill>
                <a:latin typeface="Minion Pro" panose="02040503050306020203"/>
              </a:rPr>
              <a:t> take home pay</a:t>
            </a:r>
          </a:p>
          <a:p>
            <a:pPr algn="ctr"/>
            <a:r>
              <a:rPr lang="en-CA" dirty="0">
                <a:solidFill>
                  <a:srgbClr val="706258"/>
                </a:solidFill>
                <a:latin typeface="Minion Pro" panose="02040503050306020203"/>
              </a:rPr>
              <a:t>Taxes approximately 25-30%</a:t>
            </a:r>
          </a:p>
          <a:p>
            <a:pPr algn="ctr"/>
            <a:endParaRPr lang="en-CA" dirty="0">
              <a:solidFill>
                <a:srgbClr val="706258"/>
              </a:solidFill>
              <a:latin typeface="Minion Pro" panose="02040503050306020203"/>
            </a:endParaRPr>
          </a:p>
          <a:p>
            <a:pPr algn="ctr"/>
            <a:r>
              <a:rPr lang="en-CA" b="1" dirty="0">
                <a:solidFill>
                  <a:srgbClr val="706258"/>
                </a:solidFill>
                <a:latin typeface="Minion Pro" panose="02040503050306020203"/>
              </a:rPr>
              <a:t>Most residents accumulate more debt versus pay down debt</a:t>
            </a:r>
            <a:endParaRPr lang="en-US" b="1" dirty="0">
              <a:solidFill>
                <a:srgbClr val="706258"/>
              </a:solidFill>
              <a:latin typeface="Minion Pro" panose="02040503050306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1FFB7-152A-1CDB-C6C9-9AE3F57517FC}"/>
              </a:ext>
            </a:extLst>
          </p:cNvPr>
          <p:cNvSpPr txBox="1"/>
          <p:nvPr/>
        </p:nvSpPr>
        <p:spPr>
          <a:xfrm>
            <a:off x="0" y="6042225"/>
            <a:ext cx="6773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6258"/>
                </a:solidFill>
                <a:latin typeface="Minion Pro" panose="02040503050306020203"/>
              </a:rPr>
              <a:t>Source:  https://www.carms.ca/match/msm/salary/#1511459027032-06ec5e41-5301</a:t>
            </a:r>
          </a:p>
        </p:txBody>
      </p:sp>
    </p:spTree>
    <p:extLst>
      <p:ext uri="{BB962C8B-B14F-4D97-AF65-F5344CB8AC3E}">
        <p14:creationId xmlns:p14="http://schemas.microsoft.com/office/powerpoint/2010/main" val="369161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6518-C4D5-4DC2-AF30-3FE48C52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solidFill>
                  <a:srgbClr val="706258"/>
                </a:solidFill>
              </a:rPr>
              <a:t>AVERAGE GROSS CLINICAL INCOME (CIHI 2018-19)</a:t>
            </a:r>
            <a:endParaRPr lang="en-US" sz="2800" b="1" dirty="0">
              <a:solidFill>
                <a:srgbClr val="70625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1121587"/>
              </p:ext>
            </p:extLst>
          </p:nvPr>
        </p:nvGraphicFramePr>
        <p:xfrm>
          <a:off x="521676" y="1690689"/>
          <a:ext cx="8153400" cy="384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Manitoba (2015-16)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Canadian Average (2018-19)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Family 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295,568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280,000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Internal 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404,950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407,000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Psychiatry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283,342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282,000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Pediatrics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279,471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296,000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Dermatology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782,415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385,000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Anesthesia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391,744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437,000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General</a:t>
                      </a:r>
                      <a:r>
                        <a:rPr lang="en-US" sz="1500" baseline="0" dirty="0"/>
                        <a:t> Surgery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473,172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466,000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Thoracic/Cardiovascular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484,493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588,000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Orthopedic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427,000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438,000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Ophthalmology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861,743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791,000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Otolaryngology/Head and Neck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462,793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444,000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Obstetrics and Gynecology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369,613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392,000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1F45-2A50-446B-AA7E-DD045CF6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GOVERNMENT STUDENT LOANS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8795-5B8C-468A-B071-480369E0B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Manitoba and Federal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Payment free until 6 months after graduation or leave school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No interest accumulated while going to school full time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Federal Student Loan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No payments during these 6 months but interest charged*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Interest is fixed rate (prime + 2%) or floating rate (prime)</a:t>
            </a:r>
            <a:r>
              <a:rPr lang="en-CA" dirty="0">
                <a:solidFill>
                  <a:srgbClr val="706258"/>
                </a:solidFill>
              </a:rPr>
              <a:t> </a:t>
            </a:r>
          </a:p>
          <a:p>
            <a:r>
              <a:rPr lang="en-CA" sz="2000" dirty="0">
                <a:solidFill>
                  <a:srgbClr val="706258"/>
                </a:solidFill>
              </a:rPr>
              <a:t>Manitoba Student Loan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Interest free while in school full time or while repaying loan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D3335-67A4-DF14-FE6F-35FEFB4A2C89}"/>
              </a:ext>
            </a:extLst>
          </p:cNvPr>
          <p:cNvSpPr txBox="1"/>
          <p:nvPr/>
        </p:nvSpPr>
        <p:spPr>
          <a:xfrm>
            <a:off x="377952" y="5020162"/>
            <a:ext cx="8388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/>
            <a:r>
              <a:rPr lang="en-CA" sz="1400" dirty="0">
                <a:solidFill>
                  <a:srgbClr val="706258"/>
                </a:solidFill>
                <a:latin typeface="Minion Pro" panose="02040503050306020203"/>
              </a:rPr>
              <a:t>*Canada Student Loans typically accumulate interest after you stop going to school F/T; however, effective April 2021, the Government of Canada has suspended the accumulation of interest on Canada Student Loans until March 31, 2023 (Covid recovery measure).</a:t>
            </a:r>
            <a:endParaRPr lang="en-US" sz="1400" dirty="0">
              <a:solidFill>
                <a:srgbClr val="706258"/>
              </a:solidFill>
              <a:latin typeface="Minion Pro" panose="02040503050306020203"/>
            </a:endParaRPr>
          </a:p>
        </p:txBody>
      </p:sp>
    </p:spTree>
    <p:extLst>
      <p:ext uri="{BB962C8B-B14F-4D97-AF65-F5344CB8AC3E}">
        <p14:creationId xmlns:p14="http://schemas.microsoft.com/office/powerpoint/2010/main" val="295741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C8ED-8928-418A-848D-BC702A77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GOVERNMENT STUDENT LOANS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91C7-850F-4E2D-B927-CFB4FB626B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If applied for student loans in the past but not in current year: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Must notify about ongoing studies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Submit Confirmation of Enrollment Form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Separate notification for Manitoba Student Aid and to Canada Student Loans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1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313B-A9AC-413D-AE25-0E26DA14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CANADA STUDENT LOAN – FORGIVENESS PROGRAM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0D25-5089-4FBE-900D-AA8C59E635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For family physicians or family practice residents working in under-serviced rural or remote communities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Designated rural or remote community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Loans in good standing</a:t>
            </a:r>
          </a:p>
          <a:p>
            <a:r>
              <a:rPr lang="en-CA" sz="2000" dirty="0">
                <a:solidFill>
                  <a:srgbClr val="706258"/>
                </a:solidFill>
              </a:rPr>
              <a:t>Up to $40,000 forgiveness over 5 years ($8,000/year) of service in an under-served rural or remote community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3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6258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9"/>
            <a:ext cx="80464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dirty="0">
                <a:solidFill>
                  <a:srgbClr val="706258"/>
                </a:solidFill>
              </a:rPr>
              <a:t>By the end of the session, the participant will:</a:t>
            </a:r>
            <a:endParaRPr lang="en-US" sz="2200" dirty="0">
              <a:solidFill>
                <a:srgbClr val="706258"/>
              </a:solidFill>
            </a:endParaRPr>
          </a:p>
          <a:p>
            <a:r>
              <a:rPr lang="en-US" sz="2200" dirty="0">
                <a:solidFill>
                  <a:srgbClr val="706258"/>
                </a:solidFill>
              </a:rPr>
              <a:t>Understand the typical cost of medical education at Max Rady College of Medicine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Be prepared for periods of higher cost outlays</a:t>
            </a:r>
            <a:endParaRPr lang="en-US" sz="1900" dirty="0">
              <a:solidFill>
                <a:srgbClr val="706258"/>
              </a:solidFill>
            </a:endParaRPr>
          </a:p>
          <a:p>
            <a:r>
              <a:rPr lang="en-US" sz="2200" dirty="0">
                <a:solidFill>
                  <a:srgbClr val="706258"/>
                </a:solidFill>
              </a:rPr>
              <a:t>Be familiar with historical debt incurred by local students and compare to national averages</a:t>
            </a:r>
          </a:p>
          <a:p>
            <a:r>
              <a:rPr lang="en-CA" sz="2200" dirty="0">
                <a:solidFill>
                  <a:srgbClr val="706258"/>
                </a:solidFill>
              </a:rPr>
              <a:t>Review anticipated earnings: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Clerkship and residency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Future earnings – average income for specific medical fields</a:t>
            </a:r>
          </a:p>
          <a:p>
            <a:r>
              <a:rPr lang="en-CA" sz="2200" dirty="0">
                <a:solidFill>
                  <a:srgbClr val="706258"/>
                </a:solidFill>
              </a:rPr>
              <a:t>Be familiar with terms of Student Loans (provincial and federal) and differences from Line of Credit provided by financial institution</a:t>
            </a:r>
          </a:p>
          <a:p>
            <a:r>
              <a:rPr lang="en-CA" sz="2200" dirty="0">
                <a:solidFill>
                  <a:srgbClr val="706258"/>
                </a:solidFill>
              </a:rPr>
              <a:t>Recognize the importance of disability insurance and (possibly) life insurance</a:t>
            </a:r>
            <a:endParaRPr lang="en-US" sz="22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558F-950C-4F5B-8CB5-AC237046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BANK OFFERED LINE OF CREDIT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992B-879C-4206-B288-C22E9A4897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Each bank offers a professional student line of credit</a:t>
            </a:r>
          </a:p>
          <a:p>
            <a:r>
              <a:rPr lang="en-CA" sz="2000" dirty="0">
                <a:solidFill>
                  <a:srgbClr val="706258"/>
                </a:solidFill>
              </a:rPr>
              <a:t>None require a co-signer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All offer a package with credit card and bank account</a:t>
            </a:r>
          </a:p>
          <a:p>
            <a:r>
              <a:rPr lang="en-CA" sz="2000" dirty="0">
                <a:solidFill>
                  <a:srgbClr val="706258"/>
                </a:solidFill>
              </a:rPr>
              <a:t>Total credit available of $300,000 to $375,000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Some offer additional credit once in residency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Annual borrowing limit varies from no restrictions to yearly restrictions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6258"/>
                </a:solidFill>
              </a:rPr>
              <a:t>BANK LINE OF CREDIT –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Typical interest rate is prime minus 0.25%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Current prime rate is 4.7% but will vary</a:t>
            </a:r>
            <a:r>
              <a:rPr lang="en-US" sz="1800" dirty="0">
                <a:solidFill>
                  <a:srgbClr val="706258"/>
                </a:solidFill>
              </a:rPr>
              <a:t> </a:t>
            </a:r>
            <a:r>
              <a:rPr lang="en-US" sz="1800" dirty="0" err="1">
                <a:solidFill>
                  <a:srgbClr val="706258"/>
                </a:solidFill>
              </a:rPr>
              <a:t>ove</a:t>
            </a:r>
            <a:r>
              <a:rPr lang="en-CA" sz="1800" dirty="0">
                <a:solidFill>
                  <a:srgbClr val="706258"/>
                </a:solidFill>
              </a:rPr>
              <a:t>r course of loan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Current LOC interest rate is 4.45%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Yearly interest on $100,000 borrowed on LOC is $4,450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Last year, interest rate was 2.2% and interest was $2,200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Expect the prime rate to rise further in 2022 as the Bank of Canada works to curb the current high rate of inflation.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4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8BF-4320-44DB-8B39-B915C1C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BANK LOC – INTEREST CHARGE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2CD6-3C0A-4E3E-BCCC-BCC82F441E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All LOC charge interest once access funds within credit line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Require regular payment of interest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Most will use LOC to pay interest charge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No payment of principle while in medical school or residency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546-98CC-4DBA-BF5D-714378BA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BANK LOC - REPAYMENT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B0D1-0BBF-45FA-BC6E-91408743C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Some banks offer a 1-2 year grace period once finish residency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Afterwards, conversion to loan with amortization period or to professional line of credit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Amortization varies from 10-20 years and can vary depending on amount borrowed</a:t>
            </a:r>
          </a:p>
          <a:p>
            <a:r>
              <a:rPr lang="en-CA" sz="2000" dirty="0">
                <a:solidFill>
                  <a:srgbClr val="706258"/>
                </a:solidFill>
              </a:rPr>
              <a:t>Interest rate during repayment may differ from initial rate and may require renegotiation</a:t>
            </a:r>
          </a:p>
          <a:p>
            <a:r>
              <a:rPr lang="en-CA" sz="2000" dirty="0">
                <a:solidFill>
                  <a:srgbClr val="706258"/>
                </a:solidFill>
              </a:rPr>
              <a:t>If unable to complete degree/training – still required to repay loan</a:t>
            </a:r>
            <a:endParaRPr lang="en-US" sz="2000" dirty="0">
              <a:solidFill>
                <a:srgbClr val="706258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8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143A-E546-45B9-B1BD-FFBE60D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DISABILITY INSURANCE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C562-A5F4-4938-92AF-29EB173E46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Protection during injury or illness that prevents working (or graduating) as physician and earning an income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Income replacement insurance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Typical amounts offered up to $1,500/month for Years 1+2, $2,500 for Year 3, $4,000 for Year 4</a:t>
            </a:r>
          </a:p>
          <a:p>
            <a:r>
              <a:rPr lang="en-CA" sz="2000" dirty="0">
                <a:solidFill>
                  <a:srgbClr val="706258"/>
                </a:solidFill>
              </a:rPr>
              <a:t>More likely to be disabled over course of career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As medical student, often: 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Younger and healthier than in future – less expensive for insurance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Do not need to provide medical evidence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Do not have clauses excluding pre-existing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2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8EB7AE-A95B-4E49-8D01-B14FD8BB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5" t="16054" r="34137" b="1088"/>
          <a:stretch/>
        </p:blipFill>
        <p:spPr>
          <a:xfrm>
            <a:off x="3610399" y="1206553"/>
            <a:ext cx="3254051" cy="4261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F1DA9F-8869-4A7C-B7AF-DA1274AA5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752" y="1074649"/>
          <a:ext cx="3498056" cy="452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F1DA9F-8869-4A7C-B7AF-DA1274AA5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52" y="1074649"/>
                        <a:ext cx="3498056" cy="4525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58FD53-CFC1-4894-A0E9-39BCA48A6B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97" t="16247" r="39158"/>
          <a:stretch/>
        </p:blipFill>
        <p:spPr>
          <a:xfrm>
            <a:off x="264071" y="1206553"/>
            <a:ext cx="3269417" cy="4261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7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F1DA9F-8869-4A7C-B7AF-DA1274AA5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752" y="1074649"/>
          <a:ext cx="3498056" cy="452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DC">
                  <p:embed/>
                </p:oleObj>
              </mc:Choice>
              <mc:Fallback>
                <p:oleObj name="Acrobat Document" r:id="rId2" imgW="4663440" imgH="6034757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F1DA9F-8869-4A7C-B7AF-DA1274AA5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752" y="1074649"/>
                        <a:ext cx="3498056" cy="4525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F44390-5D1F-4D92-8E00-40776618A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2" t="16054" r="34319" b="1088"/>
          <a:stretch/>
        </p:blipFill>
        <p:spPr>
          <a:xfrm>
            <a:off x="225123" y="1158033"/>
            <a:ext cx="3254051" cy="4261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4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CEED-9B2B-439F-9649-853ACDBD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LIFE INSURANCE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D411-4BF3-4065-A123-B720DDC31A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Protection for your estate and dependents in event of death</a:t>
            </a:r>
          </a:p>
          <a:p>
            <a:r>
              <a:rPr lang="en-CA" sz="2000" dirty="0">
                <a:solidFill>
                  <a:srgbClr val="706258"/>
                </a:solidFill>
              </a:rPr>
              <a:t>In event of death, life insurance provides funds to cover incidentals like funeral costs, but also covers any debts and provides financially for dependents (partner, children, etc.)</a:t>
            </a:r>
          </a:p>
          <a:p>
            <a:r>
              <a:rPr lang="en-CA" sz="2000" dirty="0">
                <a:solidFill>
                  <a:srgbClr val="706258"/>
                </a:solidFill>
              </a:rPr>
              <a:t>Need for life insurance depends on your personal situation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An unattached individual with no dependents may not need life insurance</a:t>
            </a:r>
            <a:endParaRPr lang="en-US" sz="18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4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6258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9"/>
            <a:ext cx="80464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dirty="0">
                <a:solidFill>
                  <a:srgbClr val="706258"/>
                </a:solidFill>
              </a:rPr>
              <a:t>By the end of the session, the participant will:</a:t>
            </a:r>
            <a:endParaRPr lang="en-US" sz="2200" dirty="0">
              <a:solidFill>
                <a:srgbClr val="706258"/>
              </a:solidFill>
            </a:endParaRPr>
          </a:p>
          <a:p>
            <a:r>
              <a:rPr lang="en-US" sz="2200" dirty="0">
                <a:solidFill>
                  <a:srgbClr val="706258"/>
                </a:solidFill>
              </a:rPr>
              <a:t>Understand the typical cost of medical education at Max Rady College of Medicine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Be prepared for periods of higher cost outlays</a:t>
            </a:r>
            <a:endParaRPr lang="en-US" sz="1900" dirty="0">
              <a:solidFill>
                <a:srgbClr val="706258"/>
              </a:solidFill>
            </a:endParaRPr>
          </a:p>
          <a:p>
            <a:r>
              <a:rPr lang="en-US" sz="2200" dirty="0">
                <a:solidFill>
                  <a:srgbClr val="706258"/>
                </a:solidFill>
              </a:rPr>
              <a:t>Be familiar with historical debt incurred by local students and compare to national averages</a:t>
            </a:r>
          </a:p>
          <a:p>
            <a:r>
              <a:rPr lang="en-CA" sz="2200" dirty="0">
                <a:solidFill>
                  <a:srgbClr val="706258"/>
                </a:solidFill>
              </a:rPr>
              <a:t>Review anticipated earnings: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Clerkship and residency</a:t>
            </a:r>
          </a:p>
          <a:p>
            <a:pPr lvl="1"/>
            <a:r>
              <a:rPr lang="en-CA" sz="1900" dirty="0">
                <a:solidFill>
                  <a:srgbClr val="706258"/>
                </a:solidFill>
              </a:rPr>
              <a:t>Future earnings – average income for specific medical fields</a:t>
            </a:r>
          </a:p>
          <a:p>
            <a:r>
              <a:rPr lang="en-CA" sz="2200" dirty="0">
                <a:solidFill>
                  <a:srgbClr val="706258"/>
                </a:solidFill>
              </a:rPr>
              <a:t>Be familiar with terms of Student Loans (provincial and federal) and differences from Line of Credit provided by financial institution</a:t>
            </a:r>
          </a:p>
          <a:p>
            <a:r>
              <a:rPr lang="en-CA" sz="2200" dirty="0">
                <a:solidFill>
                  <a:srgbClr val="706258"/>
                </a:solidFill>
              </a:rPr>
              <a:t>Recognize the importance of disability insurance and (possibly) life insurance</a:t>
            </a:r>
            <a:endParaRPr lang="en-US" sz="22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8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5314-4A72-4BF3-AABC-4DE53779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CONTACT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A732-3A70-4DDE-B7C2-4BFE440E19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Wendy Schultz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Wendy.Schultz@umanitoba.ca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Aaron Chiu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achiu@hsc.mb.ca</a:t>
            </a:r>
          </a:p>
          <a:p>
            <a:r>
              <a:rPr lang="en-CA" sz="2000" dirty="0">
                <a:solidFill>
                  <a:srgbClr val="706258"/>
                </a:solidFill>
              </a:rPr>
              <a:t>Mark </a:t>
            </a:r>
            <a:r>
              <a:rPr lang="en-CA" sz="2000" dirty="0" err="1">
                <a:solidFill>
                  <a:srgbClr val="706258"/>
                </a:solidFill>
              </a:rPr>
              <a:t>Venton</a:t>
            </a:r>
            <a:r>
              <a:rPr lang="en-CA" sz="2000" dirty="0">
                <a:solidFill>
                  <a:srgbClr val="706258"/>
                </a:solidFill>
              </a:rPr>
              <a:t> - Doctors Manitoba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mventon@doctorsmanitoba.ca</a:t>
            </a:r>
          </a:p>
          <a:p>
            <a:r>
              <a:rPr lang="en-CA" sz="2000" dirty="0">
                <a:solidFill>
                  <a:srgbClr val="706258"/>
                </a:solidFill>
              </a:rPr>
              <a:t>Student Awards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AwardsUGME@umanitoba.ca</a:t>
            </a:r>
            <a:endParaRPr lang="en-US" sz="18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2166-B34D-43DF-BB72-5CFDEEA2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DISCLOSURE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C6E8-6591-4E5A-91DC-8DD3FC595C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Wendy Schultz, PhD, CPA, CA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None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Aaron Chiu, MD, FRCPC, FAAP, MBA, ICD.D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None</a:t>
            </a:r>
            <a:endParaRPr lang="en-CA" sz="2000" dirty="0">
              <a:solidFill>
                <a:srgbClr val="706258"/>
              </a:solidFill>
            </a:endParaRPr>
          </a:p>
          <a:p>
            <a:r>
              <a:rPr lang="en-CA" sz="2000" dirty="0">
                <a:solidFill>
                  <a:srgbClr val="706258"/>
                </a:solidFill>
              </a:rPr>
              <a:t>Mark </a:t>
            </a:r>
            <a:r>
              <a:rPr lang="en-CA" sz="2000" dirty="0" err="1">
                <a:solidFill>
                  <a:srgbClr val="706258"/>
                </a:solidFill>
              </a:rPr>
              <a:t>Venton</a:t>
            </a:r>
            <a:r>
              <a:rPr lang="en-CA" sz="2000" dirty="0">
                <a:solidFill>
                  <a:srgbClr val="706258"/>
                </a:solidFill>
              </a:rPr>
              <a:t> - Doctors Manitoba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Sells disability and life insurance to its members</a:t>
            </a:r>
          </a:p>
          <a:p>
            <a:endParaRPr lang="en-CA" sz="2000" dirty="0">
              <a:solidFill>
                <a:srgbClr val="706258"/>
              </a:solidFill>
            </a:endParaRPr>
          </a:p>
          <a:p>
            <a:r>
              <a:rPr lang="en-CA" sz="2000" dirty="0">
                <a:solidFill>
                  <a:srgbClr val="706258"/>
                </a:solidFill>
              </a:rPr>
              <a:t>Why we are here talking to you – personal experience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7FA3-654C-4BBA-9BDE-A319D3C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LIFETIME FINANCIAL STATUS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E074-1B7E-49AC-BF2F-CC4EE92B3C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D4F93E-E873-460A-B86D-799008FAC7A7}"/>
              </a:ext>
            </a:extLst>
          </p:cNvPr>
          <p:cNvCxnSpPr>
            <a:cxnSpLocks/>
          </p:cNvCxnSpPr>
          <p:nvPr/>
        </p:nvCxnSpPr>
        <p:spPr>
          <a:xfrm flipV="1">
            <a:off x="1158878" y="4517183"/>
            <a:ext cx="7060941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199F51-9B11-453D-A8E1-BC838CAD8C4E}"/>
              </a:ext>
            </a:extLst>
          </p:cNvPr>
          <p:cNvSpPr/>
          <p:nvPr/>
        </p:nvSpPr>
        <p:spPr>
          <a:xfrm>
            <a:off x="1387703" y="2774692"/>
            <a:ext cx="6858000" cy="2400545"/>
          </a:xfrm>
          <a:custGeom>
            <a:avLst/>
            <a:gdLst>
              <a:gd name="connsiteX0" fmla="*/ 0 w 9144000"/>
              <a:gd name="connsiteY0" fmla="*/ 3044456 h 4155127"/>
              <a:gd name="connsiteX1" fmla="*/ 830424 w 9144000"/>
              <a:gd name="connsiteY1" fmla="*/ 4154799 h 4155127"/>
              <a:gd name="connsiteX2" fmla="*/ 2351314 w 9144000"/>
              <a:gd name="connsiteY2" fmla="*/ 3156424 h 4155127"/>
              <a:gd name="connsiteX3" fmla="*/ 3125755 w 9144000"/>
              <a:gd name="connsiteY3" fmla="*/ 2736546 h 4155127"/>
              <a:gd name="connsiteX4" fmla="*/ 4926563 w 9144000"/>
              <a:gd name="connsiteY4" fmla="*/ 2279346 h 4155127"/>
              <a:gd name="connsiteX5" fmla="*/ 6354147 w 9144000"/>
              <a:gd name="connsiteY5" fmla="*/ 39999 h 4155127"/>
              <a:gd name="connsiteX6" fmla="*/ 9144000 w 9144000"/>
              <a:gd name="connsiteY6" fmla="*/ 1057036 h 4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55127">
                <a:moveTo>
                  <a:pt x="0" y="3044456"/>
                </a:moveTo>
                <a:cubicBezTo>
                  <a:pt x="219269" y="3590297"/>
                  <a:pt x="438538" y="4136138"/>
                  <a:pt x="830424" y="4154799"/>
                </a:cubicBezTo>
                <a:cubicBezTo>
                  <a:pt x="1222310" y="4173460"/>
                  <a:pt x="1968759" y="3392799"/>
                  <a:pt x="2351314" y="3156424"/>
                </a:cubicBezTo>
                <a:cubicBezTo>
                  <a:pt x="2733869" y="2920049"/>
                  <a:pt x="2696547" y="2882726"/>
                  <a:pt x="3125755" y="2736546"/>
                </a:cubicBezTo>
                <a:cubicBezTo>
                  <a:pt x="3554963" y="2590366"/>
                  <a:pt x="4388498" y="2728770"/>
                  <a:pt x="4926563" y="2279346"/>
                </a:cubicBezTo>
                <a:cubicBezTo>
                  <a:pt x="5464628" y="1829922"/>
                  <a:pt x="5651241" y="243717"/>
                  <a:pt x="6354147" y="39999"/>
                </a:cubicBezTo>
                <a:cubicBezTo>
                  <a:pt x="7057053" y="-163719"/>
                  <a:pt x="8100526" y="446658"/>
                  <a:pt x="9144000" y="1057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74400-A2D4-4485-823E-CD9705B73351}"/>
              </a:ext>
            </a:extLst>
          </p:cNvPr>
          <p:cNvSpPr txBox="1"/>
          <p:nvPr/>
        </p:nvSpPr>
        <p:spPr>
          <a:xfrm>
            <a:off x="1854460" y="4686308"/>
            <a:ext cx="559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DEBT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8C4C0-D7C8-4D26-A494-AD4A42D5D5A4}"/>
              </a:ext>
            </a:extLst>
          </p:cNvPr>
          <p:cNvSpPr txBox="1"/>
          <p:nvPr/>
        </p:nvSpPr>
        <p:spPr>
          <a:xfrm>
            <a:off x="6088225" y="3200692"/>
            <a:ext cx="8117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SAVINGS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AB751-D293-4E1A-83DF-0E3AE3505491}"/>
              </a:ext>
            </a:extLst>
          </p:cNvPr>
          <p:cNvSpPr txBox="1"/>
          <p:nvPr/>
        </p:nvSpPr>
        <p:spPr>
          <a:xfrm>
            <a:off x="860749" y="4240189"/>
            <a:ext cx="5528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Age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5086" y="2463466"/>
            <a:ext cx="974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706258"/>
                </a:solidFill>
              </a:rPr>
              <a:t>Retirement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2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7FA3-654C-4BBA-9BDE-A319D3C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rgbClr val="706258"/>
                </a:solidFill>
              </a:rPr>
              <a:t>LIFETIME FINANCIAL STATUS OF PHYSICIANS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E074-1B7E-49AC-BF2F-CC4EE92B3C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369142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D4F93E-E873-460A-B86D-799008FAC7A7}"/>
              </a:ext>
            </a:extLst>
          </p:cNvPr>
          <p:cNvCxnSpPr>
            <a:cxnSpLocks/>
          </p:cNvCxnSpPr>
          <p:nvPr/>
        </p:nvCxnSpPr>
        <p:spPr>
          <a:xfrm flipV="1">
            <a:off x="1158878" y="4517183"/>
            <a:ext cx="7060941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199F51-9B11-453D-A8E1-BC838CAD8C4E}"/>
              </a:ext>
            </a:extLst>
          </p:cNvPr>
          <p:cNvSpPr/>
          <p:nvPr/>
        </p:nvSpPr>
        <p:spPr>
          <a:xfrm>
            <a:off x="3093098" y="2233841"/>
            <a:ext cx="5178489" cy="3371847"/>
          </a:xfrm>
          <a:custGeom>
            <a:avLst/>
            <a:gdLst>
              <a:gd name="connsiteX0" fmla="*/ 0 w 9144000"/>
              <a:gd name="connsiteY0" fmla="*/ 3044456 h 4155127"/>
              <a:gd name="connsiteX1" fmla="*/ 830424 w 9144000"/>
              <a:gd name="connsiteY1" fmla="*/ 4154799 h 4155127"/>
              <a:gd name="connsiteX2" fmla="*/ 2351314 w 9144000"/>
              <a:gd name="connsiteY2" fmla="*/ 3156424 h 4155127"/>
              <a:gd name="connsiteX3" fmla="*/ 3125755 w 9144000"/>
              <a:gd name="connsiteY3" fmla="*/ 2736546 h 4155127"/>
              <a:gd name="connsiteX4" fmla="*/ 4926563 w 9144000"/>
              <a:gd name="connsiteY4" fmla="*/ 2279346 h 4155127"/>
              <a:gd name="connsiteX5" fmla="*/ 6354147 w 9144000"/>
              <a:gd name="connsiteY5" fmla="*/ 39999 h 4155127"/>
              <a:gd name="connsiteX6" fmla="*/ 9144000 w 9144000"/>
              <a:gd name="connsiteY6" fmla="*/ 1057036 h 4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55127">
                <a:moveTo>
                  <a:pt x="0" y="3044456"/>
                </a:moveTo>
                <a:cubicBezTo>
                  <a:pt x="219269" y="3590297"/>
                  <a:pt x="438538" y="4136138"/>
                  <a:pt x="830424" y="4154799"/>
                </a:cubicBezTo>
                <a:cubicBezTo>
                  <a:pt x="1222310" y="4173460"/>
                  <a:pt x="1968759" y="3392799"/>
                  <a:pt x="2351314" y="3156424"/>
                </a:cubicBezTo>
                <a:cubicBezTo>
                  <a:pt x="2733869" y="2920049"/>
                  <a:pt x="2696547" y="2882726"/>
                  <a:pt x="3125755" y="2736546"/>
                </a:cubicBezTo>
                <a:cubicBezTo>
                  <a:pt x="3554963" y="2590366"/>
                  <a:pt x="4388498" y="2728770"/>
                  <a:pt x="4926563" y="2279346"/>
                </a:cubicBezTo>
                <a:cubicBezTo>
                  <a:pt x="5464628" y="1829922"/>
                  <a:pt x="5651241" y="243717"/>
                  <a:pt x="6354147" y="39999"/>
                </a:cubicBezTo>
                <a:cubicBezTo>
                  <a:pt x="7057053" y="-163719"/>
                  <a:pt x="8100526" y="446658"/>
                  <a:pt x="9144000" y="1057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74400-A2D4-4485-823E-CD9705B73351}"/>
              </a:ext>
            </a:extLst>
          </p:cNvPr>
          <p:cNvSpPr txBox="1"/>
          <p:nvPr/>
        </p:nvSpPr>
        <p:spPr>
          <a:xfrm>
            <a:off x="3394011" y="4646776"/>
            <a:ext cx="559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DEBT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8C4C0-D7C8-4D26-A494-AD4A42D5D5A4}"/>
              </a:ext>
            </a:extLst>
          </p:cNvPr>
          <p:cNvSpPr txBox="1"/>
          <p:nvPr/>
        </p:nvSpPr>
        <p:spPr>
          <a:xfrm>
            <a:off x="6536093" y="3010292"/>
            <a:ext cx="8117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SAVINGS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F152B-B9D4-428C-9E08-6D5FB36E3138}"/>
              </a:ext>
            </a:extLst>
          </p:cNvPr>
          <p:cNvSpPr txBox="1"/>
          <p:nvPr/>
        </p:nvSpPr>
        <p:spPr>
          <a:xfrm>
            <a:off x="860749" y="4240189"/>
            <a:ext cx="5528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srgbClr val="706258"/>
                </a:solidFill>
              </a:rPr>
              <a:t>Age</a:t>
            </a:r>
            <a:endParaRPr lang="en-US" sz="1350" dirty="0">
              <a:solidFill>
                <a:srgbClr val="70625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8706" y="1967683"/>
            <a:ext cx="1097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706258"/>
                </a:solidFill>
              </a:rPr>
              <a:t>Retirement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3CB-799A-411D-B141-1A0C2962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REALITIES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0DB1-AD59-428A-BD69-F67FA923DD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2000" dirty="0">
                <a:solidFill>
                  <a:srgbClr val="706258"/>
                </a:solidFill>
              </a:rPr>
              <a:t>Accumulating debt is a commonplace reality for almost everyone</a:t>
            </a:r>
          </a:p>
          <a:p>
            <a:r>
              <a:rPr lang="en-CA" sz="2000" dirty="0">
                <a:solidFill>
                  <a:srgbClr val="706258"/>
                </a:solidFill>
              </a:rPr>
              <a:t>Medical professionals delay entry into workforce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Greater accumulation of debt (educational)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Shorter duration for generating income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Offset by higher earning potential</a:t>
            </a:r>
          </a:p>
          <a:p>
            <a:r>
              <a:rPr lang="en-CA" sz="2000" dirty="0">
                <a:solidFill>
                  <a:srgbClr val="706258"/>
                </a:solidFill>
              </a:rPr>
              <a:t>Greater amount of debt accumulated leads to longer time until establish net savings and shorter duration to establish retirement savings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1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6847-18C5-4C45-ABFE-F0FC5DAA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8" y="500062"/>
            <a:ext cx="8046427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706258"/>
                </a:solidFill>
              </a:rPr>
              <a:t>TUITION COST OF 1-YEAR MEDICAL SCHOOL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65D5-A8B1-4A63-AF3C-FA60DC19B1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3855328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Manitoba (2022):</a:t>
            </a:r>
          </a:p>
          <a:p>
            <a:pPr lvl="1"/>
            <a:r>
              <a:rPr lang="en-CA" sz="2000" dirty="0">
                <a:solidFill>
                  <a:srgbClr val="706258"/>
                </a:solidFill>
              </a:rPr>
              <a:t>Tuition for Year 1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$11,042</a:t>
            </a:r>
          </a:p>
          <a:p>
            <a:pPr lvl="1"/>
            <a:r>
              <a:rPr lang="en-CA" sz="2000" dirty="0">
                <a:solidFill>
                  <a:srgbClr val="706258"/>
                </a:solidFill>
              </a:rPr>
              <a:t>Tuition for Years 2, 3 or 4</a:t>
            </a:r>
          </a:p>
          <a:p>
            <a:pPr lvl="2"/>
            <a:r>
              <a:rPr lang="en-CA" sz="1800" dirty="0">
                <a:solidFill>
                  <a:srgbClr val="706258"/>
                </a:solidFill>
              </a:rPr>
              <a:t>$10,581 (estimate)</a:t>
            </a:r>
          </a:p>
          <a:p>
            <a:pPr lvl="2"/>
            <a:endParaRPr lang="en-CA" dirty="0">
              <a:solidFill>
                <a:srgbClr val="706258"/>
              </a:solidFill>
            </a:endParaRPr>
          </a:p>
          <a:p>
            <a:r>
              <a:rPr lang="en-CA" sz="2000" dirty="0">
                <a:solidFill>
                  <a:srgbClr val="706258"/>
                </a:solidFill>
              </a:rPr>
              <a:t>Year 1 Total with fees (2022)</a:t>
            </a:r>
          </a:p>
          <a:p>
            <a:pPr lvl="2"/>
            <a:r>
              <a:rPr lang="en-CA" sz="1800" b="1" dirty="0">
                <a:solidFill>
                  <a:srgbClr val="706258"/>
                </a:solidFill>
              </a:rPr>
              <a:t>$12,934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D2548C-88A1-480C-99E9-6D36A7B951BE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55298192"/>
              </p:ext>
            </p:extLst>
          </p:nvPr>
        </p:nvGraphicFramePr>
        <p:xfrm>
          <a:off x="4537562" y="1805464"/>
          <a:ext cx="3750404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02">
                  <a:extLst>
                    <a:ext uri="{9D8B030D-6E8A-4147-A177-3AD203B41FA5}">
                      <a16:colId xmlns:a16="http://schemas.microsoft.com/office/drawing/2014/main" val="924189752"/>
                    </a:ext>
                  </a:extLst>
                </a:gridCol>
                <a:gridCol w="1875202">
                  <a:extLst>
                    <a:ext uri="{9D8B030D-6E8A-4147-A177-3AD203B41FA5}">
                      <a16:colId xmlns:a16="http://schemas.microsoft.com/office/drawing/2014/main" val="16245983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Tuition &amp; Fees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10411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UBC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19,603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26897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U Alberta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14,754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38038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U Calgary (12 months)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20,443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93771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Saskatchewan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20,517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25729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NOSM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24,008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3616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Western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25,542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4939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Toronto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25,100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988238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McMaster (12 months)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26,215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99133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Queen’s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25,131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39046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Ottawa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30,686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569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McGill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8,612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42895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Dalhousie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25,028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02679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Memorial (2021)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17,000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34554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rtlCol="0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2AA6B-108A-4648-8AA9-68CC64C9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rgbClr val="706258"/>
                </a:solidFill>
              </a:rPr>
              <a:t>ANTICIPATED COST OF U OF M MEDICAL EDUCATION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A6E23-7B2A-409B-82EC-A93BB3802E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Total four-year cost of tuition and university fees based on: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7% yearly increase in tuition and fees</a:t>
            </a:r>
          </a:p>
          <a:p>
            <a:pPr marL="274320" lvl="1" indent="0" algn="ctr">
              <a:buNone/>
            </a:pPr>
            <a:endParaRPr lang="en-CA" sz="2000" b="1" dirty="0">
              <a:solidFill>
                <a:srgbClr val="706258"/>
              </a:solidFill>
            </a:endParaRPr>
          </a:p>
          <a:p>
            <a:pPr marL="274320" lvl="1" indent="0" algn="ctr">
              <a:buNone/>
            </a:pPr>
            <a:r>
              <a:rPr lang="en-CA" sz="2000" b="1" dirty="0">
                <a:solidFill>
                  <a:srgbClr val="706258"/>
                </a:solidFill>
              </a:rPr>
              <a:t>$55,554</a:t>
            </a:r>
          </a:p>
          <a:p>
            <a:pPr lvl="1"/>
            <a:endParaRPr lang="en-CA" dirty="0">
              <a:solidFill>
                <a:srgbClr val="706258"/>
              </a:solidFill>
            </a:endParaRPr>
          </a:p>
          <a:p>
            <a:r>
              <a:rPr lang="en-CA" sz="2000" dirty="0">
                <a:solidFill>
                  <a:srgbClr val="706258"/>
                </a:solidFill>
              </a:rPr>
              <a:t>If add housing $1,000/month, food $350/month</a:t>
            </a:r>
          </a:p>
          <a:p>
            <a:pPr marL="0" indent="0" algn="ctr">
              <a:buNone/>
            </a:pPr>
            <a:endParaRPr lang="en-CA" b="1" dirty="0">
              <a:solidFill>
                <a:srgbClr val="706258"/>
              </a:solidFill>
            </a:endParaRPr>
          </a:p>
          <a:p>
            <a:pPr marL="0" indent="0" algn="ctr">
              <a:buNone/>
            </a:pPr>
            <a:r>
              <a:rPr lang="en-CA" sz="2000" b="1" dirty="0">
                <a:solidFill>
                  <a:srgbClr val="706258"/>
                </a:solidFill>
              </a:rPr>
              <a:t>$120,354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US" b="1" u="sng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9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BA00-04B6-42FA-86C4-2AEB9FA9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6258"/>
                </a:solidFill>
              </a:rPr>
              <a:t>OTHER COSTS OF MEDICAL SCHOOL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D26D-A57A-4563-A95B-2652244208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706258"/>
                </a:solidFill>
              </a:rPr>
              <a:t>External electives (summer electives and fourth year electives)</a:t>
            </a:r>
          </a:p>
          <a:p>
            <a:pPr lvl="1"/>
            <a:r>
              <a:rPr lang="en-CA" sz="1800" b="1" dirty="0">
                <a:solidFill>
                  <a:srgbClr val="706258"/>
                </a:solidFill>
              </a:rPr>
              <a:t>$2,500 </a:t>
            </a:r>
            <a:r>
              <a:rPr lang="en-CA" sz="1800" dirty="0">
                <a:solidFill>
                  <a:srgbClr val="706258"/>
                </a:solidFill>
              </a:rPr>
              <a:t>upwards</a:t>
            </a:r>
          </a:p>
          <a:p>
            <a:r>
              <a:rPr lang="en-CA" sz="2000" dirty="0" err="1">
                <a:solidFill>
                  <a:srgbClr val="706258"/>
                </a:solidFill>
              </a:rPr>
              <a:t>CaRMs</a:t>
            </a:r>
            <a:r>
              <a:rPr lang="en-CA" sz="2000" dirty="0">
                <a:solidFill>
                  <a:srgbClr val="706258"/>
                </a:solidFill>
              </a:rPr>
              <a:t> Application and Tour (application for residency)</a:t>
            </a:r>
          </a:p>
          <a:p>
            <a:pPr lvl="1"/>
            <a:r>
              <a:rPr lang="en-CA" sz="1800" dirty="0" err="1">
                <a:solidFill>
                  <a:srgbClr val="706258"/>
                </a:solidFill>
              </a:rPr>
              <a:t>CaRMS</a:t>
            </a:r>
            <a:r>
              <a:rPr lang="en-CA" sz="1800" dirty="0">
                <a:solidFill>
                  <a:srgbClr val="706258"/>
                </a:solidFill>
              </a:rPr>
              <a:t> match participation fee: </a:t>
            </a:r>
            <a:r>
              <a:rPr lang="en-CA" sz="1800" b="1" dirty="0">
                <a:solidFill>
                  <a:srgbClr val="706258"/>
                </a:solidFill>
              </a:rPr>
              <a:t>$350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Program application fee: </a:t>
            </a:r>
            <a:r>
              <a:rPr lang="en-CA" sz="1800" b="1" dirty="0">
                <a:solidFill>
                  <a:srgbClr val="706258"/>
                </a:solidFill>
              </a:rPr>
              <a:t>$57.20 </a:t>
            </a:r>
            <a:r>
              <a:rPr lang="en-CA" sz="1800" dirty="0">
                <a:solidFill>
                  <a:srgbClr val="706258"/>
                </a:solidFill>
              </a:rPr>
              <a:t>per program above initial 4</a:t>
            </a:r>
          </a:p>
          <a:p>
            <a:pPr lvl="1"/>
            <a:r>
              <a:rPr lang="en-CA" sz="1800" dirty="0">
                <a:solidFill>
                  <a:srgbClr val="706258"/>
                </a:solidFill>
              </a:rPr>
              <a:t>Tour (travel and accommodation): </a:t>
            </a:r>
            <a:r>
              <a:rPr lang="en-CA" sz="1800" b="1" dirty="0">
                <a:solidFill>
                  <a:srgbClr val="706258"/>
                </a:solidFill>
              </a:rPr>
              <a:t>$0 (virtual since COVID)</a:t>
            </a:r>
            <a:endParaRPr lang="en-CA" sz="1800" dirty="0">
              <a:solidFill>
                <a:srgbClr val="706258"/>
              </a:solidFill>
            </a:endParaRPr>
          </a:p>
          <a:p>
            <a:r>
              <a:rPr lang="en-CA" sz="2000" dirty="0">
                <a:solidFill>
                  <a:srgbClr val="706258"/>
                </a:solidFill>
              </a:rPr>
              <a:t>LMCC Part 1 Examination: </a:t>
            </a:r>
            <a:r>
              <a:rPr lang="en-CA" sz="2000" b="1" dirty="0">
                <a:solidFill>
                  <a:srgbClr val="706258"/>
                </a:solidFill>
              </a:rPr>
              <a:t>$1,375</a:t>
            </a:r>
          </a:p>
          <a:p>
            <a:endParaRPr lang="en-CA" b="1" dirty="0">
              <a:solidFill>
                <a:srgbClr val="706258"/>
              </a:solidFill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srgbClr val="706258"/>
                </a:solidFill>
              </a:rPr>
              <a:t>Additional Costs: </a:t>
            </a:r>
            <a:r>
              <a:rPr lang="en-CA" sz="2000" b="1" dirty="0">
                <a:solidFill>
                  <a:srgbClr val="706258"/>
                </a:solidFill>
              </a:rPr>
              <a:t>$6,953.80</a:t>
            </a:r>
          </a:p>
          <a:p>
            <a:pPr marL="0" indent="0" algn="ctr">
              <a:buNone/>
            </a:pPr>
            <a:r>
              <a:rPr lang="en-CA" sz="2000" b="1" dirty="0">
                <a:solidFill>
                  <a:srgbClr val="706258"/>
                </a:solidFill>
              </a:rPr>
              <a:t>(2 external electives, apply to 8 programs for </a:t>
            </a:r>
            <a:r>
              <a:rPr lang="en-CA" sz="2000" b="1" dirty="0" err="1">
                <a:solidFill>
                  <a:srgbClr val="706258"/>
                </a:solidFill>
              </a:rPr>
              <a:t>CaRMS</a:t>
            </a:r>
            <a:r>
              <a:rPr lang="en-CA" sz="2000" b="1" dirty="0">
                <a:solidFill>
                  <a:srgbClr val="706258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1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13674</TotalTime>
  <Words>1584</Words>
  <Application>Microsoft Office PowerPoint</Application>
  <PresentationFormat>On-screen Show (4:3)</PresentationFormat>
  <Paragraphs>322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Minion Pro</vt:lpstr>
      <vt:lpstr>Times New Roman</vt:lpstr>
      <vt:lpstr>Office Theme</vt:lpstr>
      <vt:lpstr>Acrobat Document</vt:lpstr>
      <vt:lpstr>PowerPoint Presentation</vt:lpstr>
      <vt:lpstr>OBJECTIVES</vt:lpstr>
      <vt:lpstr>DISCLOSURE</vt:lpstr>
      <vt:lpstr>LIFETIME FINANCIAL STATUS</vt:lpstr>
      <vt:lpstr>LIFETIME FINANCIAL STATUS OF PHYSICIANS</vt:lpstr>
      <vt:lpstr>REALITIES</vt:lpstr>
      <vt:lpstr>TUITION COST OF 1-YEAR MEDICAL SCHOOL</vt:lpstr>
      <vt:lpstr>ANTICIPATED COST OF U OF M MEDICAL EDUCATION</vt:lpstr>
      <vt:lpstr>OTHER COSTS OF MEDICAL SCHOOL</vt:lpstr>
      <vt:lpstr>TOTAL COST OF FOUR YEARS</vt:lpstr>
      <vt:lpstr>ANTICIPATED DEBT</vt:lpstr>
      <vt:lpstr>COMPARISON MANITOBAN TO CANADIAN STUDENT DEBT</vt:lpstr>
      <vt:lpstr>WHY EXPENSE OF SCHOOLING INCREASES</vt:lpstr>
      <vt:lpstr>EARNINGS DURING MEDICAL SCHOOL</vt:lpstr>
      <vt:lpstr>RESIDENCY SALARY</vt:lpstr>
      <vt:lpstr>AVERAGE GROSS CLINICAL INCOME (CIHI 2018-19)</vt:lpstr>
      <vt:lpstr>GOVERNMENT STUDENT LOANS</vt:lpstr>
      <vt:lpstr>GOVERNMENT STUDENT LOANS</vt:lpstr>
      <vt:lpstr>CANADA STUDENT LOAN – FORGIVENESS PROGRAM</vt:lpstr>
      <vt:lpstr>BANK OFFERED LINE OF CREDIT</vt:lpstr>
      <vt:lpstr>BANK LINE OF CREDIT – INTEREST RATE</vt:lpstr>
      <vt:lpstr>BANK LOC – INTEREST CHARGE</vt:lpstr>
      <vt:lpstr>BANK LOC - REPAYMENT</vt:lpstr>
      <vt:lpstr>DISABILITY INSURANCE</vt:lpstr>
      <vt:lpstr>PowerPoint Presentation</vt:lpstr>
      <vt:lpstr>PowerPoint Presentation</vt:lpstr>
      <vt:lpstr>LIFE INSURANCE</vt:lpstr>
      <vt:lpstr>OBJECTIVES</vt:lpstr>
      <vt:lpstr>CONTACT</vt:lpstr>
    </vt:vector>
  </TitlesOfParts>
  <Company>Faculty of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Doan</dc:creator>
  <cp:lastModifiedBy>Wendy Schultz</cp:lastModifiedBy>
  <cp:revision>47</cp:revision>
  <dcterms:created xsi:type="dcterms:W3CDTF">2017-10-30T17:12:47Z</dcterms:created>
  <dcterms:modified xsi:type="dcterms:W3CDTF">2022-08-17T18:57:12Z</dcterms:modified>
</cp:coreProperties>
</file>