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2" r:id="rId2"/>
    <p:sldId id="272" r:id="rId3"/>
    <p:sldId id="263" r:id="rId4"/>
    <p:sldId id="264" r:id="rId5"/>
    <p:sldId id="276" r:id="rId6"/>
    <p:sldId id="275" r:id="rId7"/>
    <p:sldId id="277" r:id="rId8"/>
    <p:sldId id="537" r:id="rId9"/>
    <p:sldId id="283" r:id="rId10"/>
    <p:sldId id="284" r:id="rId11"/>
    <p:sldId id="273" r:id="rId12"/>
    <p:sldId id="1801" r:id="rId13"/>
    <p:sldId id="265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258"/>
    <a:srgbClr val="009999"/>
    <a:srgbClr val="705862"/>
    <a:srgbClr val="FF6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4686" autoAdjust="0"/>
  </p:normalViewPr>
  <p:slideViewPr>
    <p:cSldViewPr snapToGrid="0">
      <p:cViewPr varScale="1">
        <p:scale>
          <a:sx n="56" d="100"/>
          <a:sy n="56" d="100"/>
        </p:scale>
        <p:origin x="16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71903B-6DE6-4667-9E2D-5F777631D81E}" type="datetimeFigureOut">
              <a:rPr lang="en-CA" smtClean="0"/>
              <a:t>2022-08-26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F12464-0897-4E50-818B-B3D609545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281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947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959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616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2088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20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9869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995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7491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049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1706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2335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Next BOC interest rate announcement – September 7/22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4557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2464-0897-4E50-818B-B3D609545CE7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778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4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5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3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2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2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09" y="961892"/>
            <a:ext cx="804642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6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2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0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8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A2AE-F2AD-479C-AF40-1D0C05DEB73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5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0464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80464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BA2AE-F2AD-479C-AF40-1D0C05DEB73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B82A8-F4C4-480E-A831-96391C6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1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Minion Pro" panose="020405030503060202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M8V4ng9giyiGgIzDECWguc5hcN8ORfX02YMNunt33Eg/edit?usp=shar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9924" y="683073"/>
            <a:ext cx="783035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36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MED1 ORIENTATION</a:t>
            </a:r>
          </a:p>
          <a:p>
            <a:pPr>
              <a:lnSpc>
                <a:spcPts val="4100"/>
              </a:lnSpc>
            </a:pPr>
            <a:r>
              <a:rPr lang="en-US" sz="36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SESSION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924" y="3171425"/>
            <a:ext cx="781747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062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Wendy L. Schultz, PhD, CPA, CA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A1ACBB-89AE-4ACA-9689-ADBCC73DECA0}"/>
              </a:ext>
            </a:extLst>
          </p:cNvPr>
          <p:cNvSpPr txBox="1"/>
          <p:nvPr/>
        </p:nvSpPr>
        <p:spPr>
          <a:xfrm>
            <a:off x="379924" y="2114479"/>
            <a:ext cx="781747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26, 2022</a:t>
            </a:r>
          </a:p>
        </p:txBody>
      </p:sp>
    </p:spTree>
    <p:extLst>
      <p:ext uri="{BB962C8B-B14F-4D97-AF65-F5344CB8AC3E}">
        <p14:creationId xmlns:p14="http://schemas.microsoft.com/office/powerpoint/2010/main" val="533106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DISABILITY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Protection during injury or illness that prevents working (or graduating) as physician and earning an income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Income replacement insurance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Doctors Manitoba open enrollment period:  October 1-November 30, 2022.</a:t>
            </a:r>
          </a:p>
        </p:txBody>
      </p:sp>
    </p:spTree>
    <p:extLst>
      <p:ext uri="{BB962C8B-B14F-4D97-AF65-F5344CB8AC3E}">
        <p14:creationId xmlns:p14="http://schemas.microsoft.com/office/powerpoint/2010/main" val="1716349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EXPENSES AND SOURCES OF CASH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Plan expenses and sources of cash for year 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	</a:t>
            </a: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  <a:hlinkClick r:id="rId3"/>
              </a:rPr>
              <a:t>My Med School Budget</a:t>
            </a: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933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 TO LEARN 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	</a:t>
            </a:r>
            <a:r>
              <a:rPr lang="en-CA" sz="1600" dirty="0">
                <a:solidFill>
                  <a:srgbClr val="706258"/>
                </a:solidFill>
              </a:rPr>
              <a:t>wendyschultzlifelessons.ca</a:t>
            </a:r>
          </a:p>
          <a:p>
            <a:pPr marL="0" indent="0">
              <a:buNone/>
            </a:pPr>
            <a:endParaRPr lang="en-CA" sz="16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	Read more about these and other financial literacy topics on my blog.</a:t>
            </a:r>
          </a:p>
          <a:p>
            <a:pPr marL="0" indent="0">
              <a:buNone/>
            </a:pPr>
            <a:endParaRPr lang="en-CA" sz="16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6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16" y="2846172"/>
            <a:ext cx="388518" cy="38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567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Wendy.Schultz@umanitoba.ca</a:t>
            </a:r>
          </a:p>
        </p:txBody>
      </p:sp>
    </p:spTree>
    <p:extLst>
      <p:ext uri="{BB962C8B-B14F-4D97-AF65-F5344CB8AC3E}">
        <p14:creationId xmlns:p14="http://schemas.microsoft.com/office/powerpoint/2010/main" val="332182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Four-step plan for financial success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176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Financial Counsellor, Max </a:t>
            </a:r>
            <a:r>
              <a:rPr lang="en-US" sz="1600" dirty="0" err="1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Rady</a:t>
            </a: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 College of Medicine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My role: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To provide medical students with the financial information they need, when they need it;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To provide access to and training for online tools for budgeting, projecting loan balances, planning for lifetime goals such as home purchase, financial independence, etc.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706258"/>
              </a:solidFill>
              <a:latin typeface="Minion Pro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/>
                <a:cs typeface="Times New Roman" panose="02020603050405020304" pitchFamily="18" charset="0"/>
              </a:rPr>
              <a:t>Available for one-on-one meetings with students and family members.</a:t>
            </a:r>
          </a:p>
        </p:txBody>
      </p:sp>
    </p:spTree>
    <p:extLst>
      <p:ext uri="{BB962C8B-B14F-4D97-AF65-F5344CB8AC3E}">
        <p14:creationId xmlns:p14="http://schemas.microsoft.com/office/powerpoint/2010/main" val="344972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FOUR-STEP PLAN FOR FINANCIAL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Maximize scholarships/grants/awards, government student loans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Bank LOC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Disability insurance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Plan expenses and sources of cash for year 1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03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1A. SCHOLARSHIPS/GRANTS/AWARDS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Maximize!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No repayment requirement</a:t>
            </a:r>
          </a:p>
        </p:txBody>
      </p:sp>
    </p:spTree>
    <p:extLst>
      <p:ext uri="{BB962C8B-B14F-4D97-AF65-F5344CB8AC3E}">
        <p14:creationId xmlns:p14="http://schemas.microsoft.com/office/powerpoint/2010/main" val="286024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1B. GOVERNMENT STUDENT LOANS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Manitoba and Federal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Payment free until 6 months after graduation or leave school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No interest accumulated while going to school full-time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Federal Student Loan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No payments during these 6 months but interest charged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Interest is fixed rate (prime + 2%) or floating rate (prime)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Manitoba Student Loan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Interest free while in school full-time or while repaying loan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1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BANK LINE OF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Each bank offers a professional student line of credit.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Total credit available $300,000 - $375,000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All offer a package with credit card and bank account.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None require a co-signer.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All LOC charge interest once access funds within credit line and require regular payment of interest.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Most will use LOC to pay interest charge</a:t>
            </a:r>
          </a:p>
        </p:txBody>
      </p:sp>
    </p:spTree>
    <p:extLst>
      <p:ext uri="{BB962C8B-B14F-4D97-AF65-F5344CB8AC3E}">
        <p14:creationId xmlns:p14="http://schemas.microsoft.com/office/powerpoint/2010/main" val="879141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BANK LOC –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600" dirty="0">
                <a:solidFill>
                  <a:srgbClr val="706258"/>
                </a:solidFill>
              </a:rPr>
              <a:t>Typical interest rate is prime minus 0.25%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1600" dirty="0">
                <a:solidFill>
                  <a:srgbClr val="706258"/>
                </a:solidFill>
              </a:rPr>
              <a:t>Current prime rate is 4.7% but will vary</a:t>
            </a:r>
            <a:r>
              <a:rPr lang="en-US" sz="1600" dirty="0">
                <a:solidFill>
                  <a:srgbClr val="706258"/>
                </a:solidFill>
              </a:rPr>
              <a:t> </a:t>
            </a:r>
            <a:r>
              <a:rPr lang="en-US" sz="1600" dirty="0" err="1">
                <a:solidFill>
                  <a:srgbClr val="706258"/>
                </a:solidFill>
              </a:rPr>
              <a:t>ove</a:t>
            </a:r>
            <a:r>
              <a:rPr lang="en-CA" sz="1600" dirty="0">
                <a:solidFill>
                  <a:srgbClr val="706258"/>
                </a:solidFill>
              </a:rPr>
              <a:t>r course of loan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1600" dirty="0">
                <a:solidFill>
                  <a:srgbClr val="706258"/>
                </a:solidFill>
              </a:rPr>
              <a:t>Current LOC interest rate is 4.45%</a:t>
            </a:r>
          </a:p>
          <a:p>
            <a:pPr marL="0" indent="0">
              <a:buNone/>
            </a:pPr>
            <a:endParaRPr lang="en-CA" sz="1600" dirty="0">
              <a:solidFill>
                <a:srgbClr val="706258"/>
              </a:solidFill>
            </a:endParaRPr>
          </a:p>
          <a:p>
            <a:pPr marL="0" indent="0">
              <a:buNone/>
            </a:pPr>
            <a:r>
              <a:rPr lang="en-CA" sz="1600" dirty="0">
                <a:solidFill>
                  <a:srgbClr val="706258"/>
                </a:solidFill>
              </a:rPr>
              <a:t>Expect the prime rate to rise further in 2022 as the Bank of Canada works to curb the current high rate of inflation.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3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4706"/>
            <a:ext cx="769720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62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BANK LOC REPAYMENT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7204" cy="3959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Create a repayment plan by end of year 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Ex. I will repay $X/year; I will repay fully by 20XX</a:t>
            </a:r>
          </a:p>
          <a:p>
            <a:pPr marL="0" indent="0">
              <a:buNone/>
            </a:pPr>
            <a:endParaRPr lang="en-US" sz="1600" dirty="0">
              <a:solidFill>
                <a:srgbClr val="706258"/>
              </a:solidFill>
              <a:latin typeface="Minion Pro" panose="02040503050306020203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706258"/>
                </a:solidFill>
                <a:latin typeface="Minion Pro" panose="02040503050306020203"/>
                <a:cs typeface="Times New Roman" panose="02020603050405020304" pitchFamily="18" charset="0"/>
              </a:rPr>
              <a:t>I can help with repayment plan!</a:t>
            </a:r>
          </a:p>
        </p:txBody>
      </p:sp>
    </p:spTree>
    <p:extLst>
      <p:ext uri="{BB962C8B-B14F-4D97-AF65-F5344CB8AC3E}">
        <p14:creationId xmlns:p14="http://schemas.microsoft.com/office/powerpoint/2010/main" val="1454469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30417</TotalTime>
  <Words>474</Words>
  <Application>Microsoft Office PowerPoint</Application>
  <PresentationFormat>On-screen Show (4:3)</PresentationFormat>
  <Paragraphs>90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Minion Pro</vt:lpstr>
      <vt:lpstr>Times New Roman</vt:lpstr>
      <vt:lpstr>Wingdings</vt:lpstr>
      <vt:lpstr>Office Theme</vt:lpstr>
      <vt:lpstr>PowerPoint Presentation</vt:lpstr>
      <vt:lpstr>AGENDA</vt:lpstr>
      <vt:lpstr>INTRODUCTION</vt:lpstr>
      <vt:lpstr>FOUR-STEP PLAN FOR FINANCIAL SUCCESS</vt:lpstr>
      <vt:lpstr>1A. SCHOLARSHIPS/GRANTS/AWARDS</vt:lpstr>
      <vt:lpstr>1B. GOVERNMENT STUDENT LOANS</vt:lpstr>
      <vt:lpstr>2. BANK LINE OF CREDIT</vt:lpstr>
      <vt:lpstr>2. BANK LOC – INTEREST RATE</vt:lpstr>
      <vt:lpstr>2. BANK LOC REPAYMENT</vt:lpstr>
      <vt:lpstr>3. DISABILITY INSURANCE</vt:lpstr>
      <vt:lpstr>4. EXPENSES AND SOURCES OF CASH</vt:lpstr>
      <vt:lpstr>WANT TO LEARN MORE?</vt:lpstr>
      <vt:lpstr>CONTACT ME</vt:lpstr>
    </vt:vector>
  </TitlesOfParts>
  <Company>Faculty of Health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Doan</dc:creator>
  <cp:lastModifiedBy>Wendy Schultz</cp:lastModifiedBy>
  <cp:revision>113</cp:revision>
  <cp:lastPrinted>2021-01-21T20:12:02Z</cp:lastPrinted>
  <dcterms:created xsi:type="dcterms:W3CDTF">2017-10-30T17:12:47Z</dcterms:created>
  <dcterms:modified xsi:type="dcterms:W3CDTF">2022-08-29T14:24:51Z</dcterms:modified>
</cp:coreProperties>
</file>