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622" r:id="rId1"/>
  </p:sldMasterIdLst>
  <p:notesMasterIdLst>
    <p:notesMasterId r:id="rId32"/>
  </p:notesMasterIdLst>
  <p:handoutMasterIdLst>
    <p:handoutMasterId r:id="rId33"/>
  </p:handoutMasterIdLst>
  <p:sldIdLst>
    <p:sldId id="275" r:id="rId2"/>
    <p:sldId id="287" r:id="rId3"/>
    <p:sldId id="291" r:id="rId4"/>
    <p:sldId id="343" r:id="rId5"/>
    <p:sldId id="283" r:id="rId6"/>
    <p:sldId id="332" r:id="rId7"/>
    <p:sldId id="294" r:id="rId8"/>
    <p:sldId id="330" r:id="rId9"/>
    <p:sldId id="344" r:id="rId10"/>
    <p:sldId id="331" r:id="rId11"/>
    <p:sldId id="296" r:id="rId12"/>
    <p:sldId id="340" r:id="rId13"/>
    <p:sldId id="341" r:id="rId14"/>
    <p:sldId id="342" r:id="rId15"/>
    <p:sldId id="297" r:id="rId16"/>
    <p:sldId id="339" r:id="rId17"/>
    <p:sldId id="298" r:id="rId18"/>
    <p:sldId id="333" r:id="rId19"/>
    <p:sldId id="334" r:id="rId20"/>
    <p:sldId id="335" r:id="rId21"/>
    <p:sldId id="336" r:id="rId22"/>
    <p:sldId id="300" r:id="rId23"/>
    <p:sldId id="325" r:id="rId24"/>
    <p:sldId id="301" r:id="rId25"/>
    <p:sldId id="302" r:id="rId26"/>
    <p:sldId id="303" r:id="rId27"/>
    <p:sldId id="304" r:id="rId28"/>
    <p:sldId id="305" r:id="rId29"/>
    <p:sldId id="306" r:id="rId30"/>
    <p:sldId id="32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6">
          <p15:clr>
            <a:srgbClr val="A4A3A4"/>
          </p15:clr>
        </p15:guide>
        <p15:guide id="2" pos="4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6" autoAdjust="0"/>
    <p:restoredTop sz="83567" autoAdjust="0"/>
  </p:normalViewPr>
  <p:slideViewPr>
    <p:cSldViewPr snapToGrid="0">
      <p:cViewPr varScale="1">
        <p:scale>
          <a:sx n="136" d="100"/>
          <a:sy n="136" d="100"/>
        </p:scale>
        <p:origin x="2412" y="114"/>
      </p:cViewPr>
      <p:guideLst>
        <p:guide orient="horz" pos="796"/>
        <p:guide pos="41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BDC5A3-2156-1145-ACE8-C7297A0EE38A}" type="datetimeFigureOut">
              <a:rPr lang="en-US" smtClean="0"/>
              <a:t>9/23/2021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035B42-0146-4E4C-8068-928F62A648A6}" type="slidenum">
              <a:rPr lang="en-US" smtClean="0"/>
              <a:t>‹#›</a:t>
            </a:fld>
            <a:endParaRPr lang="en-US"/>
          </a:p>
        </p:txBody>
      </p:sp>
    </p:spTree>
    <p:extLst>
      <p:ext uri="{BB962C8B-B14F-4D97-AF65-F5344CB8AC3E}">
        <p14:creationId xmlns:p14="http://schemas.microsoft.com/office/powerpoint/2010/main" val="8147894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01.5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1 112,'72'0,"-4"-7,-13-2,38-6,6-1,-8 3,4 1,-8 3,-43 9,-5 0,0 0,6 0,-15 0,15 0,-6 0,0 0,5 0,-5 0,21 0,-18 0,7 0,-20 0,0 0,0 0,-7 0,5 0,-6 0,8 0,-7 0,13-7,-18 5,26-5,-19 7,13 0,-8-6,0 4,-8-4,7 6,-7 0,8 0,-7 0,-2 0,6 0,-2 0,4 0,-8 0,0 0,2 0,0 0,5 0,-12 0,12 0,-5 0,7 0,-1 0,1 0,0 0,0 0,0 0,-1 0,1 0,0 0,0 0,0 0,0 0,-1 0,22 0,-16 0,15 0,-20 0,0 0,0 0,0 0,0 0,-8 0,6 0,-5 0,0 0,-2 0,1 0,-6 0,5 0,0 0,-5 0,5 0,0 0,-5 0,6 0,-1 0,-5 0,12 0,-12 0,18 0,-10 0,5 0,-1 0,-12 0,12 6,-12-4,12 4,-5-6,7 0,0 7,-7-6,5 6,3 0,0-6,7 13,-8-13,0 6,0-7,-1 0,1 0,-7 0,5 6,-5-4,7 4,0-6,-7 0,5 0,7 6,-2-4,3 4,-8 1,-12-6,12 6,-12-7,6 0,-8 0,0 0,6 0,-4 0,11 0,-11 6,5-5,-6 5,-1-6,7 0,-5 0,5 6,-6-5,-1 5,6 0,-4-4,4 4,-6-6,6 0,-4 0,4 0,-5 0,6 6,-5-4,12 4,-12-6,5 6,-7-5,1 5,5-6,-4 0,4 0,-6 0,6 0,-4 6,4-4,-5 4,5-6,-5 0,6 5,-7-3,0 4,6-6,-4 6,4-5,-5 5,5-6,-4 0,4 0,-6 0,6 0,-4 0,4 0,-6 0,7 0,-6 0,6 0,-7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06.01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0 213,'61'0,"-19"0,1 0,-11 0,7 0,6 0,-15 0,7-6,-8 4,0-4,0 6,-1 0,1-7,0 6,-7-12,5 5,-5 1,7-6,-1 5,1 0,0-5,-7 11,5-5,-12 1,12 5,-12-5,5 6,1 0,-6-6,5 5,-7-5,0 6,7-7,-5 5,6-4,-8 6,7 0,-5 0,5 0,-6 0,6 0,-5-6,12 5,-5-5,0 6,18 0,-15 0,16 0,-12 0,8 0,-6 0,5-7,-7 5,0-4,0 6,0-6,-1 4,1-5,-7 7,5 0,-12 0,12 0,-5-6,7 4,0-4,-7 6,5 0,-12 0,12 0,-5 0,0 0,5 0,-5 0,7 0,-1 0,-6 0,5 0,-12 0,6-6,-8 4,0-4,6 6,-4 0,4 0,-6 0,7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11.66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1,'52'0,"3"0,-16 0,0 0,6 0,-15 0,15 0,-14 0,14 0,-22 0,20 0,-19 0,21 0,-14 0,-1 0,5 0,-11 0,13 0,-9 0,9 0,-6 0,6 0,-9 0,1 0,8 0,-6 0,6 6,-9-4,1 11,0-12,0 6,0-1,-7-4,5 4,-5-6,-1 0,7 6,-13-4,12 4,-5-6,-1 6,6-4,-5 10,20-10,-10 4,10 0,-14-4,1 4,0 1,0-6,0 6,7 0,-5-6,6 6,-8-7,8 0,-7 7,7-6,-8 6,-7-1,5-5,-5 5,7-6,-1 0,1 6,0-4,-7 4,11-6,-10 7,5-6,-1 6,-5-7,0 0,-2 0,0 0,-5 0,12 0,-12 0,13 0,-7 0,1 0,5 0,3 0,1 0,6 0,-8 0,0 0,-1 0,1 0,-7 0,5 0,-5 0,0 0,11 0,-10 0,12 0,-6 0,0 0,-1 0,1 0,0 0,0 0,0 0,-1 0,1 0,-7 0,5 0,-12 0,12 0,-12 0,12 0,-5 0,0 0,5 0,-12 0,12 0,-12 0,12 0,-12 0,18 0,-9 0,4 0,-8 0,0 0,2 0,7 0,-7 0,5 0,-12 0,12 0,-12 0,5 0,-7 0,1 0,12 0,-10 0,10 0,-13 0,1 0,5 0,-4 0,4 0,-6 0,7 0,-5 0,6 0,-8 0,0 0,6 0,-4 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15.15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0 176,'46'0,"5"0,-12 0,17 0,-7 0,15 0,-15 0,7-7,-17 6,5-6,-5 0,0 5,6-5,-15 7,15 0,-14 0,6-6,-1 4,-5-5,6 1,-8 4,0-4,-1 6,1 0,-7 0,5 0,-12 0,12 0,-12 0,12-7,-12 6,13-12,-13 11,12-4,-12 0,5 4,-7-4,0 6,7 0,-6 0,5 0,-5 0,5 0,3 0,-1-6,6 5,-5-5,6-1,1 6,0-6,8 0,-6 6,5-13,-7 13,0-6,-7 7,5 0,-12 0,12-6,-12 4,5-4,0 6,-5 0,12 0,-5 0,0 0,-2 0,-6 0,-1 0,6 0,-4 0,4 0,-6 0,7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19.80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0 131,'50'0,"4"0,-16 0,9 0,9 0,-15 0,22 0,-22 0,23 0,4 0,1 0,18 0,-17 0,6 0,1 0,-7 0,7 0,-19 0,-3 0,-8 0,-8-6,5 4,-13-4,6-1,0 6,-6-12,5 11,-7-4,0 6,0-7,0 5,-1-4,1 6,-7 0,-2 0,0 0,-5 0,13 0,-13 0,12 0,-5 0,-1 0,6 0,-11 0,11 0,-12 0,12 0,-12 0,12 0,-12 0,12 0,-5 0,7 0,-1 0,1 0,8 0,-6 0,13 0,-13 0,14 0,-14-6,6 4,-9-11,1 11,0-11,13 12,-10-12,9 11,-12-4,0-1,-7 6,5-6,-12 7,12 0,-12 0,12 0,-12 0,5 0,-7 0,8 0,-6 0,5 0,0 0,-5 0,12 0,-12 0,12 0,8 0,5 0,3 0,-6 0,-8 0,0 0,0 0,-7 0,5 0,-5 0,6 0,-6 0,5 0,-5 0,7 0,0 0,-7 0,5 0,-5 0,0 0,5 0,-5 0,12 0,-10 0,2 0,-6 0,-5 0,5 0,-7 0,1 0,5 0,-4 0,4 0,1 0,-5 0,12 0,-12 6,12-4,-5 3,7 2,-7-6,5 6,-5-7,7 0,-7 0,5 0,-12 6,12-5,-12 5,12 1,-12-6,5 6,0-7,-5 0,5 5,-6-3,-1 4,7-6,-5 0,5 0,1 0,-6 0,5 0,-7 0,0 0,6 0,-4 0,4 0,2 6,-6-5,12 5,-12-6,12 0,-5 0,6 0,-6 0,5 0,-12 0,6 0,-1 0,-5 0,5 0,-7 0,1 0,5 0,-4 0,4 0,1 0,-5 0,12 0,-5 0,0 0,5 0,-12 0,5 0,-7 0,1 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25.6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0 144,'53'0,"-13"0,-13 0,-5 0,0 0,5 0,3 0,1 0,6 0,-9 0,1 0,-7 0,5 0,-5 0,7 0,-7 0,5 0,-5 0,7-6,-1 4,1-4,0 6,0 0,8 0,-7-7,7 5,-8-4,0 6,-7-6,-2 5,-7-5,0 6,7 0,-6 0,5 0,-5 0,5 0,-4 0,4 0,-6 0,7 0,2 0,0 0,5-7,-5 5,0-4,5-1,-5 6,7-6,0 1,-1 4,1-11,0 5,-7 0,5-5,-12 12,5-12,-6 12,-1-5,6 6,-4 0,4 0,-6 0,6 0,-4 0,4 0,-5 0,5 0,3 0,-2 0,1 0,-8 0,0 0,6 0,-4 0,4 0,-5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34.3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1 196,'73'0,"9"0,-49 0,29 0,-29 0,51-8,-38 6,40-7,-7 1,-24 6,38-23,-30 21,26-11,-10 15,8-8,-18 6,8-14,-10 14,0-5,-9 7,7 0,-16 0,6 0,-8 0,-8 0,6 0,-15 0,15 0,-14 0,6 0,-9 0,1 0,0-7,0 6,8-13,-7 13,7-6,-8 0,0 5,0-4,-1 6,9 0,-6 0,6 0,0 0,-7-6,15 4,-14-5,14 7,6 0,-1 0,2 0,-16 0,-7 0,0 0,8 0,-6 0,5 0,1 0,2 0,0 0,5 0,-13 0,14 0,-14 0,6 0,-1 0,3 0,0 0,6 0,-7 0,1 0,6 0,14 0,-7 0,8 0,-23 0,-1 0,-5 0,6 0,-8 0,0 0,-1 0,9 0,-6 0,6 0,-8 0,7 0,-5 0,6 0,0 0,-7 0,7 0,0 0,-6 0,6 0,-9 0,1 0,0 0,0 0,0 0,-8 0,7 0,-1 0,4 0,-4 0,1-6,-7 4,1-4,-1 6,-1 0,-5 0,5 0,-7 0,0-6,7 4,-6-4,6 6,-7 0,6 0,-4 0,4 0,-6 0,6 0,-4 0,4 0,-5 0,5 0,-4 0,4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8T22:46:39.4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16,'52'0,"-4"0,-19 0,0 0,-8 0,7 0,-7 0,8 0,-7 0,5 0,-12 0,5 0,-6 0,-1 0,13 0,-9 0,9 0,-13 0,7 7,-5-6,5 6,0-7,-5 0,13 0,-13 0,12 0,-5 0,-1 0,7 0,-7 0,8 0,-7 0,5 0,-5 0,7 0,-7 0,5 0,-12 0,12 0,-12 0,12 0,-5 0,0 0,5 0,-12 0,12 0,-5 0,7 0,0 0,-1 0,1 0,8-7,-6 5,-1-5,3 7,-10 0,5 0,-8 0,0-6,-5 4,12-5,-12 7,12 0,-12 0,6 0,-8 0,0 0,6 0,-4 0,4 0,-5 0,5 0,-5 0,6 0,-7 0,6 0,-4 0,4 0,-6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E82F6-D077-A642-858C-AFAB88A51A55}" type="datetimeFigureOut">
              <a:rPr lang="en-US" smtClean="0"/>
              <a:t>9/23/2021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46B1D-0BDE-A049-B8D9-9958E62E2FA3}" type="slidenum">
              <a:rPr lang="en-US" smtClean="0"/>
              <a:t>‹#›</a:t>
            </a:fld>
            <a:endParaRPr lang="en-US"/>
          </a:p>
        </p:txBody>
      </p:sp>
    </p:spTree>
    <p:extLst>
      <p:ext uri="{BB962C8B-B14F-4D97-AF65-F5344CB8AC3E}">
        <p14:creationId xmlns:p14="http://schemas.microsoft.com/office/powerpoint/2010/main" val="2510926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rotation</a:t>
            </a:r>
            <a:endParaRPr lang="en-CA" dirty="0"/>
          </a:p>
        </p:txBody>
      </p:sp>
      <p:sp>
        <p:nvSpPr>
          <p:cNvPr id="4" name="Slide Number Placeholder 3"/>
          <p:cNvSpPr>
            <a:spLocks noGrp="1"/>
          </p:cNvSpPr>
          <p:nvPr>
            <p:ph type="sldNum" sz="quarter" idx="5"/>
          </p:nvPr>
        </p:nvSpPr>
        <p:spPr/>
        <p:txBody>
          <a:bodyPr/>
          <a:lstStyle/>
          <a:p>
            <a:fld id="{AE646B1D-0BDE-A049-B8D9-9958E62E2FA3}" type="slidenum">
              <a:rPr lang="en-US" smtClean="0"/>
              <a:t>6</a:t>
            </a:fld>
            <a:endParaRPr lang="en-US"/>
          </a:p>
        </p:txBody>
      </p:sp>
    </p:spTree>
    <p:extLst>
      <p:ext uri="{BB962C8B-B14F-4D97-AF65-F5344CB8AC3E}">
        <p14:creationId xmlns:p14="http://schemas.microsoft.com/office/powerpoint/2010/main" val="201227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about sitting in academic day and counting one two FAIL, one two FAIL</a:t>
            </a:r>
          </a:p>
        </p:txBody>
      </p:sp>
      <p:sp>
        <p:nvSpPr>
          <p:cNvPr id="4" name="Slide Number Placeholder 3"/>
          <p:cNvSpPr>
            <a:spLocks noGrp="1"/>
          </p:cNvSpPr>
          <p:nvPr>
            <p:ph type="sldNum" sz="quarter" idx="5"/>
          </p:nvPr>
        </p:nvSpPr>
        <p:spPr/>
        <p:txBody>
          <a:bodyPr/>
          <a:lstStyle/>
          <a:p>
            <a:fld id="{AE646B1D-0BDE-A049-B8D9-9958E62E2FA3}" type="slidenum">
              <a:rPr lang="en-US" smtClean="0"/>
              <a:t>8</a:t>
            </a:fld>
            <a:endParaRPr lang="en-US"/>
          </a:p>
        </p:txBody>
      </p:sp>
    </p:spTree>
    <p:extLst>
      <p:ext uri="{BB962C8B-B14F-4D97-AF65-F5344CB8AC3E}">
        <p14:creationId xmlns:p14="http://schemas.microsoft.com/office/powerpoint/2010/main" val="330936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 </a:t>
            </a:r>
            <a:r>
              <a:rPr lang="en-US" dirty="0" err="1"/>
              <a:t>vagillios</a:t>
            </a:r>
            <a:endParaRPr lang="en-CA" dirty="0"/>
          </a:p>
        </p:txBody>
      </p:sp>
      <p:sp>
        <p:nvSpPr>
          <p:cNvPr id="4" name="Slide Number Placeholder 3"/>
          <p:cNvSpPr>
            <a:spLocks noGrp="1"/>
          </p:cNvSpPr>
          <p:nvPr>
            <p:ph type="sldNum" sz="quarter" idx="5"/>
          </p:nvPr>
        </p:nvSpPr>
        <p:spPr/>
        <p:txBody>
          <a:bodyPr/>
          <a:lstStyle/>
          <a:p>
            <a:fld id="{AE646B1D-0BDE-A049-B8D9-9958E62E2FA3}" type="slidenum">
              <a:rPr lang="en-US" smtClean="0"/>
              <a:t>26</a:t>
            </a:fld>
            <a:endParaRPr lang="en-US"/>
          </a:p>
        </p:txBody>
      </p:sp>
    </p:spTree>
    <p:extLst>
      <p:ext uri="{BB962C8B-B14F-4D97-AF65-F5344CB8AC3E}">
        <p14:creationId xmlns:p14="http://schemas.microsoft.com/office/powerpoint/2010/main" val="54989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24656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422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054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orizontal Imag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icture Placeholder 2"/>
          <p:cNvSpPr>
            <a:spLocks noGrp="1"/>
          </p:cNvSpPr>
          <p:nvPr>
            <p:ph type="pic" idx="1"/>
          </p:nvPr>
        </p:nvSpPr>
        <p:spPr>
          <a:xfrm>
            <a:off x="643468" y="2183342"/>
            <a:ext cx="7696200" cy="30988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txBody>
          <a:bodyPr tIns="514800" bIns="234000" anchor="t" anchorCtr="0"/>
          <a:lstStyle>
            <a:lvl1pPr marL="0" indent="0" algn="ctr">
              <a:buNone/>
              <a:defRPr sz="1600" b="0" i="0" cap="none" spc="0">
                <a:solidFill>
                  <a:schemeClr val="tx1">
                    <a:lumMod val="75000"/>
                    <a:lumOff val="25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p:cNvSpPr>
            <a:spLocks noGrp="1"/>
          </p:cNvSpPr>
          <p:nvPr>
            <p:ph type="title" hasCustomPrompt="1"/>
          </p:nvPr>
        </p:nvSpPr>
        <p:spPr>
          <a:xfrm>
            <a:off x="626534" y="1049338"/>
            <a:ext cx="7882465" cy="618595"/>
          </a:xfrm>
          <a:prstGeom prst="rect">
            <a:avLst/>
          </a:prstGeom>
        </p:spPr>
        <p:txBody>
          <a:bodyPr vert="horz" lIns="0"/>
          <a:lstStyle>
            <a:lvl1pPr algn="l">
              <a:defRPr b="1">
                <a:solidFill>
                  <a:srgbClr val="512909"/>
                </a:solidFill>
              </a:defRPr>
            </a:lvl1pPr>
          </a:lstStyle>
          <a:p>
            <a:r>
              <a:rPr lang="en-US" dirty="0"/>
              <a:t>Click to edit title style</a:t>
            </a:r>
          </a:p>
        </p:txBody>
      </p:sp>
    </p:spTree>
    <p:extLst>
      <p:ext uri="{BB962C8B-B14F-4D97-AF65-F5344CB8AC3E}">
        <p14:creationId xmlns:p14="http://schemas.microsoft.com/office/powerpoint/2010/main" val="112239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Background Image">
    <p:spTree>
      <p:nvGrpSpPr>
        <p:cNvPr id="1" name=""/>
        <p:cNvGrpSpPr/>
        <p:nvPr/>
      </p:nvGrpSpPr>
      <p:grpSpPr>
        <a:xfrm>
          <a:off x="0" y="0"/>
          <a:ext cx="0" cy="0"/>
          <a:chOff x="0" y="0"/>
          <a:chExt cx="0" cy="0"/>
        </a:xfrm>
      </p:grpSpPr>
      <p:sp>
        <p:nvSpPr>
          <p:cNvPr id="13" name="Picture Placeholder 2"/>
          <p:cNvSpPr>
            <a:spLocks noGrp="1"/>
          </p:cNvSpPr>
          <p:nvPr>
            <p:ph type="pic" idx="1"/>
          </p:nvPr>
        </p:nvSpPr>
        <p:spPr>
          <a:xfrm>
            <a:off x="0" y="0"/>
            <a:ext cx="9144000" cy="5816600"/>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lIns="0" bIns="795600" anchor="b" anchorCtr="0"/>
          <a:lstStyle>
            <a:lvl1pPr marL="648000" indent="0" algn="l">
              <a:spcBef>
                <a:spcPts val="2376"/>
              </a:spcBef>
              <a:buNone/>
              <a:defRPr sz="1600" cap="none" spc="0">
                <a:solidFill>
                  <a:schemeClr val="bg1">
                    <a:alpha val="82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643468" y="1041400"/>
            <a:ext cx="2832100" cy="2197100"/>
          </a:xfrm>
          <a:prstGeom prst="rect">
            <a:avLst/>
          </a:prstGeom>
        </p:spPr>
        <p:txBody>
          <a:bodyPr vert="horz" lIns="0"/>
          <a:lstStyle>
            <a:lvl1pPr algn="l">
              <a:lnSpc>
                <a:spcPct val="90000"/>
              </a:lnSpc>
              <a:defRPr b="1">
                <a:solidFill>
                  <a:schemeClr val="bg1"/>
                </a:solidFill>
              </a:defRPr>
            </a:lvl1pPr>
          </a:lstStyle>
          <a:p>
            <a:r>
              <a:rPr lang="en-US" dirty="0"/>
              <a:t>Click to edit title style</a:t>
            </a:r>
          </a:p>
        </p:txBody>
      </p:sp>
    </p:spTree>
    <p:extLst>
      <p:ext uri="{BB962C8B-B14F-4D97-AF65-F5344CB8AC3E}">
        <p14:creationId xmlns:p14="http://schemas.microsoft.com/office/powerpoint/2010/main" val="126059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Inset Left">
    <p:spTree>
      <p:nvGrpSpPr>
        <p:cNvPr id="1" name=""/>
        <p:cNvGrpSpPr/>
        <p:nvPr/>
      </p:nvGrpSpPr>
      <p:grpSpPr>
        <a:xfrm>
          <a:off x="0" y="0"/>
          <a:ext cx="0" cy="0"/>
          <a:chOff x="0" y="0"/>
          <a:chExt cx="0" cy="0"/>
        </a:xfrm>
      </p:grpSpPr>
      <p:sp>
        <p:nvSpPr>
          <p:cNvPr id="6" name="Text Placeholder 3"/>
          <p:cNvSpPr>
            <a:spLocks noGrp="1"/>
          </p:cNvSpPr>
          <p:nvPr>
            <p:ph type="body" sz="half" idx="10" hasCustomPrompt="1"/>
          </p:nvPr>
        </p:nvSpPr>
        <p:spPr>
          <a:xfrm>
            <a:off x="4854589" y="2334951"/>
            <a:ext cx="3327400" cy="2947722"/>
          </a:xfrm>
          <a:prstGeom prst="rect">
            <a:avLst/>
          </a:prstGeom>
        </p:spPr>
        <p:txBody>
          <a:bodyPr/>
          <a:lstStyle>
            <a:lvl1pPr marL="285750" indent="-285750">
              <a:buFont typeface="Arial"/>
              <a:buChar char="•"/>
              <a:defRPr sz="1800" baseline="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bullets</a:t>
            </a:r>
          </a:p>
          <a:p>
            <a:pPr lvl="0"/>
            <a:endParaRPr lang="en-US" dirty="0"/>
          </a:p>
        </p:txBody>
      </p:sp>
      <p:sp>
        <p:nvSpPr>
          <p:cNvPr id="7" name="Title 1"/>
          <p:cNvSpPr>
            <a:spLocks noGrp="1"/>
          </p:cNvSpPr>
          <p:nvPr>
            <p:ph type="title" hasCustomPrompt="1"/>
          </p:nvPr>
        </p:nvSpPr>
        <p:spPr>
          <a:xfrm>
            <a:off x="4842948" y="1108080"/>
            <a:ext cx="3339041" cy="1125537"/>
          </a:xfrm>
          <a:prstGeom prst="rect">
            <a:avLst/>
          </a:prstGeom>
        </p:spPr>
        <p:txBody>
          <a:bodyPr vert="horz" lIns="0"/>
          <a:lstStyle>
            <a:lvl1pPr algn="l">
              <a:lnSpc>
                <a:spcPct val="90000"/>
              </a:lnSpc>
              <a:defRPr sz="4000" b="1">
                <a:solidFill>
                  <a:srgbClr val="512909"/>
                </a:solidFill>
              </a:defRPr>
            </a:lvl1pPr>
          </a:lstStyle>
          <a:p>
            <a:r>
              <a:rPr lang="en-US" dirty="0"/>
              <a:t>Click to edit title style</a:t>
            </a:r>
          </a:p>
        </p:txBody>
      </p:sp>
      <p:sp>
        <p:nvSpPr>
          <p:cNvPr id="11" name="Picture Placeholder 2"/>
          <p:cNvSpPr>
            <a:spLocks noGrp="1"/>
          </p:cNvSpPr>
          <p:nvPr>
            <p:ph type="pic" idx="1"/>
          </p:nvPr>
        </p:nvSpPr>
        <p:spPr>
          <a:xfrm>
            <a:off x="638175" y="1273175"/>
            <a:ext cx="3695700" cy="2593912"/>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tIns="93600" bIns="187200" anchor="b" anchorCtr="1"/>
          <a:lstStyle>
            <a:lvl1pPr marL="0" indent="0" algn="ctr">
              <a:buNone/>
              <a:defRPr sz="1200" cap="none" spc="0">
                <a:solidFill>
                  <a:schemeClr val="tx1">
                    <a:lumMod val="75000"/>
                    <a:lumOff val="25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amp; Background Imag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3340100" cy="5842001"/>
          </a:xfrm>
          <a:prstGeom prst="rect">
            <a:avLst/>
          </a:prstGeom>
          <a:solidFill>
            <a:srgbClr val="9F7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60402" y="952500"/>
            <a:ext cx="2438400" cy="711200"/>
          </a:xfrm>
          <a:prstGeom prst="rect">
            <a:avLst/>
          </a:prstGeom>
        </p:spPr>
        <p:txBody>
          <a:bodyPr lIns="0" anchor="b"/>
          <a:lstStyle>
            <a:lvl1pPr algn="l">
              <a:lnSpc>
                <a:spcPct val="90000"/>
              </a:lnSpc>
              <a:defRPr sz="2800" b="1">
                <a:solidFill>
                  <a:srgbClr val="FFFFFF"/>
                </a:solidFill>
              </a:defRPr>
            </a:lvl1pPr>
          </a:lstStyle>
          <a:p>
            <a:r>
              <a:rPr lang="en-US" dirty="0"/>
              <a:t>Click to edit title style</a:t>
            </a:r>
          </a:p>
        </p:txBody>
      </p:sp>
      <p:sp>
        <p:nvSpPr>
          <p:cNvPr id="4" name="Text Placeholder 3"/>
          <p:cNvSpPr>
            <a:spLocks noGrp="1"/>
          </p:cNvSpPr>
          <p:nvPr>
            <p:ph type="body" sz="half" idx="2"/>
          </p:nvPr>
        </p:nvSpPr>
        <p:spPr>
          <a:xfrm>
            <a:off x="660400" y="1692276"/>
            <a:ext cx="2438400" cy="3857624"/>
          </a:xfrm>
          <a:prstGeom prst="rect">
            <a:avLst/>
          </a:prstGeom>
        </p:spPr>
        <p:txBody>
          <a:bodyPr lIns="0"/>
          <a:lstStyle>
            <a:lvl1pPr marL="0" indent="0">
              <a:lnSpc>
                <a:spcPct val="120000"/>
              </a:lnSpc>
              <a:buNone/>
              <a:defRPr sz="1200">
                <a:solidFill>
                  <a:srgbClr val="FFFFFF"/>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Picture Placeholder 2"/>
          <p:cNvSpPr>
            <a:spLocks noGrp="1"/>
          </p:cNvSpPr>
          <p:nvPr>
            <p:ph type="pic" idx="1"/>
          </p:nvPr>
        </p:nvSpPr>
        <p:spPr>
          <a:xfrm>
            <a:off x="3340100" y="0"/>
            <a:ext cx="5803900" cy="5842001"/>
          </a:xfrm>
          <a:prstGeom prst="rect">
            <a:avLst/>
          </a:prstGeom>
          <a:blipFill rotWithShape="1">
            <a:blip cstate="screen">
              <a:extLst>
                <a:ext uri="{28A0092B-C50C-407E-A947-70E740481C1C}">
                  <a14:useLocalDpi xmlns:a14="http://schemas.microsoft.com/office/drawing/2010/main"/>
                </a:ext>
              </a:extLst>
            </a:blip>
            <a:stretch>
              <a:fillRect/>
            </a:stretch>
          </a:blipFill>
        </p:spPr>
        <p:txBody>
          <a:bodyPr anchor="ctr"/>
          <a:lstStyle>
            <a:lvl1pPr marL="0" indent="0" algn="ctr">
              <a:buNone/>
              <a:defRPr sz="16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21822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3 Column">
    <p:spTree>
      <p:nvGrpSpPr>
        <p:cNvPr id="1" name=""/>
        <p:cNvGrpSpPr/>
        <p:nvPr/>
      </p:nvGrpSpPr>
      <p:grpSpPr>
        <a:xfrm>
          <a:off x="0" y="0"/>
          <a:ext cx="0" cy="0"/>
          <a:chOff x="0" y="0"/>
          <a:chExt cx="0" cy="0"/>
        </a:xfrm>
      </p:grpSpPr>
      <p:sp>
        <p:nvSpPr>
          <p:cNvPr id="3" name="Text Placeholder 3"/>
          <p:cNvSpPr>
            <a:spLocks noGrp="1"/>
          </p:cNvSpPr>
          <p:nvPr>
            <p:ph type="body" sz="half" idx="10" hasCustomPrompt="1"/>
          </p:nvPr>
        </p:nvSpPr>
        <p:spPr>
          <a:xfrm>
            <a:off x="609600" y="3429000"/>
            <a:ext cx="7886700" cy="2336800"/>
          </a:xfrm>
          <a:prstGeom prst="rect">
            <a:avLst/>
          </a:prstGeom>
        </p:spPr>
        <p:txBody>
          <a:bodyPr numCol="3" spcCol="324000"/>
          <a:lstStyle>
            <a:lvl1pPr marL="0" indent="0">
              <a:buFont typeface="Arial"/>
              <a:buNone/>
              <a:defRPr sz="120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 </a:t>
            </a:r>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r>
              <a:rPr lang="en-US" dirty="0" err="1"/>
              <a:t>lobortis</a:t>
            </a:r>
            <a:r>
              <a:rPr lang="en-US" dirty="0"/>
              <a:t>. </a:t>
            </a:r>
            <a:r>
              <a:rPr lang="en-US" dirty="0" err="1"/>
              <a:t>Vivamus</a:t>
            </a:r>
            <a:r>
              <a:rPr lang="en-US" dirty="0"/>
              <a:t> </a:t>
            </a:r>
            <a:r>
              <a:rPr lang="en-US" dirty="0" err="1"/>
              <a:t>purus</a:t>
            </a:r>
            <a:r>
              <a:rPr lang="en-US" dirty="0"/>
              <a:t> </a:t>
            </a:r>
            <a:r>
              <a:rPr lang="en-US" dirty="0" err="1"/>
              <a:t>nulla</a:t>
            </a:r>
            <a:r>
              <a:rPr lang="en-US" dirty="0"/>
              <a:t>, </a:t>
            </a:r>
            <a:r>
              <a:rPr lang="en-US" dirty="0" err="1"/>
              <a:t>mollis</a:t>
            </a:r>
            <a:r>
              <a:rPr lang="en-US" dirty="0"/>
              <a:t> et lacus non, </a:t>
            </a:r>
            <a:r>
              <a:rPr lang="en-US" dirty="0" err="1"/>
              <a:t>dapibus</a:t>
            </a:r>
            <a:r>
              <a:rPr lang="en-US" dirty="0"/>
              <a:t> </a:t>
            </a:r>
            <a:r>
              <a:rPr lang="en-US" dirty="0" err="1"/>
              <a:t>auctor</a:t>
            </a:r>
            <a:r>
              <a:rPr lang="en-US" dirty="0"/>
              <a:t> </a:t>
            </a:r>
            <a:r>
              <a:rPr lang="en-US" dirty="0" err="1"/>
              <a:t>nulla</a:t>
            </a:r>
            <a:r>
              <a:rPr lang="en-US" dirty="0"/>
              <a:t>. </a:t>
            </a:r>
            <a:r>
              <a:rPr lang="en-US" dirty="0" err="1"/>
              <a:t>Aliquam</a:t>
            </a:r>
            <a:r>
              <a:rPr lang="en-US" dirty="0"/>
              <a:t> </a:t>
            </a:r>
            <a:r>
              <a:rPr lang="en-US" dirty="0" err="1"/>
              <a:t>nulla</a:t>
            </a:r>
            <a:r>
              <a:rPr lang="en-US" dirty="0"/>
              <a:t> ante, </a:t>
            </a:r>
            <a:r>
              <a:rPr lang="en-US" dirty="0" err="1"/>
              <a:t>finibus</a:t>
            </a:r>
            <a:r>
              <a:rPr lang="en-US" dirty="0"/>
              <a:t> </a:t>
            </a:r>
            <a:r>
              <a:rPr lang="en-US" dirty="0" err="1"/>
              <a:t>mollis</a:t>
            </a:r>
            <a:r>
              <a:rPr lang="en-US" dirty="0"/>
              <a:t> </a:t>
            </a:r>
            <a:r>
              <a:rPr lang="en-US" dirty="0" err="1"/>
              <a:t>massa</a:t>
            </a:r>
            <a:r>
              <a:rPr lang="en-US" dirty="0"/>
              <a:t> ac, </a:t>
            </a:r>
            <a:r>
              <a:rPr lang="en-US" dirty="0" err="1"/>
              <a:t>elementum</a:t>
            </a:r>
            <a:r>
              <a:rPr lang="en-US" dirty="0"/>
              <a:t> </a:t>
            </a:r>
            <a:r>
              <a:rPr lang="en-US" dirty="0" err="1"/>
              <a:t>porttitor</a:t>
            </a:r>
            <a:r>
              <a:rPr lang="en-US" dirty="0"/>
              <a:t> </a:t>
            </a:r>
            <a:r>
              <a:rPr lang="en-US" dirty="0" err="1"/>
              <a:t>augue</a:t>
            </a:r>
            <a:r>
              <a:rPr lang="en-US" dirty="0"/>
              <a:t>. </a:t>
            </a:r>
            <a:r>
              <a:rPr lang="en-US" dirty="0" err="1"/>
              <a:t>Duis</a:t>
            </a:r>
            <a:r>
              <a:rPr lang="en-US" dirty="0"/>
              <a:t> </a:t>
            </a:r>
            <a:r>
              <a:rPr lang="en-US" dirty="0" err="1"/>
              <a:t>sapien</a:t>
            </a:r>
            <a:r>
              <a:rPr lang="en-US" dirty="0"/>
              <a:t> </a:t>
            </a:r>
            <a:r>
              <a:rPr lang="en-US" dirty="0" err="1"/>
              <a:t>lectus</a:t>
            </a:r>
            <a:r>
              <a:rPr lang="en-US" dirty="0"/>
              <a:t>, </a:t>
            </a:r>
            <a:r>
              <a:rPr lang="en-US" dirty="0" err="1"/>
              <a:t>posuere</a:t>
            </a:r>
            <a:r>
              <a:rPr lang="en-US" dirty="0"/>
              <a:t> et </a:t>
            </a:r>
            <a:r>
              <a:rPr lang="en-US" dirty="0" err="1"/>
              <a:t>ultricies</a:t>
            </a:r>
            <a:r>
              <a:rPr lang="en-US" dirty="0"/>
              <a:t> non, </a:t>
            </a:r>
            <a:r>
              <a:rPr lang="en-US" dirty="0" err="1"/>
              <a:t>aliquam</a:t>
            </a:r>
            <a:r>
              <a:rPr lang="en-US" dirty="0"/>
              <a:t> </a:t>
            </a:r>
            <a:r>
              <a:rPr lang="en-US" dirty="0" err="1"/>
              <a:t>nec</a:t>
            </a:r>
            <a:r>
              <a:rPr lang="en-US" dirty="0"/>
              <a:t> </a:t>
            </a:r>
            <a:r>
              <a:rPr lang="en-US" dirty="0" err="1"/>
              <a:t>orci</a:t>
            </a:r>
            <a:r>
              <a:rPr lang="en-US" dirty="0"/>
              <a:t>. </a:t>
            </a:r>
            <a:r>
              <a:rPr lang="en-US" dirty="0" err="1"/>
              <a:t>Etiam</a:t>
            </a:r>
            <a:r>
              <a:rPr lang="en-US" dirty="0"/>
              <a:t> </a:t>
            </a:r>
            <a:r>
              <a:rPr lang="en-US" dirty="0" err="1"/>
              <a:t>luctus</a:t>
            </a:r>
            <a:r>
              <a:rPr lang="en-US" dirty="0"/>
              <a:t>, ligula non </a:t>
            </a:r>
            <a:r>
              <a:rPr lang="en-US" dirty="0" err="1"/>
              <a:t>ultricies</a:t>
            </a:r>
            <a:r>
              <a:rPr lang="en-US" dirty="0"/>
              <a:t> </a:t>
            </a:r>
            <a:r>
              <a:rPr lang="en-US" dirty="0" err="1"/>
              <a:t>auctor</a:t>
            </a:r>
            <a:r>
              <a:rPr lang="en-US" dirty="0"/>
              <a:t>, lacus </a:t>
            </a:r>
            <a:r>
              <a:rPr lang="en-US" dirty="0" err="1"/>
              <a:t>tortor</a:t>
            </a:r>
            <a:r>
              <a:rPr lang="en-US" dirty="0"/>
              <a:t> </a:t>
            </a:r>
            <a:r>
              <a:rPr lang="en-US" dirty="0" err="1"/>
              <a:t>faucibus</a:t>
            </a:r>
            <a:r>
              <a:rPr lang="en-US" dirty="0"/>
              <a:t> </a:t>
            </a:r>
            <a:r>
              <a:rPr lang="en-US" dirty="0" err="1"/>
              <a:t>augue</a:t>
            </a:r>
            <a:r>
              <a:rPr lang="en-US" dirty="0"/>
              <a:t>, non </a:t>
            </a:r>
            <a:r>
              <a:rPr lang="en-US" dirty="0" err="1"/>
              <a:t>molestie</a:t>
            </a:r>
            <a:r>
              <a:rPr lang="en-US" dirty="0"/>
              <a:t> </a:t>
            </a:r>
            <a:r>
              <a:rPr lang="en-US" dirty="0" err="1"/>
              <a:t>tortor</a:t>
            </a:r>
            <a:r>
              <a:rPr lang="en-US" dirty="0"/>
              <a:t> ex </a:t>
            </a:r>
            <a:r>
              <a:rPr lang="en-US" dirty="0" err="1"/>
              <a:t>nec</a:t>
            </a:r>
            <a:r>
              <a:rPr lang="en-US" dirty="0"/>
              <a:t> </a:t>
            </a:r>
            <a:r>
              <a:rPr lang="en-US" dirty="0" err="1"/>
              <a:t>enim</a:t>
            </a:r>
            <a:r>
              <a:rPr lang="en-US" dirty="0"/>
              <a:t>. In semper </a:t>
            </a:r>
            <a:r>
              <a:rPr lang="en-US" dirty="0" err="1"/>
              <a:t>enim</a:t>
            </a:r>
            <a:r>
              <a:rPr lang="en-US" dirty="0"/>
              <a:t> </a:t>
            </a:r>
            <a:r>
              <a:rPr lang="en-US" dirty="0" err="1"/>
              <a:t>ut</a:t>
            </a:r>
            <a:r>
              <a:rPr lang="en-US" dirty="0"/>
              <a:t> </a:t>
            </a:r>
            <a:r>
              <a:rPr lang="en-US" dirty="0" err="1"/>
              <a:t>elit</a:t>
            </a:r>
            <a:r>
              <a:rPr lang="en-US" dirty="0"/>
              <a:t> </a:t>
            </a:r>
            <a:r>
              <a:rPr lang="en-US" dirty="0" err="1"/>
              <a:t>cursus</a:t>
            </a:r>
            <a:r>
              <a:rPr lang="en-US" dirty="0"/>
              <a:t>, sit </a:t>
            </a:r>
            <a:r>
              <a:rPr lang="en-US" dirty="0" err="1"/>
              <a:t>amet</a:t>
            </a:r>
            <a:r>
              <a:rPr lang="en-US" dirty="0"/>
              <a:t> </a:t>
            </a:r>
            <a:r>
              <a:rPr lang="en-US" dirty="0" err="1"/>
              <a:t>posuere</a:t>
            </a:r>
            <a:r>
              <a:rPr lang="en-US" dirty="0"/>
              <a:t> </a:t>
            </a:r>
            <a:r>
              <a:rPr lang="en-US" dirty="0" err="1"/>
              <a:t>enim</a:t>
            </a:r>
            <a:r>
              <a:rPr lang="en-US" dirty="0"/>
              <a:t> </a:t>
            </a:r>
            <a:r>
              <a:rPr lang="en-US" dirty="0" err="1"/>
              <a:t>bibendum</a:t>
            </a:r>
            <a:r>
              <a:rPr lang="en-US" dirty="0"/>
              <a:t>. </a:t>
            </a:r>
            <a:r>
              <a:rPr lang="en-US" dirty="0" err="1"/>
              <a:t>Curabitur</a:t>
            </a:r>
            <a:r>
              <a:rPr lang="en-US" dirty="0"/>
              <a:t> </a:t>
            </a:r>
            <a:r>
              <a:rPr lang="en-US" dirty="0" err="1"/>
              <a:t>aliquet</a:t>
            </a:r>
            <a:r>
              <a:rPr lang="en-US" dirty="0"/>
              <a:t> </a:t>
            </a:r>
            <a:r>
              <a:rPr lang="en-US" dirty="0" err="1"/>
              <a:t>tempor</a:t>
            </a:r>
            <a:r>
              <a:rPr lang="en-US" dirty="0"/>
              <a:t> </a:t>
            </a:r>
            <a:r>
              <a:rPr lang="en-US" dirty="0" err="1"/>
              <a:t>nibh</a:t>
            </a:r>
            <a:r>
              <a:rPr lang="en-US" dirty="0"/>
              <a:t> at </a:t>
            </a:r>
            <a:r>
              <a:rPr lang="en-US" dirty="0" err="1"/>
              <a:t>efficitur</a:t>
            </a:r>
            <a:r>
              <a:rPr lang="en-US" dirty="0"/>
              <a:t>. </a:t>
            </a:r>
            <a:r>
              <a:rPr lang="en-US" dirty="0" err="1"/>
              <a:t>Phasellus</a:t>
            </a:r>
            <a:r>
              <a:rPr lang="en-US" dirty="0"/>
              <a:t> ac ante </a:t>
            </a:r>
            <a:r>
              <a:rPr lang="en-US" dirty="0" err="1"/>
              <a:t>augue</a:t>
            </a:r>
            <a:r>
              <a:rPr lang="en-US" dirty="0"/>
              <a:t>.</a:t>
            </a:r>
          </a:p>
          <a:p>
            <a:pPr lvl="0"/>
            <a:r>
              <a:rPr lang="en-US" dirty="0" err="1"/>
              <a:t>Ut</a:t>
            </a:r>
            <a:r>
              <a:rPr lang="en-US" dirty="0"/>
              <a:t> </a:t>
            </a:r>
            <a:r>
              <a:rPr lang="en-US" dirty="0" err="1"/>
              <a:t>viverra</a:t>
            </a:r>
            <a:r>
              <a:rPr lang="en-US" dirty="0"/>
              <a:t> </a:t>
            </a:r>
            <a:r>
              <a:rPr lang="en-US" dirty="0" err="1"/>
              <a:t>nibh</a:t>
            </a:r>
            <a:r>
              <a:rPr lang="en-US" dirty="0"/>
              <a:t> </a:t>
            </a:r>
            <a:r>
              <a:rPr lang="en-US" dirty="0" err="1"/>
              <a:t>eu</a:t>
            </a:r>
            <a:r>
              <a:rPr lang="en-US" dirty="0"/>
              <a:t> </a:t>
            </a:r>
            <a:r>
              <a:rPr lang="en-US" dirty="0" err="1"/>
              <a:t>lectus</a:t>
            </a:r>
            <a:r>
              <a:rPr lang="en-US" dirty="0"/>
              <a:t> </a:t>
            </a:r>
            <a:r>
              <a:rPr lang="en-US" dirty="0" err="1"/>
              <a:t>auctor</a:t>
            </a:r>
            <a:r>
              <a:rPr lang="en-US" dirty="0"/>
              <a:t>, et </a:t>
            </a:r>
            <a:r>
              <a:rPr lang="en-US" dirty="0" err="1"/>
              <a:t>ornare</a:t>
            </a:r>
            <a:r>
              <a:rPr lang="en-US" dirty="0"/>
              <a:t> </a:t>
            </a:r>
            <a:r>
              <a:rPr lang="en-US" dirty="0" err="1"/>
              <a:t>urna</a:t>
            </a:r>
            <a:r>
              <a:rPr lang="en-US" dirty="0"/>
              <a:t> </a:t>
            </a:r>
            <a:r>
              <a:rPr lang="en-US" dirty="0" err="1"/>
              <a:t>efficitur</a:t>
            </a:r>
            <a:r>
              <a:rPr lang="en-US" dirty="0"/>
              <a:t>. </a:t>
            </a:r>
            <a:r>
              <a:rPr lang="en-US" dirty="0" err="1"/>
              <a:t>Mauris</a:t>
            </a:r>
            <a:r>
              <a:rPr lang="en-US" dirty="0"/>
              <a:t> </a:t>
            </a:r>
            <a:r>
              <a:rPr lang="en-US" dirty="0" err="1"/>
              <a:t>vel</a:t>
            </a:r>
            <a:r>
              <a:rPr lang="en-US" dirty="0"/>
              <a:t> </a:t>
            </a:r>
            <a:r>
              <a:rPr lang="en-US" dirty="0" err="1"/>
              <a:t>erat</a:t>
            </a:r>
            <a:r>
              <a:rPr lang="en-US" dirty="0"/>
              <a:t> a quam </a:t>
            </a:r>
            <a:r>
              <a:rPr lang="en-US" dirty="0" err="1"/>
              <a:t>blandit</a:t>
            </a:r>
            <a:r>
              <a:rPr lang="en-US" dirty="0"/>
              <a:t> </a:t>
            </a:r>
            <a:r>
              <a:rPr lang="en-US" dirty="0" err="1"/>
              <a:t>rhoncus</a:t>
            </a:r>
            <a:r>
              <a:rPr lang="en-US" dirty="0"/>
              <a:t> </a:t>
            </a:r>
            <a:r>
              <a:rPr lang="en-US" dirty="0" err="1"/>
              <a:t>quis</a:t>
            </a:r>
            <a:r>
              <a:rPr lang="en-US" dirty="0"/>
              <a:t> id quam.</a:t>
            </a:r>
          </a:p>
          <a:p>
            <a:pPr lvl="0"/>
            <a:r>
              <a:rPr lang="en-US" dirty="0"/>
              <a:t> </a:t>
            </a:r>
          </a:p>
          <a:p>
            <a:pPr lvl="0"/>
            <a:r>
              <a:rPr lang="en-US" dirty="0"/>
              <a:t>Nam sit </a:t>
            </a:r>
            <a:r>
              <a:rPr lang="en-US" dirty="0" err="1"/>
              <a:t>amet</a:t>
            </a:r>
            <a:r>
              <a:rPr lang="en-US" dirty="0"/>
              <a:t> lacus dictum dui </a:t>
            </a:r>
            <a:r>
              <a:rPr lang="en-US" dirty="0" err="1"/>
              <a:t>posuere</a:t>
            </a:r>
            <a:r>
              <a:rPr lang="en-US" dirty="0"/>
              <a:t> </a:t>
            </a:r>
            <a:r>
              <a:rPr lang="en-US" dirty="0" err="1"/>
              <a:t>lacinia</a:t>
            </a:r>
            <a:r>
              <a:rPr lang="en-US" dirty="0"/>
              <a:t>  </a:t>
            </a:r>
            <a:r>
              <a:rPr lang="en-US" dirty="0" err="1"/>
              <a:t>congue</a:t>
            </a:r>
            <a:r>
              <a:rPr lang="en-US" dirty="0"/>
              <a:t> </a:t>
            </a:r>
            <a:r>
              <a:rPr lang="en-US" dirty="0" err="1"/>
              <a:t>laoreet</a:t>
            </a:r>
            <a:r>
              <a:rPr lang="en-US" dirty="0"/>
              <a:t> </a:t>
            </a:r>
            <a:r>
              <a:rPr lang="en-US" dirty="0" err="1"/>
              <a:t>elit</a:t>
            </a:r>
            <a:r>
              <a:rPr lang="en-US" dirty="0"/>
              <a:t>. </a:t>
            </a:r>
            <a:r>
              <a:rPr lang="en-US" dirty="0" err="1"/>
              <a:t>Nullam</a:t>
            </a:r>
            <a:r>
              <a:rPr lang="en-US" dirty="0"/>
              <a:t> </a:t>
            </a:r>
            <a:r>
              <a:rPr lang="en-US" dirty="0" err="1"/>
              <a:t>augue</a:t>
            </a:r>
            <a:r>
              <a:rPr lang="en-US" dirty="0"/>
              <a:t> ligula, </a:t>
            </a:r>
            <a:r>
              <a:rPr lang="en-US" dirty="0" err="1"/>
              <a:t>ultricies</a:t>
            </a:r>
            <a:r>
              <a:rPr lang="en-US" dirty="0"/>
              <a:t> </a:t>
            </a:r>
            <a:r>
              <a:rPr lang="en-US" dirty="0" err="1"/>
              <a:t>vel</a:t>
            </a:r>
            <a:r>
              <a:rPr lang="en-US" dirty="0"/>
              <a:t> </a:t>
            </a:r>
            <a:r>
              <a:rPr lang="en-US" dirty="0" err="1"/>
              <a:t>lorem</a:t>
            </a:r>
            <a:r>
              <a:rPr lang="en-US" dirty="0"/>
              <a:t> id, </a:t>
            </a:r>
            <a:r>
              <a:rPr lang="en-US" dirty="0" err="1"/>
              <a:t>venenatis</a:t>
            </a:r>
            <a:r>
              <a:rPr lang="en-US" dirty="0"/>
              <a:t> </a:t>
            </a:r>
            <a:r>
              <a:rPr lang="en-US" dirty="0" err="1"/>
              <a:t>malesuada</a:t>
            </a:r>
            <a:r>
              <a:rPr lang="en-US" dirty="0"/>
              <a:t> </a:t>
            </a:r>
            <a:r>
              <a:rPr lang="en-US" dirty="0" err="1"/>
              <a:t>nibh</a:t>
            </a:r>
            <a:r>
              <a:rPr lang="en-US" dirty="0"/>
              <a:t>. </a:t>
            </a:r>
            <a:r>
              <a:rPr lang="en-US" dirty="0" err="1"/>
              <a:t>Suspendisse</a:t>
            </a:r>
            <a:r>
              <a:rPr lang="en-US" dirty="0"/>
              <a:t> </a:t>
            </a:r>
            <a:r>
              <a:rPr lang="en-US" dirty="0" err="1"/>
              <a:t>tristique</a:t>
            </a:r>
            <a:r>
              <a:rPr lang="en-US" dirty="0"/>
              <a:t> </a:t>
            </a:r>
            <a:r>
              <a:rPr lang="en-US" dirty="0" err="1"/>
              <a:t>tortor</a:t>
            </a:r>
            <a:r>
              <a:rPr lang="en-US" dirty="0"/>
              <a:t> </a:t>
            </a:r>
            <a:r>
              <a:rPr lang="en-US" dirty="0" err="1"/>
              <a:t>nisl</a:t>
            </a:r>
            <a:r>
              <a:rPr lang="en-US" dirty="0"/>
              <a:t>, </a:t>
            </a:r>
            <a:r>
              <a:rPr lang="en-US" dirty="0" err="1"/>
              <a:t>quis</a:t>
            </a:r>
            <a:r>
              <a:rPr lang="en-US" dirty="0"/>
              <a:t> </a:t>
            </a:r>
            <a:r>
              <a:rPr lang="en-US" dirty="0" err="1"/>
              <a:t>ornare</a:t>
            </a:r>
            <a:r>
              <a:rPr lang="en-US" dirty="0"/>
              <a:t> </a:t>
            </a:r>
            <a:r>
              <a:rPr lang="en-US" dirty="0" err="1"/>
              <a:t>est</a:t>
            </a:r>
            <a:r>
              <a:rPr lang="en-US" dirty="0"/>
              <a:t> </a:t>
            </a:r>
            <a:r>
              <a:rPr lang="en-US" dirty="0" err="1"/>
              <a:t>eleifend</a:t>
            </a:r>
            <a:r>
              <a:rPr lang="en-US" dirty="0"/>
              <a:t> non. </a:t>
            </a:r>
            <a:r>
              <a:rPr lang="en-US" dirty="0" err="1"/>
              <a:t>Morbi</a:t>
            </a:r>
            <a:r>
              <a:rPr lang="en-US" dirty="0"/>
              <a:t> </a:t>
            </a:r>
            <a:r>
              <a:rPr lang="en-US" dirty="0" err="1"/>
              <a:t>interdum</a:t>
            </a:r>
            <a:r>
              <a:rPr lang="en-US" dirty="0"/>
              <a:t> </a:t>
            </a:r>
            <a:r>
              <a:rPr lang="en-US" dirty="0" err="1"/>
              <a:t>tellus</a:t>
            </a:r>
            <a:r>
              <a:rPr lang="en-US" dirty="0"/>
              <a:t> </a:t>
            </a:r>
            <a:r>
              <a:rPr lang="en-US" dirty="0" err="1"/>
              <a:t>nec</a:t>
            </a:r>
            <a:r>
              <a:rPr lang="en-US" dirty="0"/>
              <a:t> </a:t>
            </a:r>
            <a:r>
              <a:rPr lang="en-US" dirty="0" err="1"/>
              <a:t>sapien</a:t>
            </a:r>
            <a:r>
              <a:rPr lang="en-US" dirty="0"/>
              <a:t> </a:t>
            </a:r>
            <a:r>
              <a:rPr lang="en-US" dirty="0" err="1"/>
              <a:t>laoreet</a:t>
            </a:r>
            <a:r>
              <a:rPr lang="en-US" dirty="0"/>
              <a:t>, </a:t>
            </a:r>
            <a:r>
              <a:rPr lang="en-US" dirty="0" err="1"/>
              <a:t>ut</a:t>
            </a:r>
            <a:r>
              <a:rPr lang="en-US" dirty="0"/>
              <a:t> </a:t>
            </a:r>
            <a:r>
              <a:rPr lang="en-US" dirty="0" err="1"/>
              <a:t>consequat</a:t>
            </a:r>
            <a:r>
              <a:rPr lang="en-US" dirty="0"/>
              <a:t> </a:t>
            </a:r>
            <a:r>
              <a:rPr lang="en-US" dirty="0" err="1"/>
              <a:t>enim</a:t>
            </a:r>
            <a:endParaRPr lang="en-US" dirty="0"/>
          </a:p>
        </p:txBody>
      </p:sp>
      <p:sp>
        <p:nvSpPr>
          <p:cNvPr id="12" name="Picture Placeholder 2"/>
          <p:cNvSpPr>
            <a:spLocks noGrp="1"/>
          </p:cNvSpPr>
          <p:nvPr>
            <p:ph type="pic" idx="11"/>
          </p:nvPr>
        </p:nvSpPr>
        <p:spPr>
          <a:xfrm>
            <a:off x="609600" y="1257300"/>
            <a:ext cx="2571750" cy="1911350"/>
          </a:xfrm>
          <a:prstGeom prst="rect">
            <a:avLst/>
          </a:prstGeom>
          <a:blipFill rotWithShape="1">
            <a:blip cstate="screen">
              <a:extLst>
                <a:ext uri="{28A0092B-C50C-407E-A947-70E740481C1C}">
                  <a14:useLocalDpi xmlns:a14="http://schemas.microsoft.com/office/drawing/2010/main"/>
                </a:ext>
              </a:extLst>
            </a:blip>
            <a:stretch>
              <a:fillRect/>
            </a:stretch>
          </a:blipFill>
        </p:spPr>
        <p:txBody>
          <a:bodyPr bIns="93600" anchor="b" anchorCtr="0"/>
          <a:lstStyle>
            <a:lvl1pPr marL="0" indent="0" algn="ctr">
              <a:buNone/>
              <a:defRPr sz="1200" kern="12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4"/>
          </p:nvPr>
        </p:nvSpPr>
        <p:spPr>
          <a:xfrm>
            <a:off x="3267075" y="1257300"/>
            <a:ext cx="2571750" cy="1911350"/>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bIns="93600" anchor="b" anchorCtr="0"/>
          <a:lstStyle>
            <a:lvl1pPr marL="0" indent="0" algn="ctr">
              <a:buNone/>
              <a:defRPr sz="1200" kern="12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5"/>
          </p:nvPr>
        </p:nvSpPr>
        <p:spPr>
          <a:xfrm>
            <a:off x="5924550" y="1257300"/>
            <a:ext cx="2571750" cy="1911350"/>
          </a:xfrm>
          <a:prstGeom prst="rect">
            <a:avLst/>
          </a:prstGeom>
          <a:blipFill rotWithShape="1">
            <a:blip cstate="screen">
              <a:extLst>
                <a:ext uri="{28A0092B-C50C-407E-A947-70E740481C1C}">
                  <a14:useLocalDpi xmlns:a14="http://schemas.microsoft.com/office/drawing/2010/main"/>
                </a:ext>
              </a:extLst>
            </a:blip>
            <a:stretch>
              <a:fillRect/>
            </a:stretch>
          </a:blipFill>
        </p:spPr>
        <p:txBody>
          <a:bodyPr bIns="93600" anchor="b" anchorCtr="0"/>
          <a:lstStyle>
            <a:lvl1pPr marL="0" indent="0" algn="ctr">
              <a:buNone/>
              <a:defRPr sz="1200" kern="12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1208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amp; Diagram Slide">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50900" y="2222500"/>
            <a:ext cx="7683500" cy="3416300"/>
          </a:xfrm>
          <a:prstGeom prst="rect">
            <a:avLst/>
          </a:prstGeom>
        </p:spPr>
        <p:txBody>
          <a:bodyPr vert="horz" anchor="ctr"/>
          <a:lstStyle>
            <a:lvl1pPr marL="0" indent="0" algn="ctr">
              <a:buNone/>
              <a:defRPr>
                <a:solidFill>
                  <a:srgbClr val="595959"/>
                </a:solidFill>
                <a:latin typeface="+mj-lt"/>
              </a:defRPr>
            </a:lvl1pPr>
          </a:lstStyle>
          <a:p>
            <a:endParaRPr lang="en-US" dirty="0"/>
          </a:p>
        </p:txBody>
      </p:sp>
      <p:sp>
        <p:nvSpPr>
          <p:cNvPr id="6" name="Title 1"/>
          <p:cNvSpPr>
            <a:spLocks noGrp="1"/>
          </p:cNvSpPr>
          <p:nvPr>
            <p:ph type="title" hasCustomPrompt="1"/>
          </p:nvPr>
        </p:nvSpPr>
        <p:spPr>
          <a:xfrm>
            <a:off x="647700" y="1049338"/>
            <a:ext cx="7632700" cy="855662"/>
          </a:xfrm>
          <a:prstGeom prst="rect">
            <a:avLst/>
          </a:prstGeom>
        </p:spPr>
        <p:txBody>
          <a:bodyPr vert="horz" lIns="0"/>
          <a:lstStyle>
            <a:lvl1pPr algn="l">
              <a:defRPr b="1">
                <a:solidFill>
                  <a:srgbClr val="512909"/>
                </a:solidFill>
              </a:defRPr>
            </a:lvl1pPr>
          </a:lstStyle>
          <a:p>
            <a:r>
              <a:rPr lang="en-US" dirty="0"/>
              <a:t>Click to edit title style</a:t>
            </a:r>
          </a:p>
        </p:txBody>
      </p:sp>
    </p:spTree>
    <p:extLst>
      <p:ext uri="{BB962C8B-B14F-4D97-AF65-F5344CB8AC3E}">
        <p14:creationId xmlns:p14="http://schemas.microsoft.com/office/powerpoint/2010/main" val="20390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B41B90-A9BC-BF41-B842-CF3792785155}"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F584F-F814-1E45-85FF-1A8B3FF99A31}" type="slidenum">
              <a:rPr lang="en-US" smtClean="0"/>
              <a:t>‹#›</a:t>
            </a:fld>
            <a:endParaRPr lang="en-US"/>
          </a:p>
        </p:txBody>
      </p:sp>
    </p:spTree>
    <p:extLst>
      <p:ext uri="{BB962C8B-B14F-4D97-AF65-F5344CB8AC3E}">
        <p14:creationId xmlns:p14="http://schemas.microsoft.com/office/powerpoint/2010/main" val="202764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00965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443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4158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077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67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9/23/2021</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55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9/23/2021</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599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8A87A34-81AB-432B-8DAE-1953F412C126}" type="datetimeFigureOut">
              <a:rPr lang="en-US" smtClean="0"/>
              <a:pPr/>
              <a:t>9/23/2021</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9880843"/>
      </p:ext>
    </p:extLst>
  </p:cSld>
  <p:clrMap bg1="lt1" tx1="dk1" bg2="lt2" tx2="dk2" accent1="accent1" accent2="accent2" accent3="accent3" accent4="accent4" accent5="accent5" accent6="accent6" hlink="hlink" folHlink="folHlink"/>
  <p:sldLayoutIdLst>
    <p:sldLayoutId id="2147493623" r:id="rId1"/>
    <p:sldLayoutId id="2147493624" r:id="rId2"/>
    <p:sldLayoutId id="2147493625" r:id="rId3"/>
    <p:sldLayoutId id="2147493626" r:id="rId4"/>
    <p:sldLayoutId id="2147493627" r:id="rId5"/>
    <p:sldLayoutId id="2147493628" r:id="rId6"/>
    <p:sldLayoutId id="2147493629" r:id="rId7"/>
    <p:sldLayoutId id="2147493630" r:id="rId8"/>
    <p:sldLayoutId id="2147493631" r:id="rId9"/>
    <p:sldLayoutId id="2147493632" r:id="rId10"/>
    <p:sldLayoutId id="2147493633" r:id="rId11"/>
    <p:sldLayoutId id="2147493458" r:id="rId12"/>
    <p:sldLayoutId id="2147493459" r:id="rId13"/>
    <p:sldLayoutId id="2147493461" r:id="rId14"/>
    <p:sldLayoutId id="2147493463" r:id="rId15"/>
    <p:sldLayoutId id="2147493467" r:id="rId16"/>
    <p:sldLayoutId id="2147493469" r:id="rId17"/>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bm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6.xml"/><Relationship Id="rId18" Type="http://schemas.openxmlformats.org/officeDocument/2006/relationships/image" Target="../media/image1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6.png"/><Relationship Id="rId17" Type="http://schemas.openxmlformats.org/officeDocument/2006/relationships/customXml" Target="../ink/ink8.xml"/><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4.xml"/><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0793" r="-10793"/>
          <a:stretch>
            <a:fillRect/>
          </a:stretch>
        </p:blipFill>
        <p:spPr>
          <a:xfrm>
            <a:off x="-2398246" y="0"/>
            <a:ext cx="13419111" cy="7380000"/>
          </a:xfrm>
        </p:spPr>
      </p:pic>
      <p:pic>
        <p:nvPicPr>
          <p:cNvPr id="5" name="Content Placeholder 3"/>
          <p:cNvPicPr>
            <a:picLocks noChangeAspect="1"/>
          </p:cNvPicPr>
          <p:nvPr/>
        </p:nvPicPr>
        <p:blipFill>
          <a:blip r:embed="rId2"/>
          <a:srcRect l="-10793" r="-10793"/>
          <a:stretch>
            <a:fillRect/>
          </a:stretch>
        </p:blipFill>
        <p:spPr>
          <a:xfrm>
            <a:off x="-2398246" y="152400"/>
            <a:ext cx="13419111" cy="7380000"/>
          </a:xfrm>
          <a:prstGeom prst="rect">
            <a:avLst/>
          </a:prstGeom>
        </p:spPr>
      </p:pic>
    </p:spTree>
    <p:extLst>
      <p:ext uri="{BB962C8B-B14F-4D97-AF65-F5344CB8AC3E}">
        <p14:creationId xmlns:p14="http://schemas.microsoft.com/office/powerpoint/2010/main" val="337615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E507-7B5A-E94C-8CE2-B0D7B93FFA31}"/>
              </a:ext>
            </a:extLst>
          </p:cNvPr>
          <p:cNvSpPr>
            <a:spLocks noGrp="1"/>
          </p:cNvSpPr>
          <p:nvPr>
            <p:ph type="title"/>
          </p:nvPr>
        </p:nvSpPr>
        <p:spPr>
          <a:xfrm>
            <a:off x="1238865" y="964691"/>
            <a:ext cx="6769509" cy="1306561"/>
          </a:xfrm>
        </p:spPr>
        <p:txBody>
          <a:bodyPr/>
          <a:lstStyle/>
          <a:p>
            <a:r>
              <a:rPr lang="en-US" dirty="0"/>
              <a:t>NBME’S – a hoop to jump through</a:t>
            </a:r>
          </a:p>
        </p:txBody>
      </p:sp>
      <p:sp>
        <p:nvSpPr>
          <p:cNvPr id="3" name="Content Placeholder 2">
            <a:extLst>
              <a:ext uri="{FF2B5EF4-FFF2-40B4-BE49-F238E27FC236}">
                <a16:creationId xmlns:a16="http://schemas.microsoft.com/office/drawing/2014/main" id="{8992A973-9BB8-D946-A3F9-EE59FEB042C1}"/>
              </a:ext>
            </a:extLst>
          </p:cNvPr>
          <p:cNvSpPr>
            <a:spLocks noGrp="1"/>
          </p:cNvSpPr>
          <p:nvPr>
            <p:ph idx="1"/>
          </p:nvPr>
        </p:nvSpPr>
        <p:spPr>
          <a:xfrm>
            <a:off x="766917" y="2638044"/>
            <a:ext cx="7713406" cy="3689013"/>
          </a:xfrm>
        </p:spPr>
        <p:txBody>
          <a:bodyPr>
            <a:noAutofit/>
          </a:bodyPr>
          <a:lstStyle/>
          <a:p>
            <a:r>
              <a:rPr lang="en-US" sz="2800" dirty="0"/>
              <a:t>Look for key words</a:t>
            </a:r>
          </a:p>
          <a:p>
            <a:r>
              <a:rPr lang="en-US" sz="2800" dirty="0"/>
              <a:t>Learn how to approach the question </a:t>
            </a:r>
          </a:p>
          <a:p>
            <a:r>
              <a:rPr lang="en-US" sz="2800" dirty="0"/>
              <a:t>Weeding out the wrong answers and picking the right ones</a:t>
            </a:r>
          </a:p>
        </p:txBody>
      </p:sp>
    </p:spTree>
    <p:extLst>
      <p:ext uri="{BB962C8B-B14F-4D97-AF65-F5344CB8AC3E}">
        <p14:creationId xmlns:p14="http://schemas.microsoft.com/office/powerpoint/2010/main" val="290698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72732"/>
            <a:ext cx="8229600" cy="979868"/>
          </a:xfrm>
        </p:spPr>
        <p:txBody>
          <a:bodyPr/>
          <a:lstStyle/>
          <a:p>
            <a:r>
              <a:rPr lang="en-US" dirty="0"/>
              <a:t>Strategies – PRACTICE QUESTIONS!</a:t>
            </a:r>
          </a:p>
        </p:txBody>
      </p:sp>
      <p:sp>
        <p:nvSpPr>
          <p:cNvPr id="3" name="Content Placeholder 2"/>
          <p:cNvSpPr>
            <a:spLocks noGrp="1"/>
          </p:cNvSpPr>
          <p:nvPr>
            <p:ph idx="1"/>
          </p:nvPr>
        </p:nvSpPr>
        <p:spPr>
          <a:xfrm>
            <a:off x="457199" y="1752600"/>
            <a:ext cx="8447729" cy="4902682"/>
          </a:xfrm>
        </p:spPr>
        <p:txBody>
          <a:bodyPr>
            <a:noAutofit/>
          </a:bodyPr>
          <a:lstStyle/>
          <a:p>
            <a:r>
              <a:rPr lang="en-US" sz="2600" dirty="0"/>
              <a:t>Start early</a:t>
            </a:r>
          </a:p>
          <a:p>
            <a:pPr lvl="1"/>
            <a:r>
              <a:rPr lang="en-US" sz="2400" dirty="0"/>
              <a:t>4 weeks/2 weeks</a:t>
            </a:r>
          </a:p>
          <a:p>
            <a:r>
              <a:rPr lang="en-US" sz="2600" dirty="0"/>
              <a:t>Find resources that work for YOU </a:t>
            </a:r>
          </a:p>
          <a:p>
            <a:pPr marL="228600" lvl="1" indent="0">
              <a:buNone/>
            </a:pPr>
            <a:r>
              <a:rPr lang="en-US" sz="2400" dirty="0"/>
              <a:t>(not everyone studies the same)</a:t>
            </a:r>
          </a:p>
          <a:p>
            <a:r>
              <a:rPr lang="en-US" sz="2600" dirty="0"/>
              <a:t>Practice questions, Practice questions, Practice questions</a:t>
            </a:r>
          </a:p>
          <a:p>
            <a:r>
              <a:rPr lang="en-US" sz="2600" dirty="0"/>
              <a:t>Apps with questions (UWORLD)</a:t>
            </a:r>
          </a:p>
          <a:p>
            <a:r>
              <a:rPr lang="en-US" sz="2600" dirty="0"/>
              <a:t>Read the last line of a prompt before answering a question: </a:t>
            </a:r>
          </a:p>
          <a:p>
            <a:pPr lvl="1"/>
            <a:r>
              <a:rPr lang="en-US" sz="2400" dirty="0"/>
              <a:t>Don’t change your answer unless you are absolutely sure</a:t>
            </a:r>
          </a:p>
        </p:txBody>
      </p:sp>
    </p:spTree>
    <p:extLst>
      <p:ext uri="{BB962C8B-B14F-4D97-AF65-F5344CB8AC3E}">
        <p14:creationId xmlns:p14="http://schemas.microsoft.com/office/powerpoint/2010/main" val="281861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FCCB-A890-264E-94ED-8D9DB479F124}"/>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6F06ACCD-936D-FC41-AA73-A1B292FA2310}"/>
              </a:ext>
            </a:extLst>
          </p:cNvPr>
          <p:cNvSpPr>
            <a:spLocks noGrp="1"/>
          </p:cNvSpPr>
          <p:nvPr>
            <p:ph idx="1"/>
          </p:nvPr>
        </p:nvSpPr>
        <p:spPr>
          <a:xfrm>
            <a:off x="266007" y="2310938"/>
            <a:ext cx="8595360" cy="4239491"/>
          </a:xfrm>
        </p:spPr>
        <p:txBody>
          <a:bodyPr>
            <a:normAutofit lnSpcReduction="10000"/>
          </a:bodyPr>
          <a:lstStyle/>
          <a:p>
            <a:r>
              <a:rPr lang="en-CA" dirty="0"/>
              <a:t>The children of a 67-year-old woman ask their family physician for advice about their mother’s behavior 4 weeks after the death of her husband of 40 years. They are concerned because she weeps whenever she comes upon an object in her home that she associates with him. Her appetite has decreased, and she has had a 2-kg (4.4-lb) weight loss. She awakens 1 hour before the alarm goes off each morning. She is able to care for herself. Although she does not leave her home for any social activities, she does enjoy visits from her family. Which of the following is the most likely explanation and appropriate management?</a:t>
            </a:r>
          </a:p>
          <a:p>
            <a:r>
              <a:rPr lang="en-CA" dirty="0"/>
              <a:t>(A) Normal grief reaction, and she requires no medical attention</a:t>
            </a:r>
          </a:p>
          <a:p>
            <a:r>
              <a:rPr lang="en-CA" dirty="0"/>
              <a:t>(B) Normal grief reaction, and she would benefit from diazepam therapy</a:t>
            </a:r>
          </a:p>
          <a:p>
            <a:r>
              <a:rPr lang="en-CA" dirty="0"/>
              <a:t>(C) Pathologic grief reaction, and she should be treated with an antidepressant</a:t>
            </a:r>
          </a:p>
          <a:p>
            <a:r>
              <a:rPr lang="en-CA" dirty="0"/>
              <a:t>(D) Pathologic grief reaction, and she should be treated with psychotherapy</a:t>
            </a:r>
          </a:p>
          <a:p>
            <a:r>
              <a:rPr lang="en-CA" dirty="0"/>
              <a:t>(E) Pathologic grief reaction, and she should be encouraged to move in with one of her children</a:t>
            </a:r>
          </a:p>
          <a:p>
            <a:endParaRPr lang="en-US" dirty="0"/>
          </a:p>
        </p:txBody>
      </p:sp>
    </p:spTree>
    <p:extLst>
      <p:ext uri="{BB962C8B-B14F-4D97-AF65-F5344CB8AC3E}">
        <p14:creationId xmlns:p14="http://schemas.microsoft.com/office/powerpoint/2010/main" val="38092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426B-5431-4F4F-847A-F0DAC51E0160}"/>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F7466A84-44C6-8E49-9924-DD8357361289}"/>
              </a:ext>
            </a:extLst>
          </p:cNvPr>
          <p:cNvSpPr>
            <a:spLocks noGrp="1"/>
          </p:cNvSpPr>
          <p:nvPr>
            <p:ph idx="1"/>
          </p:nvPr>
        </p:nvSpPr>
        <p:spPr>
          <a:xfrm>
            <a:off x="673769" y="2406316"/>
            <a:ext cx="7873072" cy="4087789"/>
          </a:xfrm>
        </p:spPr>
        <p:txBody>
          <a:bodyPr>
            <a:normAutofit/>
          </a:bodyPr>
          <a:lstStyle/>
          <a:p>
            <a:r>
              <a:rPr lang="en-CA" dirty="0"/>
              <a:t>A 30-year-old man has had nausea, vomiting, and severe colicky right flank pain radiating into the thigh for 4 hours. He is afebrile. There is right costovertebral angle tenderness. Urinalysis shows RBCs too numerous to count and no bacteria. Which of the following is the most likely diagnosis?</a:t>
            </a:r>
          </a:p>
          <a:p>
            <a:r>
              <a:rPr lang="en-CA" dirty="0"/>
              <a:t>(A) Acute glomerulonephritis</a:t>
            </a:r>
          </a:p>
          <a:p>
            <a:r>
              <a:rPr lang="en-CA" dirty="0"/>
              <a:t>(B) Bacterial cystitis</a:t>
            </a:r>
          </a:p>
          <a:p>
            <a:r>
              <a:rPr lang="en-CA" dirty="0"/>
              <a:t>(C) Benign prostatic hyperplasia</a:t>
            </a:r>
          </a:p>
          <a:p>
            <a:r>
              <a:rPr lang="en-CA" dirty="0"/>
              <a:t>(D) Bladder carcinoma</a:t>
            </a:r>
          </a:p>
          <a:p>
            <a:r>
              <a:rPr lang="en-CA" dirty="0"/>
              <a:t>(E) Renal cell carcinoma</a:t>
            </a:r>
          </a:p>
          <a:p>
            <a:r>
              <a:rPr lang="en-CA" dirty="0"/>
              <a:t>(F) Urinary tract tuberculosis</a:t>
            </a:r>
          </a:p>
          <a:p>
            <a:r>
              <a:rPr lang="en-CA" dirty="0"/>
              <a:t>(G) Urolithiasis</a:t>
            </a:r>
          </a:p>
        </p:txBody>
      </p:sp>
    </p:spTree>
    <p:extLst>
      <p:ext uri="{BB962C8B-B14F-4D97-AF65-F5344CB8AC3E}">
        <p14:creationId xmlns:p14="http://schemas.microsoft.com/office/powerpoint/2010/main" val="341607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9F8F-E363-8B4C-88BE-546DA414498A}"/>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13A1AFFA-F4A1-7E4B-900A-8AC4E06CA77F}"/>
              </a:ext>
            </a:extLst>
          </p:cNvPr>
          <p:cNvSpPr>
            <a:spLocks noGrp="1"/>
          </p:cNvSpPr>
          <p:nvPr>
            <p:ph idx="1"/>
          </p:nvPr>
        </p:nvSpPr>
        <p:spPr>
          <a:xfrm>
            <a:off x="578498" y="2500604"/>
            <a:ext cx="8192278" cy="4180114"/>
          </a:xfrm>
        </p:spPr>
        <p:txBody>
          <a:bodyPr>
            <a:normAutofit/>
          </a:bodyPr>
          <a:lstStyle/>
          <a:p>
            <a:r>
              <a:rPr lang="en-CA" dirty="0"/>
              <a:t>A 52-year-old woman comes to the physician because of a 3-month history of diarrhea and intermittent abdominal pain that radiates to her back. The pain is exacerbated by eating. She describes her stools as greasy, foul-smelling, and difficult to flush. She has had a 4.5-kg (10-lb) weight loss during the past 4 months. She has a history of chronic alcohol abuse. Examination shows mild epigastric tenderness. An x-ray of the abdomen shows calcifications in the epigastrium. Which of the following is the most likely diagnosis?</a:t>
            </a:r>
          </a:p>
          <a:p>
            <a:r>
              <a:rPr lang="en-CA" dirty="0"/>
              <a:t>(A) Bacterial overgrowth</a:t>
            </a:r>
          </a:p>
          <a:p>
            <a:r>
              <a:rPr lang="en-CA" dirty="0"/>
              <a:t>(B) Celiac disease</a:t>
            </a:r>
          </a:p>
          <a:p>
            <a:r>
              <a:rPr lang="en-CA" dirty="0"/>
              <a:t>(C) Lactose intolerance</a:t>
            </a:r>
          </a:p>
          <a:p>
            <a:r>
              <a:rPr lang="en-CA" dirty="0"/>
              <a:t>(D) Malabsorption of bile salts</a:t>
            </a:r>
          </a:p>
          <a:p>
            <a:r>
              <a:rPr lang="en-CA" dirty="0"/>
              <a:t>(E) Pancreatic insufficiency</a:t>
            </a:r>
          </a:p>
        </p:txBody>
      </p:sp>
    </p:spTree>
    <p:extLst>
      <p:ext uri="{BB962C8B-B14F-4D97-AF65-F5344CB8AC3E}">
        <p14:creationId xmlns:p14="http://schemas.microsoft.com/office/powerpoint/2010/main" val="282751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338"/>
            <a:ext cx="8229600" cy="1044262"/>
          </a:xfrm>
        </p:spPr>
        <p:txBody>
          <a:bodyPr/>
          <a:lstStyle/>
          <a:p>
            <a:r>
              <a:rPr lang="en-US" dirty="0"/>
              <a:t>RESOURCES</a:t>
            </a:r>
          </a:p>
        </p:txBody>
      </p:sp>
      <p:sp>
        <p:nvSpPr>
          <p:cNvPr id="3" name="Content Placeholder 2"/>
          <p:cNvSpPr>
            <a:spLocks noGrp="1"/>
          </p:cNvSpPr>
          <p:nvPr>
            <p:ph idx="1"/>
          </p:nvPr>
        </p:nvSpPr>
        <p:spPr>
          <a:xfrm>
            <a:off x="457200" y="1967210"/>
            <a:ext cx="7620000" cy="4182452"/>
          </a:xfrm>
        </p:spPr>
        <p:txBody>
          <a:bodyPr>
            <a:normAutofit/>
          </a:bodyPr>
          <a:lstStyle/>
          <a:p>
            <a:pPr marL="0" indent="0">
              <a:buNone/>
            </a:pPr>
            <a:r>
              <a:rPr lang="en-US" sz="2800" dirty="0"/>
              <a:t>NBME Website: </a:t>
            </a:r>
            <a:r>
              <a:rPr lang="en-US" sz="2800" dirty="0">
                <a:hlinkClick r:id="rId2"/>
              </a:rPr>
              <a:t>www.nbme.org</a:t>
            </a:r>
            <a:r>
              <a:rPr lang="en-US" sz="2800" dirty="0"/>
              <a:t> </a:t>
            </a:r>
          </a:p>
          <a:p>
            <a:pPr marL="0" indent="0">
              <a:buNone/>
            </a:pPr>
            <a:endParaRPr lang="en-US" dirty="0"/>
          </a:p>
          <a:p>
            <a:pPr marL="0" indent="0">
              <a:buNone/>
            </a:pPr>
            <a:r>
              <a:rPr lang="en-US" sz="2000" dirty="0"/>
              <a:t>1. USE THIS WEBSITE TO DECIDE WHAT IS </a:t>
            </a:r>
            <a:r>
              <a:rPr lang="en-US" sz="2000" u="sng" dirty="0"/>
              <a:t>HIGH YIELD</a:t>
            </a:r>
          </a:p>
          <a:p>
            <a:pPr marL="0" indent="0">
              <a:buNone/>
            </a:pPr>
            <a:r>
              <a:rPr lang="en-US" sz="2000" dirty="0">
                <a:sym typeface="Wingdings"/>
              </a:rPr>
              <a:t>Taking an assessment  </a:t>
            </a:r>
            <a:r>
              <a:rPr lang="en-US" sz="2000" dirty="0"/>
              <a:t>Subject Exams </a:t>
            </a:r>
            <a:r>
              <a:rPr lang="en-US" sz="2000" dirty="0">
                <a:sym typeface="Wingdings"/>
              </a:rPr>
              <a:t> Clinical Science</a:t>
            </a:r>
            <a:r>
              <a:rPr lang="en-US" sz="2000" dirty="0"/>
              <a:t> </a:t>
            </a:r>
            <a:r>
              <a:rPr lang="en-US" sz="2000" dirty="0">
                <a:sym typeface="Wingdings"/>
              </a:rPr>
              <a:t> Content Outlines </a:t>
            </a:r>
            <a:r>
              <a:rPr lang="en-US" sz="2000" b="1" dirty="0"/>
              <a:t>Cardio, Resp, GI 10-15%</a:t>
            </a:r>
          </a:p>
          <a:p>
            <a:pPr marL="0" indent="0">
              <a:buNone/>
            </a:pPr>
            <a:endParaRPr lang="en-US" b="1" dirty="0"/>
          </a:p>
          <a:p>
            <a:pPr marL="0" indent="0">
              <a:buNone/>
            </a:pPr>
            <a:r>
              <a:rPr lang="en-US" sz="2000" dirty="0"/>
              <a:t>2. USE THIS WEBSITE FOR </a:t>
            </a:r>
            <a:r>
              <a:rPr lang="en-US" sz="2000" u="sng" dirty="0"/>
              <a:t>PRACTICE EXAMS</a:t>
            </a:r>
            <a:r>
              <a:rPr lang="en-US" sz="2000" dirty="0"/>
              <a:t>: </a:t>
            </a:r>
          </a:p>
          <a:p>
            <a:pPr marL="0" indent="0">
              <a:buNone/>
            </a:pPr>
            <a:r>
              <a:rPr lang="en-US" sz="2000" dirty="0"/>
              <a:t>Taking an assessment </a:t>
            </a:r>
            <a:r>
              <a:rPr lang="en-US" sz="2000" dirty="0">
                <a:sym typeface="Wingdings"/>
              </a:rPr>
              <a:t> </a:t>
            </a:r>
            <a:r>
              <a:rPr lang="en-US" sz="2000" dirty="0"/>
              <a:t>Self-Assessment Services </a:t>
            </a:r>
            <a:r>
              <a:rPr lang="en-US" sz="2000" dirty="0">
                <a:sym typeface="Wingdings" pitchFamily="2" charset="2"/>
              </a:rPr>
              <a:t> Purchasing – NOTE you want Clinical Mastery Series</a:t>
            </a:r>
            <a:r>
              <a:rPr lang="en-US" sz="2000" dirty="0"/>
              <a:t> </a:t>
            </a:r>
            <a:r>
              <a:rPr lang="en-US" sz="2000" dirty="0">
                <a:sym typeface="Wingdings"/>
              </a:rPr>
              <a:t> </a:t>
            </a:r>
            <a:r>
              <a:rPr lang="en-US" sz="2000" dirty="0" err="1"/>
              <a:t>MyNBME</a:t>
            </a:r>
            <a:r>
              <a:rPr lang="en-US" sz="2000" dirty="0"/>
              <a:t> – set up an account.  </a:t>
            </a:r>
          </a:p>
        </p:txBody>
      </p:sp>
    </p:spTree>
    <p:extLst>
      <p:ext uri="{BB962C8B-B14F-4D97-AF65-F5344CB8AC3E}">
        <p14:creationId xmlns:p14="http://schemas.microsoft.com/office/powerpoint/2010/main" val="37796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364363-6AD6-E84A-B12B-2C47D6D635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594" y="932872"/>
            <a:ext cx="8264812" cy="4992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D95B554-AB7E-D14B-9E32-E84F9A0ED102}"/>
                  </a:ext>
                </a:extLst>
              </p14:cNvPr>
              <p14:cNvContentPartPr/>
              <p14:nvPr/>
            </p14:nvContentPartPr>
            <p14:xfrm>
              <a:off x="616065" y="3297530"/>
              <a:ext cx="1788120" cy="75600"/>
            </p14:xfrm>
          </p:contentPart>
        </mc:Choice>
        <mc:Fallback xmlns="">
          <p:pic>
            <p:nvPicPr>
              <p:cNvPr id="2" name="Ink 1">
                <a:extLst>
                  <a:ext uri="{FF2B5EF4-FFF2-40B4-BE49-F238E27FC236}">
                    <a16:creationId xmlns:a16="http://schemas.microsoft.com/office/drawing/2014/main" id="{AD95B554-AB7E-D14B-9E32-E84F9A0ED102}"/>
                  </a:ext>
                </a:extLst>
              </p:cNvPr>
              <p:cNvPicPr/>
              <p:nvPr/>
            </p:nvPicPr>
            <p:blipFill>
              <a:blip r:embed="rId4"/>
              <a:stretch>
                <a:fillRect/>
              </a:stretch>
            </p:blipFill>
            <p:spPr>
              <a:xfrm>
                <a:off x="562425" y="3189890"/>
                <a:ext cx="18957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16F13FD-7FD8-A541-98BE-D3920D5E86D1}"/>
                  </a:ext>
                </a:extLst>
              </p14:cNvPr>
              <p14:cNvContentPartPr/>
              <p14:nvPr/>
            </p14:nvContentPartPr>
            <p14:xfrm>
              <a:off x="7854225" y="3295010"/>
              <a:ext cx="785520" cy="77040"/>
            </p14:xfrm>
          </p:contentPart>
        </mc:Choice>
        <mc:Fallback xmlns="">
          <p:pic>
            <p:nvPicPr>
              <p:cNvPr id="3" name="Ink 2">
                <a:extLst>
                  <a:ext uri="{FF2B5EF4-FFF2-40B4-BE49-F238E27FC236}">
                    <a16:creationId xmlns:a16="http://schemas.microsoft.com/office/drawing/2014/main" id="{116F13FD-7FD8-A541-98BE-D3920D5E86D1}"/>
                  </a:ext>
                </a:extLst>
              </p:cNvPr>
              <p:cNvPicPr/>
              <p:nvPr/>
            </p:nvPicPr>
            <p:blipFill>
              <a:blip r:embed="rId6"/>
              <a:stretch>
                <a:fillRect/>
              </a:stretch>
            </p:blipFill>
            <p:spPr>
              <a:xfrm>
                <a:off x="7800225" y="3187010"/>
                <a:ext cx="8931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B4813A86-845D-5E47-81C4-80BD87FACEEB}"/>
                  </a:ext>
                </a:extLst>
              </p14:cNvPr>
              <p14:cNvContentPartPr/>
              <p14:nvPr/>
            </p14:nvContentPartPr>
            <p14:xfrm>
              <a:off x="657825" y="3612170"/>
              <a:ext cx="1452960" cy="67320"/>
            </p14:xfrm>
          </p:contentPart>
        </mc:Choice>
        <mc:Fallback xmlns="">
          <p:pic>
            <p:nvPicPr>
              <p:cNvPr id="4" name="Ink 3">
                <a:extLst>
                  <a:ext uri="{FF2B5EF4-FFF2-40B4-BE49-F238E27FC236}">
                    <a16:creationId xmlns:a16="http://schemas.microsoft.com/office/drawing/2014/main" id="{B4813A86-845D-5E47-81C4-80BD87FACEEB}"/>
                  </a:ext>
                </a:extLst>
              </p:cNvPr>
              <p:cNvPicPr/>
              <p:nvPr/>
            </p:nvPicPr>
            <p:blipFill>
              <a:blip r:embed="rId8"/>
              <a:stretch>
                <a:fillRect/>
              </a:stretch>
            </p:blipFill>
            <p:spPr>
              <a:xfrm>
                <a:off x="604185" y="3504530"/>
                <a:ext cx="15606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2FE8A5C-0575-4143-8C71-CC7F8903B007}"/>
                  </a:ext>
                </a:extLst>
              </p14:cNvPr>
              <p14:cNvContentPartPr/>
              <p14:nvPr/>
            </p14:nvContentPartPr>
            <p14:xfrm>
              <a:off x="7881225" y="3567890"/>
              <a:ext cx="744840" cy="63720"/>
            </p14:xfrm>
          </p:contentPart>
        </mc:Choice>
        <mc:Fallback xmlns="">
          <p:pic>
            <p:nvPicPr>
              <p:cNvPr id="5" name="Ink 4">
                <a:extLst>
                  <a:ext uri="{FF2B5EF4-FFF2-40B4-BE49-F238E27FC236}">
                    <a16:creationId xmlns:a16="http://schemas.microsoft.com/office/drawing/2014/main" id="{92FE8A5C-0575-4143-8C71-CC7F8903B007}"/>
                  </a:ext>
                </a:extLst>
              </p:cNvPr>
              <p:cNvPicPr/>
              <p:nvPr/>
            </p:nvPicPr>
            <p:blipFill>
              <a:blip r:embed="rId10"/>
              <a:stretch>
                <a:fillRect/>
              </a:stretch>
            </p:blipFill>
            <p:spPr>
              <a:xfrm>
                <a:off x="7827225" y="3460250"/>
                <a:ext cx="852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24E885E3-7289-B547-AE20-335FC70DAF00}"/>
                  </a:ext>
                </a:extLst>
              </p14:cNvPr>
              <p14:cNvContentPartPr/>
              <p14:nvPr/>
            </p14:nvContentPartPr>
            <p14:xfrm>
              <a:off x="649905" y="3824210"/>
              <a:ext cx="1834560" cy="47520"/>
            </p14:xfrm>
          </p:contentPart>
        </mc:Choice>
        <mc:Fallback xmlns="">
          <p:pic>
            <p:nvPicPr>
              <p:cNvPr id="6" name="Ink 5">
                <a:extLst>
                  <a:ext uri="{FF2B5EF4-FFF2-40B4-BE49-F238E27FC236}">
                    <a16:creationId xmlns:a16="http://schemas.microsoft.com/office/drawing/2014/main" id="{24E885E3-7289-B547-AE20-335FC70DAF00}"/>
                  </a:ext>
                </a:extLst>
              </p:cNvPr>
              <p:cNvPicPr/>
              <p:nvPr/>
            </p:nvPicPr>
            <p:blipFill>
              <a:blip r:embed="rId12"/>
              <a:stretch>
                <a:fillRect/>
              </a:stretch>
            </p:blipFill>
            <p:spPr>
              <a:xfrm>
                <a:off x="595905" y="3716210"/>
                <a:ext cx="1942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7E60DA3D-FCE3-4647-A8DB-B37D20C524CB}"/>
                  </a:ext>
                </a:extLst>
              </p14:cNvPr>
              <p14:cNvContentPartPr/>
              <p14:nvPr/>
            </p14:nvContentPartPr>
            <p14:xfrm>
              <a:off x="7865385" y="3878570"/>
              <a:ext cx="637560" cy="51840"/>
            </p14:xfrm>
          </p:contentPart>
        </mc:Choice>
        <mc:Fallback xmlns="">
          <p:pic>
            <p:nvPicPr>
              <p:cNvPr id="7" name="Ink 6">
                <a:extLst>
                  <a:ext uri="{FF2B5EF4-FFF2-40B4-BE49-F238E27FC236}">
                    <a16:creationId xmlns:a16="http://schemas.microsoft.com/office/drawing/2014/main" id="{7E60DA3D-FCE3-4647-A8DB-B37D20C524CB}"/>
                  </a:ext>
                </a:extLst>
              </p:cNvPr>
              <p:cNvPicPr/>
              <p:nvPr/>
            </p:nvPicPr>
            <p:blipFill>
              <a:blip r:embed="rId14"/>
              <a:stretch>
                <a:fillRect/>
              </a:stretch>
            </p:blipFill>
            <p:spPr>
              <a:xfrm>
                <a:off x="7811385" y="3770930"/>
                <a:ext cx="745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E6DCD1E9-AB07-EB4A-8BE2-1D1D877316A6}"/>
                  </a:ext>
                </a:extLst>
              </p14:cNvPr>
              <p14:cNvContentPartPr/>
              <p14:nvPr/>
            </p14:nvContentPartPr>
            <p14:xfrm>
              <a:off x="666825" y="4082330"/>
              <a:ext cx="1777320" cy="70920"/>
            </p14:xfrm>
          </p:contentPart>
        </mc:Choice>
        <mc:Fallback xmlns="">
          <p:pic>
            <p:nvPicPr>
              <p:cNvPr id="8" name="Ink 7">
                <a:extLst>
                  <a:ext uri="{FF2B5EF4-FFF2-40B4-BE49-F238E27FC236}">
                    <a16:creationId xmlns:a16="http://schemas.microsoft.com/office/drawing/2014/main" id="{E6DCD1E9-AB07-EB4A-8BE2-1D1D877316A6}"/>
                  </a:ext>
                </a:extLst>
              </p:cNvPr>
              <p:cNvPicPr/>
              <p:nvPr/>
            </p:nvPicPr>
            <p:blipFill>
              <a:blip r:embed="rId16"/>
              <a:stretch>
                <a:fillRect/>
              </a:stretch>
            </p:blipFill>
            <p:spPr>
              <a:xfrm>
                <a:off x="613185" y="3974330"/>
                <a:ext cx="18849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C56F5F60-E845-2148-96D4-A0A52B1D8717}"/>
                  </a:ext>
                </a:extLst>
              </p14:cNvPr>
              <p14:cNvContentPartPr/>
              <p14:nvPr/>
            </p14:nvContentPartPr>
            <p14:xfrm>
              <a:off x="7853145" y="4161170"/>
              <a:ext cx="646200" cy="11160"/>
            </p14:xfrm>
          </p:contentPart>
        </mc:Choice>
        <mc:Fallback xmlns="">
          <p:pic>
            <p:nvPicPr>
              <p:cNvPr id="9" name="Ink 8">
                <a:extLst>
                  <a:ext uri="{FF2B5EF4-FFF2-40B4-BE49-F238E27FC236}">
                    <a16:creationId xmlns:a16="http://schemas.microsoft.com/office/drawing/2014/main" id="{C56F5F60-E845-2148-96D4-A0A52B1D8717}"/>
                  </a:ext>
                </a:extLst>
              </p:cNvPr>
              <p:cNvPicPr/>
              <p:nvPr/>
            </p:nvPicPr>
            <p:blipFill>
              <a:blip r:embed="rId18"/>
              <a:stretch>
                <a:fillRect/>
              </a:stretch>
            </p:blipFill>
            <p:spPr>
              <a:xfrm>
                <a:off x="7799145" y="4053170"/>
                <a:ext cx="753840" cy="226800"/>
              </a:xfrm>
              <a:prstGeom prst="rect">
                <a:avLst/>
              </a:prstGeom>
            </p:spPr>
          </p:pic>
        </mc:Fallback>
      </mc:AlternateContent>
    </p:spTree>
    <p:extLst>
      <p:ext uri="{BB962C8B-B14F-4D97-AF65-F5344CB8AC3E}">
        <p14:creationId xmlns:p14="http://schemas.microsoft.com/office/powerpoint/2010/main" val="26759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502" y="666283"/>
            <a:ext cx="7437891" cy="780552"/>
          </a:xfrm>
        </p:spPr>
        <p:txBody>
          <a:bodyPr>
            <a:normAutofit/>
          </a:bodyPr>
          <a:lstStyle/>
          <a:p>
            <a:r>
              <a:rPr lang="en-US" dirty="0"/>
              <a:t>UWORLD</a:t>
            </a:r>
          </a:p>
        </p:txBody>
      </p:sp>
      <p:pic>
        <p:nvPicPr>
          <p:cNvPr id="7" name="Content Placeholder 6"/>
          <p:cNvPicPr>
            <a:picLocks noGrp="1" noChangeAspect="1"/>
          </p:cNvPicPr>
          <p:nvPr>
            <p:ph idx="1"/>
          </p:nvPr>
        </p:nvPicPr>
        <p:blipFill rotWithShape="1">
          <a:blip r:embed="rId2"/>
          <a:srcRect t="-128" b="458"/>
          <a:stretch/>
        </p:blipFill>
        <p:spPr>
          <a:xfrm>
            <a:off x="4773135" y="1700011"/>
            <a:ext cx="4370865" cy="2614412"/>
          </a:xfrm>
        </p:spPr>
      </p:pic>
      <p:sp>
        <p:nvSpPr>
          <p:cNvPr id="8" name="Content Placeholder 2"/>
          <p:cNvSpPr txBox="1">
            <a:spLocks/>
          </p:cNvSpPr>
          <p:nvPr/>
        </p:nvSpPr>
        <p:spPr>
          <a:xfrm>
            <a:off x="457200" y="1700011"/>
            <a:ext cx="4315935" cy="4715537"/>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u="sng" dirty="0"/>
              <a:t>PRO: </a:t>
            </a:r>
          </a:p>
          <a:p>
            <a:r>
              <a:rPr lang="en-US" dirty="0"/>
              <a:t>Subject and Topic specific</a:t>
            </a:r>
          </a:p>
          <a:p>
            <a:r>
              <a:rPr lang="en-US" dirty="0"/>
              <a:t>Available for EVERY exam – number of questions is variable</a:t>
            </a:r>
          </a:p>
          <a:p>
            <a:r>
              <a:rPr lang="en-US" dirty="0"/>
              <a:t>VERY Good for Key Words and Patterns</a:t>
            </a:r>
          </a:p>
          <a:p>
            <a:r>
              <a:rPr lang="en-US" dirty="0"/>
              <a:t>Can take sample tests – see how you’re doing</a:t>
            </a:r>
          </a:p>
          <a:p>
            <a:endParaRPr lang="en-US" dirty="0"/>
          </a:p>
          <a:p>
            <a:r>
              <a:rPr lang="en-US" u="sng" dirty="0"/>
              <a:t>CON: </a:t>
            </a:r>
          </a:p>
          <a:p>
            <a:r>
              <a:rPr lang="en-US" dirty="0"/>
              <a:t>$499 for the year</a:t>
            </a:r>
          </a:p>
          <a:p>
            <a:r>
              <a:rPr lang="en-US" dirty="0"/>
              <a:t>There are PDF’s for free – cheap and similar questions</a:t>
            </a:r>
          </a:p>
        </p:txBody>
      </p:sp>
    </p:spTree>
    <p:extLst>
      <p:ext uri="{BB962C8B-B14F-4D97-AF65-F5344CB8AC3E}">
        <p14:creationId xmlns:p14="http://schemas.microsoft.com/office/powerpoint/2010/main" val="206218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F63F-379B-FA41-9BEF-C648D533C054}"/>
              </a:ext>
            </a:extLst>
          </p:cNvPr>
          <p:cNvSpPr>
            <a:spLocks noGrp="1"/>
          </p:cNvSpPr>
          <p:nvPr>
            <p:ph type="title"/>
          </p:nvPr>
        </p:nvSpPr>
        <p:spPr/>
        <p:txBody>
          <a:bodyPr/>
          <a:lstStyle/>
          <a:p>
            <a:r>
              <a:rPr lang="en-US" dirty="0"/>
              <a:t>Exam specific Resources</a:t>
            </a:r>
          </a:p>
        </p:txBody>
      </p:sp>
      <p:sp>
        <p:nvSpPr>
          <p:cNvPr id="3" name="Content Placeholder 2">
            <a:extLst>
              <a:ext uri="{FF2B5EF4-FFF2-40B4-BE49-F238E27FC236}">
                <a16:creationId xmlns:a16="http://schemas.microsoft.com/office/drawing/2014/main" id="{AC2BDDFE-A41A-3C41-B777-03A863243D64}"/>
              </a:ext>
            </a:extLst>
          </p:cNvPr>
          <p:cNvSpPr>
            <a:spLocks noGrp="1"/>
          </p:cNvSpPr>
          <p:nvPr>
            <p:ph idx="1"/>
          </p:nvPr>
        </p:nvSpPr>
        <p:spPr>
          <a:xfrm>
            <a:off x="765111" y="2612571"/>
            <a:ext cx="7688424" cy="3993502"/>
          </a:xfrm>
        </p:spPr>
        <p:txBody>
          <a:bodyPr/>
          <a:lstStyle/>
          <a:p>
            <a:pPr marL="0" indent="0">
              <a:buNone/>
            </a:pPr>
            <a:r>
              <a:rPr lang="en-CA" sz="2600" u="sng" dirty="0"/>
              <a:t>INTERNAL</a:t>
            </a:r>
            <a:endParaRPr lang="en-CA" sz="2600" dirty="0"/>
          </a:p>
          <a:p>
            <a:pPr fontAlgn="base"/>
            <a:r>
              <a:rPr lang="en-CA" sz="2400" dirty="0"/>
              <a:t>Step Up to Medicine </a:t>
            </a:r>
          </a:p>
          <a:p>
            <a:pPr lvl="1" fontAlgn="base"/>
            <a:r>
              <a:rPr lang="en-CA" sz="2400" dirty="0"/>
              <a:t>Focus on Cardio, GI, Resp chapters for sure</a:t>
            </a:r>
          </a:p>
          <a:p>
            <a:pPr lvl="1" fontAlgn="base"/>
            <a:r>
              <a:rPr lang="en-CA" sz="2400" dirty="0"/>
              <a:t>Useful for the rest of your career</a:t>
            </a:r>
          </a:p>
          <a:p>
            <a:pPr fontAlgn="base"/>
            <a:r>
              <a:rPr lang="en-CA" sz="2400" dirty="0"/>
              <a:t>1000-2000 practice questions → most practice questions you will do for any exam</a:t>
            </a:r>
          </a:p>
          <a:p>
            <a:pPr lvl="1" fontAlgn="base"/>
            <a:r>
              <a:rPr lang="en-CA" sz="2400" dirty="0"/>
              <a:t>Case files/pre-test</a:t>
            </a:r>
          </a:p>
          <a:p>
            <a:pPr lvl="1" fontAlgn="base"/>
            <a:r>
              <a:rPr lang="en-CA" sz="2400" b="1" dirty="0"/>
              <a:t>UWORLD</a:t>
            </a:r>
          </a:p>
          <a:p>
            <a:endParaRPr lang="en-US" dirty="0"/>
          </a:p>
        </p:txBody>
      </p:sp>
    </p:spTree>
    <p:extLst>
      <p:ext uri="{BB962C8B-B14F-4D97-AF65-F5344CB8AC3E}">
        <p14:creationId xmlns:p14="http://schemas.microsoft.com/office/powerpoint/2010/main" val="98282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F01C8-D4DD-474D-924E-6300B13157D3}"/>
              </a:ext>
            </a:extLst>
          </p:cNvPr>
          <p:cNvSpPr>
            <a:spLocks noGrp="1"/>
          </p:cNvSpPr>
          <p:nvPr>
            <p:ph idx="1"/>
          </p:nvPr>
        </p:nvSpPr>
        <p:spPr>
          <a:xfrm>
            <a:off x="363894" y="637795"/>
            <a:ext cx="8416211" cy="3968028"/>
          </a:xfrm>
        </p:spPr>
        <p:txBody>
          <a:bodyPr>
            <a:normAutofit fontScale="92500" lnSpcReduction="20000"/>
          </a:bodyPr>
          <a:lstStyle/>
          <a:p>
            <a:pPr marL="0" indent="0">
              <a:buNone/>
            </a:pPr>
            <a:r>
              <a:rPr lang="en-CA" sz="2800" u="sng" dirty="0"/>
              <a:t>SURGERY</a:t>
            </a:r>
            <a:endParaRPr lang="en-CA" sz="2800" dirty="0"/>
          </a:p>
          <a:p>
            <a:pPr fontAlgn="base"/>
            <a:r>
              <a:rPr lang="en-CA" sz="2600" dirty="0" err="1"/>
              <a:t>Pestana</a:t>
            </a:r>
            <a:r>
              <a:rPr lang="en-CA" sz="2600" dirty="0"/>
              <a:t> Notes</a:t>
            </a:r>
          </a:p>
          <a:p>
            <a:pPr lvl="1" fontAlgn="base"/>
            <a:r>
              <a:rPr lang="en-CA" sz="2600" dirty="0"/>
              <a:t>Good for the wards, quick summaries</a:t>
            </a:r>
          </a:p>
          <a:p>
            <a:pPr fontAlgn="base"/>
            <a:r>
              <a:rPr lang="en-CA" sz="2600" dirty="0"/>
              <a:t>NMS Surgery </a:t>
            </a:r>
            <a:r>
              <a:rPr lang="en-CA" sz="2600" b="1" dirty="0"/>
              <a:t>casebook</a:t>
            </a:r>
            <a:endParaRPr lang="en-CA" sz="2600" dirty="0"/>
          </a:p>
          <a:p>
            <a:pPr lvl="2" fontAlgn="base"/>
            <a:r>
              <a:rPr lang="en-CA" sz="2600" dirty="0"/>
              <a:t>Good cases</a:t>
            </a:r>
          </a:p>
          <a:p>
            <a:pPr fontAlgn="base"/>
            <a:r>
              <a:rPr lang="en-CA" sz="2600" dirty="0"/>
              <a:t>Pre-test</a:t>
            </a:r>
          </a:p>
          <a:p>
            <a:pPr fontAlgn="base"/>
            <a:r>
              <a:rPr lang="en-CA" sz="2600" dirty="0"/>
              <a:t>Case files</a:t>
            </a:r>
          </a:p>
          <a:p>
            <a:pPr fontAlgn="base"/>
            <a:r>
              <a:rPr lang="en-CA" sz="2600" dirty="0"/>
              <a:t>U world</a:t>
            </a:r>
          </a:p>
          <a:p>
            <a:pPr lvl="1" fontAlgn="base"/>
            <a:r>
              <a:rPr lang="en-CA" sz="2600" dirty="0"/>
              <a:t>*What is the next step in management questions*</a:t>
            </a:r>
          </a:p>
          <a:p>
            <a:endParaRPr lang="en-US" dirty="0"/>
          </a:p>
        </p:txBody>
      </p:sp>
    </p:spTree>
    <p:extLst>
      <p:ext uri="{BB962C8B-B14F-4D97-AF65-F5344CB8AC3E}">
        <p14:creationId xmlns:p14="http://schemas.microsoft.com/office/powerpoint/2010/main" val="329834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1368"/>
            <a:ext cx="8229600" cy="1147182"/>
          </a:xfrm>
        </p:spPr>
        <p:txBody>
          <a:bodyPr/>
          <a:lstStyle/>
          <a:p>
            <a:r>
              <a:rPr lang="en-US" dirty="0"/>
              <a:t>NBME Study Tips</a:t>
            </a:r>
          </a:p>
        </p:txBody>
      </p:sp>
      <p:sp>
        <p:nvSpPr>
          <p:cNvPr id="5" name="Subtitle 2"/>
          <p:cNvSpPr txBox="1">
            <a:spLocks/>
          </p:cNvSpPr>
          <p:nvPr/>
        </p:nvSpPr>
        <p:spPr>
          <a:xfrm>
            <a:off x="594905" y="2743200"/>
            <a:ext cx="8091895" cy="251581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Dr.  Phoebe Thiessen, Dr.  Amit </a:t>
            </a:r>
            <a:r>
              <a:rPr lang="en-US" dirty="0" err="1"/>
              <a:t>Bharj</a:t>
            </a:r>
            <a:r>
              <a:rPr lang="en-US" dirty="0"/>
              <a:t> &amp; </a:t>
            </a:r>
          </a:p>
          <a:p>
            <a:pPr marL="0" indent="0" algn="ctr">
              <a:buNone/>
            </a:pPr>
            <a:r>
              <a:rPr lang="en-US" dirty="0"/>
              <a:t>Dr. Anna Schwarz</a:t>
            </a:r>
          </a:p>
          <a:p>
            <a:pPr marL="0" indent="0" algn="ctr">
              <a:buNone/>
            </a:pPr>
            <a:endParaRPr lang="en-US" sz="1900" dirty="0"/>
          </a:p>
          <a:p>
            <a:pPr marL="0" indent="0" algn="ctr">
              <a:buNone/>
            </a:pPr>
            <a:r>
              <a:rPr lang="en-US" sz="1800" dirty="0">
                <a:latin typeface="Arial" panose="020B0604020202020204" pitchFamily="34" charset="0"/>
                <a:cs typeface="Arial" panose="020B0604020202020204" pitchFamily="34" charset="0"/>
              </a:rPr>
              <a:t>phoebethiessen@gmail.com</a:t>
            </a:r>
          </a:p>
          <a:p>
            <a:pPr marL="0" indent="0" algn="ctr">
              <a:buNone/>
            </a:pPr>
            <a:r>
              <a:rPr lang="en-US" sz="1800" dirty="0">
                <a:latin typeface="Arial" panose="020B0604020202020204" pitchFamily="34" charset="0"/>
                <a:cs typeface="Arial" panose="020B0604020202020204" pitchFamily="34" charset="0"/>
              </a:rPr>
              <a:t>umiomdin@myumanitoba.ca</a:t>
            </a:r>
          </a:p>
          <a:p>
            <a:pPr marL="0" indent="0" algn="ctr">
              <a:buNone/>
            </a:pPr>
            <a:r>
              <a:rPr lang="en-US" sz="1800" dirty="0" err="1">
                <a:latin typeface="Arial" panose="020B0604020202020204" pitchFamily="34" charset="0"/>
                <a:cs typeface="Arial" panose="020B0604020202020204" pitchFamily="34" charset="0"/>
              </a:rPr>
              <a:t>amit.bharj@gmail.com</a:t>
            </a:r>
            <a:endParaRPr lang="en-US" sz="1800" dirty="0">
              <a:latin typeface="Arial" panose="020B0604020202020204" pitchFamily="34" charset="0"/>
              <a:cs typeface="Arial" panose="020B0604020202020204" pitchFamily="34" charset="0"/>
            </a:endParaRP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3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F18525-0612-744B-B6D3-30AD6A847321}"/>
              </a:ext>
            </a:extLst>
          </p:cNvPr>
          <p:cNvSpPr>
            <a:spLocks noGrp="1"/>
          </p:cNvSpPr>
          <p:nvPr>
            <p:ph idx="1"/>
          </p:nvPr>
        </p:nvSpPr>
        <p:spPr>
          <a:xfrm>
            <a:off x="335903" y="1080707"/>
            <a:ext cx="4236097" cy="4005351"/>
          </a:xfrm>
        </p:spPr>
        <p:txBody>
          <a:bodyPr>
            <a:normAutofit/>
          </a:bodyPr>
          <a:lstStyle/>
          <a:p>
            <a:pPr marL="0" indent="0">
              <a:buNone/>
            </a:pPr>
            <a:r>
              <a:rPr lang="en-CA" sz="2600" u="sng" dirty="0"/>
              <a:t>PSYCHIATRY (tricky exam)</a:t>
            </a:r>
            <a:endParaRPr lang="en-CA" sz="2600" dirty="0"/>
          </a:p>
          <a:p>
            <a:pPr fontAlgn="base"/>
            <a:r>
              <a:rPr lang="en-CA" sz="2400" dirty="0"/>
              <a:t>Introductory textbook of psychiatry</a:t>
            </a:r>
          </a:p>
          <a:p>
            <a:pPr fontAlgn="base"/>
            <a:r>
              <a:rPr lang="en-CA" sz="2400" dirty="0"/>
              <a:t>First Aid for psychiatry</a:t>
            </a:r>
          </a:p>
          <a:p>
            <a:pPr lvl="1" fontAlgn="base"/>
            <a:r>
              <a:rPr lang="en-CA" sz="2400" dirty="0"/>
              <a:t>Excellent summary</a:t>
            </a:r>
          </a:p>
          <a:p>
            <a:pPr fontAlgn="base"/>
            <a:r>
              <a:rPr lang="en-CA" sz="2400" dirty="0"/>
              <a:t>Lange Q&amp;A </a:t>
            </a:r>
          </a:p>
          <a:p>
            <a:pPr lvl="1" fontAlgn="base"/>
            <a:r>
              <a:rPr lang="en-CA" sz="2400" dirty="0"/>
              <a:t>Good practice questions</a:t>
            </a:r>
          </a:p>
          <a:p>
            <a:pPr fontAlgn="base"/>
            <a:r>
              <a:rPr lang="en-CA" sz="2400" dirty="0" err="1"/>
              <a:t>Uworld</a:t>
            </a:r>
            <a:endParaRPr lang="en-CA" sz="2400" dirty="0"/>
          </a:p>
          <a:p>
            <a:pPr marL="0" indent="0" fontAlgn="base">
              <a:buNone/>
            </a:pPr>
            <a:endParaRPr lang="en-CA" dirty="0"/>
          </a:p>
          <a:p>
            <a:endParaRPr lang="en-US" dirty="0"/>
          </a:p>
        </p:txBody>
      </p:sp>
      <p:sp>
        <p:nvSpPr>
          <p:cNvPr id="4" name="TextBox 3">
            <a:extLst>
              <a:ext uri="{FF2B5EF4-FFF2-40B4-BE49-F238E27FC236}">
                <a16:creationId xmlns:a16="http://schemas.microsoft.com/office/drawing/2014/main" id="{92D68925-5D13-114F-91A7-3746D9F79240}"/>
              </a:ext>
            </a:extLst>
          </p:cNvPr>
          <p:cNvSpPr txBox="1"/>
          <p:nvPr/>
        </p:nvSpPr>
        <p:spPr>
          <a:xfrm>
            <a:off x="4572000" y="1080707"/>
            <a:ext cx="4050359" cy="3447098"/>
          </a:xfrm>
          <a:prstGeom prst="rect">
            <a:avLst/>
          </a:prstGeom>
          <a:noFill/>
        </p:spPr>
        <p:txBody>
          <a:bodyPr wrap="square" rtlCol="0">
            <a:spAutoFit/>
          </a:bodyPr>
          <a:lstStyle/>
          <a:p>
            <a:r>
              <a:rPr lang="en-CA" sz="2600" u="sng" dirty="0"/>
              <a:t>FAMILY MED</a:t>
            </a:r>
            <a:endParaRPr lang="en-CA" sz="2600" dirty="0"/>
          </a:p>
          <a:p>
            <a:pPr marL="342900" indent="-342900" fontAlgn="base">
              <a:buFont typeface="Arial" panose="020B0604020202020204" pitchFamily="34" charset="0"/>
              <a:buChar char="•"/>
            </a:pPr>
            <a:r>
              <a:rPr lang="en-CA" sz="2400" dirty="0"/>
              <a:t>University of </a:t>
            </a:r>
            <a:r>
              <a:rPr lang="en-CA" sz="2400" dirty="0" err="1"/>
              <a:t>Virgina</a:t>
            </a:r>
            <a:r>
              <a:rPr lang="en-CA" sz="2400" dirty="0"/>
              <a:t> question bank</a:t>
            </a:r>
          </a:p>
          <a:p>
            <a:pPr marL="342900" indent="-342900" fontAlgn="base">
              <a:buFont typeface="Arial" panose="020B0604020202020204" pitchFamily="34" charset="0"/>
              <a:buChar char="•"/>
            </a:pPr>
            <a:r>
              <a:rPr lang="en-CA" sz="2400" dirty="0" err="1"/>
              <a:t>AAFP.org</a:t>
            </a:r>
            <a:r>
              <a:rPr lang="en-CA" sz="2400" dirty="0"/>
              <a:t> (has a lot of questions – not all very specific)</a:t>
            </a:r>
          </a:p>
          <a:p>
            <a:pPr marL="342900" indent="-342900" fontAlgn="base">
              <a:buFont typeface="Arial" panose="020B0604020202020204" pitchFamily="34" charset="0"/>
              <a:buChar char="•"/>
            </a:pPr>
            <a:r>
              <a:rPr lang="en-CA" sz="2400" dirty="0"/>
              <a:t>Blueprints family medicine</a:t>
            </a:r>
          </a:p>
          <a:p>
            <a:pPr marL="342900" indent="-342900" fontAlgn="base">
              <a:buFont typeface="Arial" panose="020B0604020202020204" pitchFamily="34" charset="0"/>
              <a:buChar char="•"/>
            </a:pPr>
            <a:r>
              <a:rPr lang="en-CA" sz="2400" dirty="0"/>
              <a:t>Has some internal med stuff on it as well</a:t>
            </a:r>
          </a:p>
        </p:txBody>
      </p:sp>
    </p:spTree>
    <p:extLst>
      <p:ext uri="{BB962C8B-B14F-4D97-AF65-F5344CB8AC3E}">
        <p14:creationId xmlns:p14="http://schemas.microsoft.com/office/powerpoint/2010/main" val="489919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91F8D-7E91-0045-9B4B-62B2C66DCCF1}"/>
              </a:ext>
            </a:extLst>
          </p:cNvPr>
          <p:cNvSpPr>
            <a:spLocks noGrp="1"/>
          </p:cNvSpPr>
          <p:nvPr>
            <p:ph idx="1"/>
          </p:nvPr>
        </p:nvSpPr>
        <p:spPr>
          <a:xfrm>
            <a:off x="176408" y="811032"/>
            <a:ext cx="4752781" cy="3874722"/>
          </a:xfrm>
        </p:spPr>
        <p:txBody>
          <a:bodyPr/>
          <a:lstStyle/>
          <a:p>
            <a:pPr marL="0" indent="0">
              <a:buNone/>
            </a:pPr>
            <a:r>
              <a:rPr lang="en-CA" sz="2600" u="sng" dirty="0"/>
              <a:t>PEDIATRICS</a:t>
            </a:r>
            <a:endParaRPr lang="en-CA" sz="2600" dirty="0"/>
          </a:p>
          <a:p>
            <a:pPr fontAlgn="base"/>
            <a:r>
              <a:rPr lang="en-CA" sz="2400" dirty="0"/>
              <a:t>BRS Pediatrics</a:t>
            </a:r>
          </a:p>
          <a:p>
            <a:pPr lvl="1" fontAlgn="base"/>
            <a:r>
              <a:rPr lang="en-CA" sz="2400" dirty="0"/>
              <a:t>Read cardio, resp, GI chapters</a:t>
            </a:r>
          </a:p>
          <a:p>
            <a:pPr lvl="1" fontAlgn="base"/>
            <a:r>
              <a:rPr lang="en-CA" sz="2400" dirty="0"/>
              <a:t>Just enough info</a:t>
            </a:r>
          </a:p>
          <a:p>
            <a:pPr lvl="1" fontAlgn="base"/>
            <a:r>
              <a:rPr lang="en-CA" sz="2400" dirty="0"/>
              <a:t>**Practice questions at the end</a:t>
            </a:r>
          </a:p>
          <a:p>
            <a:pPr fontAlgn="base"/>
            <a:r>
              <a:rPr lang="en-CA" sz="2400" dirty="0" err="1"/>
              <a:t>Uworld</a:t>
            </a:r>
            <a:endParaRPr lang="en-CA" sz="2400" dirty="0"/>
          </a:p>
          <a:p>
            <a:pPr fontAlgn="base"/>
            <a:r>
              <a:rPr lang="en-CA" sz="2400" dirty="0"/>
              <a:t>Pretest</a:t>
            </a:r>
          </a:p>
          <a:p>
            <a:endParaRPr lang="en-US" dirty="0"/>
          </a:p>
        </p:txBody>
      </p:sp>
      <p:sp>
        <p:nvSpPr>
          <p:cNvPr id="4" name="Content Placeholder 2">
            <a:extLst>
              <a:ext uri="{FF2B5EF4-FFF2-40B4-BE49-F238E27FC236}">
                <a16:creationId xmlns:a16="http://schemas.microsoft.com/office/drawing/2014/main" id="{D6339AE3-AA3F-3E4B-A8C3-9A2308DC18C6}"/>
              </a:ext>
            </a:extLst>
          </p:cNvPr>
          <p:cNvSpPr txBox="1">
            <a:spLocks/>
          </p:cNvSpPr>
          <p:nvPr/>
        </p:nvSpPr>
        <p:spPr>
          <a:xfrm>
            <a:off x="4633525" y="811032"/>
            <a:ext cx="4510475" cy="38747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CA" sz="2600" u="sng" dirty="0"/>
              <a:t>OBS/GYNE</a:t>
            </a:r>
            <a:endParaRPr lang="en-CA" sz="2600" dirty="0"/>
          </a:p>
          <a:p>
            <a:pPr fontAlgn="base"/>
            <a:r>
              <a:rPr lang="en-CA" sz="2400" dirty="0"/>
              <a:t>Blueprints </a:t>
            </a:r>
            <a:r>
              <a:rPr lang="en-CA" sz="2400" dirty="0" err="1"/>
              <a:t>obs</a:t>
            </a:r>
            <a:r>
              <a:rPr lang="en-CA" sz="2400" dirty="0"/>
              <a:t>/</a:t>
            </a:r>
            <a:r>
              <a:rPr lang="en-CA" sz="2400" dirty="0" err="1"/>
              <a:t>gyne</a:t>
            </a:r>
            <a:endParaRPr lang="en-CA" sz="2400" dirty="0"/>
          </a:p>
          <a:p>
            <a:pPr fontAlgn="base"/>
            <a:r>
              <a:rPr lang="en-CA" sz="2400" dirty="0"/>
              <a:t>UWISE questions – distributed by the </a:t>
            </a:r>
            <a:r>
              <a:rPr lang="en-CA" sz="2400" dirty="0" err="1"/>
              <a:t>obs</a:t>
            </a:r>
            <a:r>
              <a:rPr lang="en-CA" sz="2400" dirty="0"/>
              <a:t>/</a:t>
            </a:r>
            <a:r>
              <a:rPr lang="en-CA" sz="2400" dirty="0" err="1"/>
              <a:t>gyne</a:t>
            </a:r>
            <a:r>
              <a:rPr lang="en-CA" sz="2400" dirty="0"/>
              <a:t> department</a:t>
            </a:r>
          </a:p>
          <a:p>
            <a:pPr fontAlgn="base"/>
            <a:r>
              <a:rPr lang="en-CA" sz="2400" dirty="0"/>
              <a:t>Pretest</a:t>
            </a:r>
          </a:p>
          <a:p>
            <a:pPr fontAlgn="base"/>
            <a:r>
              <a:rPr lang="en-CA" sz="2400" dirty="0"/>
              <a:t>U world</a:t>
            </a:r>
          </a:p>
          <a:p>
            <a:endParaRPr lang="en-US" dirty="0"/>
          </a:p>
        </p:txBody>
      </p:sp>
    </p:spTree>
    <p:extLst>
      <p:ext uri="{BB962C8B-B14F-4D97-AF65-F5344CB8AC3E}">
        <p14:creationId xmlns:p14="http://schemas.microsoft.com/office/powerpoint/2010/main" val="413232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61" y="629237"/>
            <a:ext cx="7774504" cy="1371600"/>
          </a:xfrm>
        </p:spPr>
        <p:txBody>
          <a:bodyPr/>
          <a:lstStyle/>
          <a:p>
            <a:pPr algn="ctr"/>
            <a:r>
              <a:rPr lang="en-US" dirty="0"/>
              <a:t>YOU’RE GOING TO MAKE IT!</a:t>
            </a:r>
          </a:p>
        </p:txBody>
      </p:sp>
      <p:pic>
        <p:nvPicPr>
          <p:cNvPr id="4" name="Content Placeholder 3"/>
          <p:cNvPicPr>
            <a:picLocks noGrp="1" noChangeAspect="1"/>
          </p:cNvPicPr>
          <p:nvPr>
            <p:ph idx="1"/>
          </p:nvPr>
        </p:nvPicPr>
        <p:blipFill rotWithShape="1">
          <a:blip r:embed="rId2"/>
          <a:srcRect l="3839" t="-356" r="3594" b="17794"/>
          <a:stretch/>
        </p:blipFill>
        <p:spPr>
          <a:xfrm>
            <a:off x="1621860" y="2144790"/>
            <a:ext cx="5584705" cy="4438574"/>
          </a:xfrm>
        </p:spPr>
      </p:pic>
    </p:spTree>
    <p:extLst>
      <p:ext uri="{BB962C8B-B14F-4D97-AF65-F5344CB8AC3E}">
        <p14:creationId xmlns:p14="http://schemas.microsoft.com/office/powerpoint/2010/main" val="2561005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0793" r="-10793"/>
          <a:stretch>
            <a:fillRect/>
          </a:stretch>
        </p:blipFill>
        <p:spPr>
          <a:xfrm>
            <a:off x="-2398246" y="0"/>
            <a:ext cx="13419111" cy="7380000"/>
          </a:xfrm>
        </p:spPr>
      </p:pic>
      <p:pic>
        <p:nvPicPr>
          <p:cNvPr id="5" name="Content Placeholder 3"/>
          <p:cNvPicPr>
            <a:picLocks noChangeAspect="1"/>
          </p:cNvPicPr>
          <p:nvPr/>
        </p:nvPicPr>
        <p:blipFill>
          <a:blip r:embed="rId2"/>
          <a:srcRect l="-10793" r="-10793"/>
          <a:stretch>
            <a:fillRect/>
          </a:stretch>
        </p:blipFill>
        <p:spPr>
          <a:xfrm>
            <a:off x="-2245846" y="152400"/>
            <a:ext cx="13419111" cy="7380000"/>
          </a:xfrm>
          <a:prstGeom prst="rect">
            <a:avLst/>
          </a:prstGeom>
        </p:spPr>
      </p:pic>
    </p:spTree>
    <p:extLst>
      <p:ext uri="{BB962C8B-B14F-4D97-AF65-F5344CB8AC3E}">
        <p14:creationId xmlns:p14="http://schemas.microsoft.com/office/powerpoint/2010/main" val="296043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47" y="552290"/>
            <a:ext cx="7835706" cy="1815498"/>
          </a:xfrm>
        </p:spPr>
        <p:txBody>
          <a:bodyPr>
            <a:normAutofit/>
          </a:bodyPr>
          <a:lstStyle/>
          <a:p>
            <a:r>
              <a:rPr lang="en-US" sz="2800" dirty="0"/>
              <a:t>The Next Couple slides are pros and Cons of Different Resources </a:t>
            </a:r>
            <a:r>
              <a:rPr lang="en-US" sz="2000" dirty="0"/>
              <a:t>(</a:t>
            </a:r>
            <a:r>
              <a:rPr lang="en-US" sz="1800" dirty="0"/>
              <a:t>Borrowed from a colleague’s slide deck</a:t>
            </a:r>
            <a:r>
              <a:rPr lang="en-US" sz="2000" dirty="0"/>
              <a:t>) </a:t>
            </a:r>
            <a:br>
              <a:rPr lang="en-US" sz="2800" dirty="0"/>
            </a:br>
            <a:endParaRPr lang="en-US" sz="2800" dirty="0"/>
          </a:p>
        </p:txBody>
      </p:sp>
      <p:sp>
        <p:nvSpPr>
          <p:cNvPr id="4" name="Content Placeholder 2"/>
          <p:cNvSpPr>
            <a:spLocks noGrp="1"/>
          </p:cNvSpPr>
          <p:nvPr>
            <p:ph idx="1"/>
          </p:nvPr>
        </p:nvSpPr>
        <p:spPr>
          <a:xfrm>
            <a:off x="654147" y="2647335"/>
            <a:ext cx="7620000" cy="2350576"/>
          </a:xfrm>
        </p:spPr>
        <p:txBody>
          <a:bodyPr>
            <a:normAutofit/>
          </a:bodyPr>
          <a:lstStyle/>
          <a:p>
            <a:pPr marL="342900" indent="-342900">
              <a:buFontTx/>
              <a:buChar char="-"/>
            </a:pPr>
            <a:r>
              <a:rPr lang="en-US" sz="2800" dirty="0"/>
              <a:t>DON’T buy them all</a:t>
            </a:r>
          </a:p>
          <a:p>
            <a:pPr marL="342900" indent="-342900">
              <a:buFontTx/>
              <a:buChar char="-"/>
            </a:pPr>
            <a:r>
              <a:rPr lang="en-US" sz="2800" dirty="0"/>
              <a:t>It’s ok to share with your friends</a:t>
            </a:r>
          </a:p>
          <a:p>
            <a:pPr marL="342900" indent="-342900">
              <a:buFontTx/>
              <a:buChar char="-"/>
            </a:pPr>
            <a:r>
              <a:rPr lang="en-US" sz="2800" dirty="0"/>
              <a:t>Remember that everyone studies differently</a:t>
            </a:r>
          </a:p>
        </p:txBody>
      </p:sp>
    </p:spTree>
    <p:extLst>
      <p:ext uri="{BB962C8B-B14F-4D97-AF65-F5344CB8AC3E}">
        <p14:creationId xmlns:p14="http://schemas.microsoft.com/office/powerpoint/2010/main" val="263600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68" r="-776"/>
          <a:stretch/>
        </p:blipFill>
        <p:spPr>
          <a:xfrm>
            <a:off x="553352" y="808004"/>
            <a:ext cx="8297632" cy="5914768"/>
          </a:xfrm>
        </p:spPr>
      </p:pic>
    </p:spTree>
    <p:extLst>
      <p:ext uri="{BB962C8B-B14F-4D97-AF65-F5344CB8AC3E}">
        <p14:creationId xmlns:p14="http://schemas.microsoft.com/office/powerpoint/2010/main" val="490906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465" b="5885"/>
          <a:stretch/>
        </p:blipFill>
        <p:spPr>
          <a:xfrm>
            <a:off x="507285" y="717431"/>
            <a:ext cx="8306262" cy="5953825"/>
          </a:xfrm>
        </p:spPr>
      </p:pic>
    </p:spTree>
    <p:extLst>
      <p:ext uri="{BB962C8B-B14F-4D97-AF65-F5344CB8AC3E}">
        <p14:creationId xmlns:p14="http://schemas.microsoft.com/office/powerpoint/2010/main" val="26046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tretch/>
        </p:blipFill>
        <p:spPr>
          <a:xfrm>
            <a:off x="841518" y="395459"/>
            <a:ext cx="7460964" cy="5507174"/>
          </a:xfrm>
        </p:spPr>
      </p:pic>
    </p:spTree>
    <p:extLst>
      <p:ext uri="{BB962C8B-B14F-4D97-AF65-F5344CB8AC3E}">
        <p14:creationId xmlns:p14="http://schemas.microsoft.com/office/powerpoint/2010/main" val="398205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495" b="-1088"/>
          <a:stretch/>
        </p:blipFill>
        <p:spPr>
          <a:xfrm>
            <a:off x="640807" y="719076"/>
            <a:ext cx="7620000" cy="5308925"/>
          </a:xfrm>
        </p:spPr>
      </p:pic>
    </p:spTree>
    <p:extLst>
      <p:ext uri="{BB962C8B-B14F-4D97-AF65-F5344CB8AC3E}">
        <p14:creationId xmlns:p14="http://schemas.microsoft.com/office/powerpoint/2010/main" val="95993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 b="-1396"/>
          <a:stretch/>
        </p:blipFill>
        <p:spPr>
          <a:xfrm>
            <a:off x="671408" y="566081"/>
            <a:ext cx="7620000" cy="5756436"/>
          </a:xfrm>
        </p:spPr>
      </p:pic>
    </p:spTree>
    <p:extLst>
      <p:ext uri="{BB962C8B-B14F-4D97-AF65-F5344CB8AC3E}">
        <p14:creationId xmlns:p14="http://schemas.microsoft.com/office/powerpoint/2010/main" val="212840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65" y="570852"/>
            <a:ext cx="8229600" cy="1143000"/>
          </a:xfrm>
        </p:spPr>
        <p:txBody>
          <a:bodyPr/>
          <a:lstStyle/>
          <a:p>
            <a:r>
              <a:rPr lang="en-US" dirty="0"/>
              <a:t>Our Experience:</a:t>
            </a:r>
          </a:p>
        </p:txBody>
      </p:sp>
      <p:sp>
        <p:nvSpPr>
          <p:cNvPr id="4" name="Content Placeholder 2"/>
          <p:cNvSpPr txBox="1">
            <a:spLocks/>
          </p:cNvSpPr>
          <p:nvPr/>
        </p:nvSpPr>
        <p:spPr>
          <a:xfrm>
            <a:off x="183607" y="1887757"/>
            <a:ext cx="8629517" cy="4660428"/>
          </a:xfrm>
          <a:prstGeom prst="rect">
            <a:avLst/>
          </a:prstGeom>
        </p:spPr>
        <p:txBody>
          <a:bodyPr vert="horz" lIns="91440" tIns="45720" rIns="91440" bIns="45720" numCol="3"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u="sng" dirty="0"/>
              <a:t>Rotation 1:</a:t>
            </a:r>
          </a:p>
          <a:p>
            <a:r>
              <a:rPr lang="en-US" sz="2400" dirty="0"/>
              <a:t>Internal/ER</a:t>
            </a:r>
          </a:p>
          <a:p>
            <a:endParaRPr lang="en-US" sz="2400" dirty="0"/>
          </a:p>
          <a:p>
            <a:r>
              <a:rPr lang="en-US" sz="2400" u="sng" dirty="0"/>
              <a:t>Rotation 4: </a:t>
            </a:r>
          </a:p>
          <a:p>
            <a:r>
              <a:rPr lang="en-US" sz="2400" dirty="0"/>
              <a:t>Surgery</a:t>
            </a:r>
          </a:p>
          <a:p>
            <a:endParaRPr lang="en-US" sz="2400" dirty="0"/>
          </a:p>
          <a:p>
            <a:endParaRPr lang="en-US" sz="2400" dirty="0"/>
          </a:p>
          <a:p>
            <a:endParaRPr lang="en-US" sz="2400" dirty="0"/>
          </a:p>
          <a:p>
            <a:endParaRPr lang="en-US" sz="2400" u="sng" dirty="0"/>
          </a:p>
          <a:p>
            <a:r>
              <a:rPr lang="en-US" sz="2400" u="sng" dirty="0"/>
              <a:t>Rotation 2: </a:t>
            </a:r>
          </a:p>
          <a:p>
            <a:r>
              <a:rPr lang="en-US" sz="2400" dirty="0"/>
              <a:t>Psych</a:t>
            </a:r>
          </a:p>
          <a:p>
            <a:endParaRPr lang="en-US" sz="2400" dirty="0"/>
          </a:p>
          <a:p>
            <a:r>
              <a:rPr lang="en-US" sz="2400" u="sng" dirty="0"/>
              <a:t>Rotation 5: </a:t>
            </a:r>
            <a:endParaRPr lang="en-US" sz="2400" dirty="0"/>
          </a:p>
          <a:p>
            <a:r>
              <a:rPr lang="en-US" sz="2400" dirty="0"/>
              <a:t>Pediatrics</a:t>
            </a:r>
          </a:p>
          <a:p>
            <a:endParaRPr lang="en-US" sz="2400" dirty="0"/>
          </a:p>
          <a:p>
            <a:endParaRPr lang="en-US" sz="2400" dirty="0"/>
          </a:p>
          <a:p>
            <a:endParaRPr lang="en-US" sz="2400" dirty="0"/>
          </a:p>
          <a:p>
            <a:endParaRPr lang="en-US" sz="2400" dirty="0"/>
          </a:p>
          <a:p>
            <a:r>
              <a:rPr lang="en-US" sz="2400" u="sng" dirty="0"/>
              <a:t>Rotation 3:</a:t>
            </a:r>
          </a:p>
          <a:p>
            <a:r>
              <a:rPr lang="en-US" sz="2400" dirty="0"/>
              <a:t>Family</a:t>
            </a:r>
          </a:p>
          <a:p>
            <a:endParaRPr lang="en-US" sz="2400" dirty="0"/>
          </a:p>
          <a:p>
            <a:r>
              <a:rPr lang="en-US" sz="2400" u="sng" dirty="0"/>
              <a:t>Rotation 6:</a:t>
            </a:r>
          </a:p>
          <a:p>
            <a:r>
              <a:rPr lang="en-US" sz="2400" dirty="0" err="1"/>
              <a:t>Obs</a:t>
            </a:r>
            <a:r>
              <a:rPr lang="en-US" sz="2400" dirty="0"/>
              <a:t>/Gyn </a:t>
            </a:r>
            <a:br>
              <a:rPr lang="en-US" dirty="0"/>
            </a:br>
            <a:endParaRPr lang="en-US" dirty="0"/>
          </a:p>
        </p:txBody>
      </p:sp>
    </p:spTree>
    <p:extLst>
      <p:ext uri="{BB962C8B-B14F-4D97-AF65-F5344CB8AC3E}">
        <p14:creationId xmlns:p14="http://schemas.microsoft.com/office/powerpoint/2010/main" val="879731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34672" r="-34672"/>
          <a:stretch>
            <a:fillRect/>
          </a:stretch>
        </p:blipFill>
        <p:spPr>
          <a:xfrm>
            <a:off x="0" y="715105"/>
            <a:ext cx="9435589" cy="5189210"/>
          </a:xfrm>
        </p:spPr>
      </p:pic>
    </p:spTree>
    <p:extLst>
      <p:ext uri="{BB962C8B-B14F-4D97-AF65-F5344CB8AC3E}">
        <p14:creationId xmlns:p14="http://schemas.microsoft.com/office/powerpoint/2010/main" val="411935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8947-662E-AC47-9CB4-95CE85FB6F66}"/>
              </a:ext>
            </a:extLst>
          </p:cNvPr>
          <p:cNvSpPr>
            <a:spLocks noGrp="1"/>
          </p:cNvSpPr>
          <p:nvPr>
            <p:ph type="title"/>
          </p:nvPr>
        </p:nvSpPr>
        <p:spPr/>
        <p:txBody>
          <a:bodyPr/>
          <a:lstStyle/>
          <a:p>
            <a:r>
              <a:rPr lang="en-US" dirty="0"/>
              <a:t>A Change in </a:t>
            </a:r>
            <a:r>
              <a:rPr lang="en-US" dirty="0" err="1"/>
              <a:t>PASSINg</a:t>
            </a:r>
            <a:r>
              <a:rPr lang="en-US" dirty="0"/>
              <a:t> Marks</a:t>
            </a:r>
          </a:p>
        </p:txBody>
      </p:sp>
      <p:sp>
        <p:nvSpPr>
          <p:cNvPr id="3" name="Content Placeholder 2">
            <a:extLst>
              <a:ext uri="{FF2B5EF4-FFF2-40B4-BE49-F238E27FC236}">
                <a16:creationId xmlns:a16="http://schemas.microsoft.com/office/drawing/2014/main" id="{790432B2-1809-BC4D-9F81-DCB8BA8DE7A5}"/>
              </a:ext>
            </a:extLst>
          </p:cNvPr>
          <p:cNvSpPr>
            <a:spLocks noGrp="1"/>
          </p:cNvSpPr>
          <p:nvPr>
            <p:ph idx="1"/>
          </p:nvPr>
        </p:nvSpPr>
        <p:spPr>
          <a:xfrm>
            <a:off x="766917" y="3792585"/>
            <a:ext cx="7477431" cy="2072148"/>
          </a:xfrm>
        </p:spPr>
        <p:txBody>
          <a:bodyPr numCol="2">
            <a:normAutofit lnSpcReduction="10000"/>
          </a:bodyPr>
          <a:lstStyle/>
          <a:p>
            <a:r>
              <a:rPr lang="en-US" dirty="0"/>
              <a:t>GREAT NEWS </a:t>
            </a:r>
          </a:p>
          <a:p>
            <a:pPr lvl="1"/>
            <a:r>
              <a:rPr lang="en-US" dirty="0"/>
              <a:t>Family Med – 61</a:t>
            </a:r>
          </a:p>
          <a:p>
            <a:pPr lvl="1"/>
            <a:r>
              <a:rPr lang="en-US" dirty="0"/>
              <a:t>Pediatrics – 59</a:t>
            </a:r>
          </a:p>
          <a:p>
            <a:pPr lvl="1"/>
            <a:r>
              <a:rPr lang="en-US" dirty="0"/>
              <a:t>Internal Medicine – 59</a:t>
            </a:r>
          </a:p>
          <a:p>
            <a:pPr marL="228600" lvl="1" indent="0">
              <a:buNone/>
            </a:pPr>
            <a:endParaRPr lang="en-US" dirty="0"/>
          </a:p>
          <a:p>
            <a:pPr marL="228600" lvl="1" indent="0">
              <a:buNone/>
            </a:pPr>
            <a:endParaRPr lang="en-US" dirty="0"/>
          </a:p>
          <a:p>
            <a:pPr lvl="1"/>
            <a:endParaRPr lang="en-US" dirty="0"/>
          </a:p>
          <a:p>
            <a:pPr lvl="1"/>
            <a:r>
              <a:rPr lang="en-US" dirty="0"/>
              <a:t>Psychiatry – 69</a:t>
            </a:r>
          </a:p>
          <a:p>
            <a:pPr lvl="1"/>
            <a:r>
              <a:rPr lang="en-US" dirty="0" err="1"/>
              <a:t>Obs</a:t>
            </a:r>
            <a:r>
              <a:rPr lang="en-US" dirty="0"/>
              <a:t>/Gyn – 67</a:t>
            </a:r>
          </a:p>
          <a:p>
            <a:pPr lvl="1"/>
            <a:r>
              <a:rPr lang="en-US" dirty="0"/>
              <a:t>Surgery - 60</a:t>
            </a:r>
          </a:p>
          <a:p>
            <a:pPr lvl="1"/>
            <a:endParaRPr lang="en-US" dirty="0"/>
          </a:p>
        </p:txBody>
      </p:sp>
      <p:sp>
        <p:nvSpPr>
          <p:cNvPr id="4" name="TextBox 3">
            <a:extLst>
              <a:ext uri="{FF2B5EF4-FFF2-40B4-BE49-F238E27FC236}">
                <a16:creationId xmlns:a16="http://schemas.microsoft.com/office/drawing/2014/main" id="{65DABBB2-B2CD-D940-8BD6-5655474A2B4B}"/>
              </a:ext>
            </a:extLst>
          </p:cNvPr>
          <p:cNvSpPr txBox="1"/>
          <p:nvPr/>
        </p:nvSpPr>
        <p:spPr>
          <a:xfrm>
            <a:off x="899652" y="2344994"/>
            <a:ext cx="6644148" cy="1261884"/>
          </a:xfrm>
          <a:prstGeom prst="rect">
            <a:avLst/>
          </a:prstGeom>
          <a:noFill/>
        </p:spPr>
        <p:txBody>
          <a:bodyPr wrap="square" rtlCol="0">
            <a:spAutoFit/>
          </a:bodyPr>
          <a:lstStyle/>
          <a:p>
            <a:r>
              <a:rPr lang="en-US" sz="2000" dirty="0"/>
              <a:t>NOW follow Equated Percent Correct Score (EPCS) recommended by NBME </a:t>
            </a:r>
          </a:p>
          <a:p>
            <a:pPr lvl="1"/>
            <a:r>
              <a:rPr lang="en-US" dirty="0"/>
              <a:t>Normalizes the result for the degree of difficulty of that particular test day</a:t>
            </a:r>
          </a:p>
        </p:txBody>
      </p:sp>
    </p:spTree>
    <p:extLst>
      <p:ext uri="{BB962C8B-B14F-4D97-AF65-F5344CB8AC3E}">
        <p14:creationId xmlns:p14="http://schemas.microsoft.com/office/powerpoint/2010/main" val="217717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852"/>
            <a:ext cx="8229600" cy="1143000"/>
          </a:xfrm>
        </p:spPr>
        <p:txBody>
          <a:bodyPr/>
          <a:lstStyle/>
          <a:p>
            <a:r>
              <a:rPr lang="en-US" dirty="0" err="1"/>
              <a:t>ThE</a:t>
            </a:r>
            <a:r>
              <a:rPr lang="en-US" dirty="0"/>
              <a:t> most Important thing: </a:t>
            </a:r>
            <a:br>
              <a:rPr lang="en-US" dirty="0"/>
            </a:br>
            <a:r>
              <a:rPr lang="en-US" dirty="0"/>
              <a:t>Ask for help!</a:t>
            </a:r>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t="-192" b="-192"/>
          <a:stretch>
            <a:fillRect/>
          </a:stretch>
        </p:blipFill>
        <p:spPr>
          <a:xfrm>
            <a:off x="656303" y="1980183"/>
            <a:ext cx="7831394" cy="4306965"/>
          </a:xfrm>
        </p:spPr>
      </p:pic>
    </p:spTree>
    <p:extLst>
      <p:ext uri="{BB962C8B-B14F-4D97-AF65-F5344CB8AC3E}">
        <p14:creationId xmlns:p14="http://schemas.microsoft.com/office/powerpoint/2010/main" val="260807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4707-2A62-6444-B88E-4C64992E59AF}"/>
              </a:ext>
            </a:extLst>
          </p:cNvPr>
          <p:cNvSpPr>
            <a:spLocks noGrp="1"/>
          </p:cNvSpPr>
          <p:nvPr>
            <p:ph type="title"/>
          </p:nvPr>
        </p:nvSpPr>
        <p:spPr/>
        <p:txBody>
          <a:bodyPr/>
          <a:lstStyle/>
          <a:p>
            <a:r>
              <a:rPr lang="en-US" dirty="0"/>
              <a:t>Why people fail</a:t>
            </a:r>
          </a:p>
        </p:txBody>
      </p:sp>
      <p:sp>
        <p:nvSpPr>
          <p:cNvPr id="3" name="Content Placeholder 2">
            <a:extLst>
              <a:ext uri="{FF2B5EF4-FFF2-40B4-BE49-F238E27FC236}">
                <a16:creationId xmlns:a16="http://schemas.microsoft.com/office/drawing/2014/main" id="{B4BDAB5D-B43B-734F-8DDD-88EE5A2DBC2F}"/>
              </a:ext>
            </a:extLst>
          </p:cNvPr>
          <p:cNvSpPr>
            <a:spLocks noGrp="1"/>
          </p:cNvSpPr>
          <p:nvPr>
            <p:ph idx="1"/>
          </p:nvPr>
        </p:nvSpPr>
        <p:spPr/>
        <p:txBody>
          <a:bodyPr/>
          <a:lstStyle/>
          <a:p>
            <a:r>
              <a:rPr lang="en-US" sz="3200" dirty="0"/>
              <a:t>Exam anxiety</a:t>
            </a:r>
          </a:p>
          <a:p>
            <a:r>
              <a:rPr lang="en-US" sz="3200" dirty="0"/>
              <a:t>Wrong study approach</a:t>
            </a:r>
          </a:p>
          <a:p>
            <a:r>
              <a:rPr lang="en-US" sz="3200" dirty="0"/>
              <a:t>Life/Family concerns</a:t>
            </a:r>
          </a:p>
          <a:p>
            <a:r>
              <a:rPr lang="en-US" sz="3200" dirty="0"/>
              <a:t>Demands of Med 3</a:t>
            </a:r>
          </a:p>
        </p:txBody>
      </p:sp>
    </p:spTree>
    <p:extLst>
      <p:ext uri="{BB962C8B-B14F-4D97-AF65-F5344CB8AC3E}">
        <p14:creationId xmlns:p14="http://schemas.microsoft.com/office/powerpoint/2010/main" val="256491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213"/>
            <a:ext cx="8340625" cy="1371600"/>
          </a:xfrm>
        </p:spPr>
        <p:txBody>
          <a:bodyPr/>
          <a:lstStyle/>
          <a:p>
            <a:r>
              <a:rPr lang="en-US" dirty="0"/>
              <a:t>You fail 1 Or 2 NBME’s – don</a:t>
            </a:r>
            <a:r>
              <a:rPr lang="uk-UA" dirty="0"/>
              <a:t>’</a:t>
            </a:r>
            <a:r>
              <a:rPr lang="en-US" dirty="0"/>
              <a:t>t Panic</a:t>
            </a:r>
            <a:br>
              <a:rPr lang="en-US" dirty="0"/>
            </a:br>
            <a:r>
              <a:rPr lang="en-US" dirty="0"/>
              <a:t>Ask for Help! </a:t>
            </a:r>
          </a:p>
        </p:txBody>
      </p:sp>
      <p:sp>
        <p:nvSpPr>
          <p:cNvPr id="3" name="Content Placeholder 2"/>
          <p:cNvSpPr>
            <a:spLocks noGrp="1"/>
          </p:cNvSpPr>
          <p:nvPr>
            <p:ph idx="1"/>
          </p:nvPr>
        </p:nvSpPr>
        <p:spPr>
          <a:xfrm>
            <a:off x="457200" y="2389238"/>
            <a:ext cx="7620000" cy="4250743"/>
          </a:xfrm>
        </p:spPr>
        <p:txBody>
          <a:bodyPr>
            <a:normAutofit lnSpcReduction="10000"/>
          </a:bodyPr>
          <a:lstStyle/>
          <a:p>
            <a:pPr marL="0" indent="0">
              <a:buNone/>
            </a:pPr>
            <a:r>
              <a:rPr lang="en-US" sz="2400" dirty="0"/>
              <a:t>Clerkship is Hard:</a:t>
            </a:r>
          </a:p>
          <a:p>
            <a:pPr marL="342900" indent="-342900">
              <a:buFont typeface="Arial"/>
              <a:buChar char="•"/>
            </a:pPr>
            <a:r>
              <a:rPr lang="en-US" sz="2400" dirty="0"/>
              <a:t>Figuring out work &amp; studying</a:t>
            </a:r>
          </a:p>
          <a:p>
            <a:pPr marL="342900" indent="-342900">
              <a:buFont typeface="Arial"/>
              <a:buChar char="•"/>
            </a:pPr>
            <a:r>
              <a:rPr lang="en-US" sz="2400" dirty="0"/>
              <a:t>Sleep deprived</a:t>
            </a:r>
          </a:p>
          <a:p>
            <a:pPr marL="342900" indent="-342900">
              <a:buFont typeface="Arial"/>
              <a:buChar char="•"/>
            </a:pPr>
            <a:r>
              <a:rPr lang="en-US" sz="2400" dirty="0"/>
              <a:t>Psychosocial factors – family/friends</a:t>
            </a:r>
          </a:p>
          <a:p>
            <a:pPr marL="0" indent="0">
              <a:buNone/>
            </a:pPr>
            <a:r>
              <a:rPr lang="en-US" sz="2400" dirty="0"/>
              <a:t>Don’t catastrophize </a:t>
            </a:r>
            <a:r>
              <a:rPr lang="en-US" sz="2400" dirty="0" err="1"/>
              <a:t>ie</a:t>
            </a:r>
            <a:r>
              <a:rPr lang="en-US" sz="2400" dirty="0"/>
              <a:t>:</a:t>
            </a:r>
          </a:p>
          <a:p>
            <a:pPr marL="342900" indent="-342900">
              <a:buFont typeface="Arial"/>
              <a:buChar char="•"/>
            </a:pPr>
            <a:r>
              <a:rPr lang="en-US" sz="2400" dirty="0"/>
              <a:t>“I shouldn’t be in medicine”</a:t>
            </a:r>
          </a:p>
          <a:p>
            <a:pPr marL="342900" indent="-342900">
              <a:buFont typeface="Arial"/>
              <a:buChar char="•"/>
            </a:pPr>
            <a:r>
              <a:rPr lang="en-US" sz="2400" dirty="0"/>
              <a:t>“I will never be a doctor”</a:t>
            </a:r>
          </a:p>
          <a:p>
            <a:pPr marL="342900" indent="-342900">
              <a:buFont typeface="Arial"/>
              <a:buChar char="•"/>
            </a:pPr>
            <a:r>
              <a:rPr lang="en-US" sz="2400" dirty="0"/>
              <a:t>“I will fail ALL NBME’s”</a:t>
            </a:r>
          </a:p>
          <a:p>
            <a:pPr marL="0" indent="0">
              <a:buNone/>
            </a:pPr>
            <a:r>
              <a:rPr lang="en-US" sz="2400" b="1" dirty="0"/>
              <a:t>Identify the cause/Ask for help! </a:t>
            </a:r>
          </a:p>
        </p:txBody>
      </p:sp>
      <p:pic>
        <p:nvPicPr>
          <p:cNvPr id="4" name="Picture 3"/>
          <p:cNvPicPr>
            <a:picLocks noChangeAspect="1"/>
          </p:cNvPicPr>
          <p:nvPr/>
        </p:nvPicPr>
        <p:blipFill>
          <a:blip r:embed="rId2"/>
          <a:stretch>
            <a:fillRect/>
          </a:stretch>
        </p:blipFill>
        <p:spPr>
          <a:xfrm>
            <a:off x="5574890" y="3785381"/>
            <a:ext cx="3222935" cy="2854600"/>
          </a:xfrm>
          <a:prstGeom prst="rect">
            <a:avLst/>
          </a:prstGeom>
        </p:spPr>
      </p:pic>
    </p:spTree>
    <p:extLst>
      <p:ext uri="{BB962C8B-B14F-4D97-AF65-F5344CB8AC3E}">
        <p14:creationId xmlns:p14="http://schemas.microsoft.com/office/powerpoint/2010/main" val="370819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DF5F-6FA3-1E41-9CB7-26F502320ADC}"/>
              </a:ext>
            </a:extLst>
          </p:cNvPr>
          <p:cNvSpPr>
            <a:spLocks noGrp="1"/>
          </p:cNvSpPr>
          <p:nvPr>
            <p:ph type="title"/>
          </p:nvPr>
        </p:nvSpPr>
        <p:spPr>
          <a:xfrm>
            <a:off x="1603121" y="621792"/>
            <a:ext cx="5937755" cy="1188720"/>
          </a:xfrm>
        </p:spPr>
        <p:txBody>
          <a:bodyPr/>
          <a:lstStyle/>
          <a:p>
            <a:r>
              <a:rPr lang="en-US" dirty="0"/>
              <a:t>Many people fail</a:t>
            </a:r>
          </a:p>
        </p:txBody>
      </p:sp>
      <p:pic>
        <p:nvPicPr>
          <p:cNvPr id="4" name="Content Placeholder 3">
            <a:extLst>
              <a:ext uri="{FF2B5EF4-FFF2-40B4-BE49-F238E27FC236}">
                <a16:creationId xmlns:a16="http://schemas.microsoft.com/office/drawing/2014/main" id="{6C890A82-6D2B-424D-8155-2302EB58F257}"/>
              </a:ext>
            </a:extLst>
          </p:cNvPr>
          <p:cNvPicPr>
            <a:picLocks noGrp="1" noChangeAspect="1"/>
          </p:cNvPicPr>
          <p:nvPr>
            <p:ph idx="1"/>
          </p:nvPr>
        </p:nvPicPr>
        <p:blipFill>
          <a:blip r:embed="rId3"/>
          <a:stretch>
            <a:fillRect/>
          </a:stretch>
        </p:blipFill>
        <p:spPr>
          <a:xfrm>
            <a:off x="1773951" y="2060661"/>
            <a:ext cx="5596093" cy="4175547"/>
          </a:xfrm>
          <a:prstGeom prst="rect">
            <a:avLst/>
          </a:prstGeom>
        </p:spPr>
      </p:pic>
    </p:spTree>
    <p:extLst>
      <p:ext uri="{BB962C8B-B14F-4D97-AF65-F5344CB8AC3E}">
        <p14:creationId xmlns:p14="http://schemas.microsoft.com/office/powerpoint/2010/main" val="115661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A1F-9A85-B346-AC0E-8563E7E9ED5C}"/>
              </a:ext>
            </a:extLst>
          </p:cNvPr>
          <p:cNvSpPr>
            <a:spLocks noGrp="1"/>
          </p:cNvSpPr>
          <p:nvPr>
            <p:ph type="title"/>
          </p:nvPr>
        </p:nvSpPr>
        <p:spPr/>
        <p:txBody>
          <a:bodyPr/>
          <a:lstStyle/>
          <a:p>
            <a:r>
              <a:rPr lang="en-US" dirty="0"/>
              <a:t>How Many NBME’s Can I Fail?</a:t>
            </a:r>
          </a:p>
        </p:txBody>
      </p:sp>
      <p:sp>
        <p:nvSpPr>
          <p:cNvPr id="3" name="Content Placeholder 2">
            <a:extLst>
              <a:ext uri="{FF2B5EF4-FFF2-40B4-BE49-F238E27FC236}">
                <a16:creationId xmlns:a16="http://schemas.microsoft.com/office/drawing/2014/main" id="{717745A1-4324-5142-ADC7-8CF67AC983B2}"/>
              </a:ext>
            </a:extLst>
          </p:cNvPr>
          <p:cNvSpPr>
            <a:spLocks noGrp="1"/>
          </p:cNvSpPr>
          <p:nvPr>
            <p:ph idx="1"/>
          </p:nvPr>
        </p:nvSpPr>
        <p:spPr/>
        <p:txBody>
          <a:bodyPr>
            <a:normAutofit/>
          </a:bodyPr>
          <a:lstStyle/>
          <a:p>
            <a:r>
              <a:rPr lang="en-US" sz="2400" dirty="0"/>
              <a:t>A single NBME subject exam three (3) times</a:t>
            </a:r>
          </a:p>
          <a:p>
            <a:pPr lvl="1"/>
            <a:r>
              <a:rPr lang="en-US" sz="2200" dirty="0"/>
              <a:t>If you fail one subject twice, you have to remediate that rotation, and write the exam again at the end of remediation</a:t>
            </a:r>
          </a:p>
          <a:p>
            <a:r>
              <a:rPr lang="en-US" sz="2400" dirty="0"/>
              <a:t>A total of five (5) exams – </a:t>
            </a:r>
            <a:r>
              <a:rPr lang="en-US" sz="2400" dirty="0" err="1"/>
              <a:t>ie</a:t>
            </a:r>
            <a:r>
              <a:rPr lang="en-US" sz="2400" dirty="0"/>
              <a:t> a 2 exams in one subject and an additional 1 in some others</a:t>
            </a:r>
          </a:p>
        </p:txBody>
      </p:sp>
    </p:spTree>
    <p:extLst>
      <p:ext uri="{BB962C8B-B14F-4D97-AF65-F5344CB8AC3E}">
        <p14:creationId xmlns:p14="http://schemas.microsoft.com/office/powerpoint/2010/main" val="48334112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{6BACFC7F-3650-5647-9C38-47B020B15CD8}tf10001120</Template>
  <TotalTime>2209</TotalTime>
  <Words>1141</Words>
  <Application>Microsoft Office PowerPoint</Application>
  <PresentationFormat>On-screen Show (4:3)</PresentationFormat>
  <Paragraphs>172</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Corbel</vt:lpstr>
      <vt:lpstr>Gill Sans MT</vt:lpstr>
      <vt:lpstr>Parcel</vt:lpstr>
      <vt:lpstr>PowerPoint Presentation</vt:lpstr>
      <vt:lpstr>NBME Study Tips</vt:lpstr>
      <vt:lpstr>Our Experience:</vt:lpstr>
      <vt:lpstr>A Change in PASSINg Marks</vt:lpstr>
      <vt:lpstr>ThE most Important thing:  Ask for help!</vt:lpstr>
      <vt:lpstr>Why people fail</vt:lpstr>
      <vt:lpstr>You fail 1 Or 2 NBME’s – don’t Panic Ask for Help! </vt:lpstr>
      <vt:lpstr>Many people fail</vt:lpstr>
      <vt:lpstr>How Many NBME’s Can I Fail?</vt:lpstr>
      <vt:lpstr>NBME’S – a hoop to jump through</vt:lpstr>
      <vt:lpstr>Strategies – PRACTICE QUESTIONS!</vt:lpstr>
      <vt:lpstr>Sample Questions</vt:lpstr>
      <vt:lpstr>Sample Questions</vt:lpstr>
      <vt:lpstr>Sample Questions</vt:lpstr>
      <vt:lpstr>RESOURCES</vt:lpstr>
      <vt:lpstr>PowerPoint Presentation</vt:lpstr>
      <vt:lpstr>UWORLD</vt:lpstr>
      <vt:lpstr>Exam specific Resources</vt:lpstr>
      <vt:lpstr>PowerPoint Presentation</vt:lpstr>
      <vt:lpstr>PowerPoint Presentation</vt:lpstr>
      <vt:lpstr>PowerPoint Presentation</vt:lpstr>
      <vt:lpstr>YOU’RE GOING TO MAKE IT!</vt:lpstr>
      <vt:lpstr>PowerPoint Presentation</vt:lpstr>
      <vt:lpstr>The Next Couple slides are pros and Cons of Different Resources (Borrowed from a colleague’s slide deck)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Jim Mclaren</dc:creator>
  <cp:lastModifiedBy>Amit Bharj</cp:lastModifiedBy>
  <cp:revision>49</cp:revision>
  <dcterms:modified xsi:type="dcterms:W3CDTF">2021-09-24T14:19:48Z</dcterms:modified>
</cp:coreProperties>
</file>