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1"/>
  </p:notesMasterIdLst>
  <p:sldIdLst>
    <p:sldId id="256" r:id="rId2"/>
    <p:sldId id="386" r:id="rId3"/>
    <p:sldId id="379" r:id="rId4"/>
    <p:sldId id="370" r:id="rId5"/>
    <p:sldId id="375" r:id="rId6"/>
    <p:sldId id="387" r:id="rId7"/>
    <p:sldId id="376" r:id="rId8"/>
    <p:sldId id="377" r:id="rId9"/>
    <p:sldId id="378" r:id="rId10"/>
    <p:sldId id="393" r:id="rId11"/>
    <p:sldId id="388" r:id="rId12"/>
    <p:sldId id="392" r:id="rId13"/>
    <p:sldId id="389" r:id="rId14"/>
    <p:sldId id="390" r:id="rId15"/>
    <p:sldId id="391" r:id="rId16"/>
    <p:sldId id="384" r:id="rId17"/>
    <p:sldId id="383" r:id="rId18"/>
    <p:sldId id="385" r:id="rId19"/>
    <p:sldId id="265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746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17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8-18T19:30:48.30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24575,'0'0'0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8-18T19:31:06.12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1 24575,'0'0'0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03BAD0-D431-1249-B3F4-10A7AFE12215}" type="datetimeFigureOut">
              <a:rPr lang="en-US" smtClean="0"/>
              <a:t>9/24/21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19D42B-68C5-0040-8151-58BA23409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36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646B1D-0BDE-A049-B8D9-9958E62E2FA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9759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646B1D-0BDE-A049-B8D9-9958E62E2FA3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7409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3000" y="2103120"/>
            <a:ext cx="6858000" cy="868680"/>
          </a:xfrm>
          <a:prstGeom prst="rect">
            <a:avLst/>
          </a:prstGeom>
        </p:spPr>
        <p:txBody>
          <a:bodyPr anchor="b"/>
          <a:lstStyle>
            <a:lvl1pPr algn="l">
              <a:defRPr sz="6000" b="1" i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2971800"/>
            <a:ext cx="6858000" cy="37052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7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Presentation Subtitle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3863F7A-8B84-0B49-8533-C5FAAD6E1B9A}"/>
              </a:ext>
            </a:extLst>
          </p:cNvPr>
          <p:cNvSpPr/>
          <p:nvPr userDrawn="1"/>
        </p:nvSpPr>
        <p:spPr>
          <a:xfrm>
            <a:off x="0" y="3708400"/>
            <a:ext cx="9144000" cy="314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AC162DA-795C-7F42-93B4-E9BE2342B36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044046" y="3429000"/>
            <a:ext cx="5929167" cy="539115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22778C7-D1B7-7649-BB4F-A122598AE8D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29167" y="5144011"/>
            <a:ext cx="2635987" cy="1276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9646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t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11DE279-CD55-9C48-86F3-F96FC75786C8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F8E71A2-8AC6-B549-A079-6AA333181F3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29232" y="2499693"/>
            <a:ext cx="3838230" cy="1858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9674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Slide -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43467" y="1228729"/>
            <a:ext cx="7635559" cy="473073"/>
          </a:xfrm>
          <a:prstGeom prst="rect">
            <a:avLst/>
          </a:prstGeom>
        </p:spPr>
        <p:txBody>
          <a:bodyPr lIns="0"/>
          <a:lstStyle>
            <a:lvl1pPr marL="0" indent="0">
              <a:buFont typeface="Arial"/>
              <a:buNone/>
              <a:defRPr sz="4400" baseline="0"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subtitles:</a:t>
            </a:r>
          </a:p>
          <a:p>
            <a:pPr lvl="0"/>
            <a:endParaRPr lang="en-US" dirty="0"/>
          </a:p>
        </p:txBody>
      </p:sp>
      <p:sp>
        <p:nvSpPr>
          <p:cNvPr id="5" name="Text Placeholder 3"/>
          <p:cNvSpPr>
            <a:spLocks noGrp="1"/>
          </p:cNvSpPr>
          <p:nvPr>
            <p:ph type="body" sz="half" idx="10" hasCustomPrompt="1"/>
          </p:nvPr>
        </p:nvSpPr>
        <p:spPr>
          <a:xfrm>
            <a:off x="643468" y="2273564"/>
            <a:ext cx="7635558" cy="3336403"/>
          </a:xfrm>
          <a:prstGeom prst="rect">
            <a:avLst/>
          </a:prstGeom>
        </p:spPr>
        <p:txBody>
          <a:bodyPr lIns="0"/>
          <a:lstStyle>
            <a:lvl1pPr marL="285750" indent="-285750">
              <a:buFont typeface="Arial"/>
              <a:buChar char="•"/>
              <a:defRPr sz="2400" baseline="0"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text bullets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53325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Slide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647700" y="1049338"/>
            <a:ext cx="7632700" cy="855662"/>
          </a:xfrm>
          <a:prstGeom prst="rect">
            <a:avLst/>
          </a:prstGeom>
        </p:spPr>
        <p:txBody>
          <a:bodyPr vert="horz" lIns="0"/>
          <a:lstStyle>
            <a:lvl1pPr algn="l">
              <a:defRPr b="1">
                <a:solidFill>
                  <a:srgbClr val="512909"/>
                </a:solidFill>
              </a:defRPr>
            </a:lvl1pPr>
          </a:lstStyle>
          <a:p>
            <a:r>
              <a:rPr lang="en-US" dirty="0"/>
              <a:t>Click to edit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10" hasCustomPrompt="1"/>
          </p:nvPr>
        </p:nvSpPr>
        <p:spPr>
          <a:xfrm>
            <a:off x="647700" y="2137568"/>
            <a:ext cx="7543800" cy="2447132"/>
          </a:xfrm>
          <a:prstGeom prst="rect">
            <a:avLst/>
          </a:prstGeom>
        </p:spPr>
        <p:txBody>
          <a:bodyPr numCol="2"/>
          <a:lstStyle>
            <a:lvl1pPr marL="285750" indent="-285750">
              <a:buFont typeface="Arial"/>
              <a:buChar char="•"/>
              <a:defRPr sz="1800" baseline="0"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text bullets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1081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94080" y="934721"/>
            <a:ext cx="7326630" cy="487680"/>
          </a:xfrm>
          <a:prstGeom prst="rect">
            <a:avLst/>
          </a:prstGeom>
        </p:spPr>
        <p:txBody>
          <a:bodyPr/>
          <a:lstStyle>
            <a:lvl1pPr>
              <a:defRPr sz="3600" b="1" i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Header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4080" y="2217709"/>
            <a:ext cx="7326630" cy="2092960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9B29056E-C4DD-A147-9F53-DA4CF5E60CA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94081" y="1623205"/>
            <a:ext cx="7326630" cy="3937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Subhead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7C222A3-76E1-D94F-AE69-ABFAC0A89EA6}"/>
              </a:ext>
            </a:extLst>
          </p:cNvPr>
          <p:cNvSpPr txBox="1"/>
          <p:nvPr userDrawn="1"/>
        </p:nvSpPr>
        <p:spPr>
          <a:xfrm>
            <a:off x="7674015" y="641237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9653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9B29056E-C4DD-A147-9F53-DA4CF5E60CA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83920" y="2976591"/>
            <a:ext cx="2204720" cy="3937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Subhead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C0CE3CF-D527-5F44-99A0-0EE772E9D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3920" y="3487709"/>
            <a:ext cx="2204720" cy="1632931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9A36FC98-F238-C545-8AFA-19614DB5AC4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58678" y="2976591"/>
            <a:ext cx="2204720" cy="3937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Subhead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B63C603-D332-E743-AFC9-3484D2B5654A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3458678" y="3487709"/>
            <a:ext cx="2204720" cy="1632931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530D1194-DFBC-EF42-83F6-3323A16BE21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55362" y="2976591"/>
            <a:ext cx="2204720" cy="3937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Subhead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F1E83626-5CEB-3449-8EF9-348D3F8E016C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055362" y="3487709"/>
            <a:ext cx="2204720" cy="1632931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Picture Placeholder 7">
            <a:extLst>
              <a:ext uri="{FF2B5EF4-FFF2-40B4-BE49-F238E27FC236}">
                <a16:creationId xmlns:a16="http://schemas.microsoft.com/office/drawing/2014/main" id="{981AE627-473B-3240-8033-5CF6C3AD5A2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83921" y="1754494"/>
            <a:ext cx="2204720" cy="110013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1" name="Picture Placeholder 7">
            <a:extLst>
              <a:ext uri="{FF2B5EF4-FFF2-40B4-BE49-F238E27FC236}">
                <a16:creationId xmlns:a16="http://schemas.microsoft.com/office/drawing/2014/main" id="{F9606CAD-94F7-8E4E-B5A6-93D89D403A23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458679" y="1754493"/>
            <a:ext cx="2204720" cy="1100138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7">
            <a:extLst>
              <a:ext uri="{FF2B5EF4-FFF2-40B4-BE49-F238E27FC236}">
                <a16:creationId xmlns:a16="http://schemas.microsoft.com/office/drawing/2014/main" id="{55BE77A6-97A4-364A-9D13-FE76944FCB2D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6055363" y="1759035"/>
            <a:ext cx="2204720" cy="1100138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587AA411-3E99-2745-BD28-5D459CB9F0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4080" y="934721"/>
            <a:ext cx="7326630" cy="487680"/>
          </a:xfrm>
          <a:prstGeom prst="rect">
            <a:avLst/>
          </a:prstGeom>
        </p:spPr>
        <p:txBody>
          <a:bodyPr/>
          <a:lstStyle>
            <a:lvl1pPr>
              <a:defRPr sz="3600" b="1" i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Header</a:t>
            </a:r>
          </a:p>
        </p:txBody>
      </p:sp>
    </p:spTree>
    <p:extLst>
      <p:ext uri="{BB962C8B-B14F-4D97-AF65-F5344CB8AC3E}">
        <p14:creationId xmlns:p14="http://schemas.microsoft.com/office/powerpoint/2010/main" val="1597191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9B29056E-C4DD-A147-9F53-DA4CF5E60CA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94080" y="1732491"/>
            <a:ext cx="2204720" cy="3937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Subhead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C0CE3CF-D527-5F44-99A0-0EE772E9D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4080" y="2288829"/>
            <a:ext cx="3332480" cy="2229124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0977955B-497C-4344-96E5-C8D4A0DD1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4080" y="932563"/>
            <a:ext cx="7326630" cy="487680"/>
          </a:xfrm>
          <a:prstGeom prst="rect">
            <a:avLst/>
          </a:prstGeom>
        </p:spPr>
        <p:txBody>
          <a:bodyPr/>
          <a:lstStyle>
            <a:lvl1pPr>
              <a:defRPr sz="3600" b="1" i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Header</a:t>
            </a:r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D7DE4763-F28D-6A4C-914C-A4668357DE9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557395" y="1732491"/>
            <a:ext cx="3695700" cy="246290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952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9B29056E-C4DD-A147-9F53-DA4CF5E60CA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888230" y="1725082"/>
            <a:ext cx="2204720" cy="3937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Subhead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C0CE3CF-D527-5F44-99A0-0EE772E9DC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8230" y="2268509"/>
            <a:ext cx="3332480" cy="2229124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0977955B-497C-4344-96E5-C8D4A0DD17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4080" y="932563"/>
            <a:ext cx="7326630" cy="487680"/>
          </a:xfrm>
          <a:prstGeom prst="rect">
            <a:avLst/>
          </a:prstGeom>
        </p:spPr>
        <p:txBody>
          <a:bodyPr/>
          <a:lstStyle>
            <a:lvl1pPr>
              <a:defRPr sz="3600" b="1" i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Header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CDCD3F64-B91B-0944-A9D1-45D956A9B0C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94080" y="1725082"/>
            <a:ext cx="3695700" cy="246290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542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3">
            <a:extLst>
              <a:ext uri="{FF2B5EF4-FFF2-40B4-BE49-F238E27FC236}">
                <a16:creationId xmlns:a16="http://schemas.microsoft.com/office/drawing/2014/main" id="{420B2F88-9147-324E-874B-FD2408BF956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527050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733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9B29056E-C4DD-A147-9F53-DA4CF5E60CA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47040" y="1950720"/>
            <a:ext cx="2001520" cy="2692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Subhead</a:t>
            </a:r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6D236A0F-1FC9-3548-BFD4-0992ACC1A82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856322" y="-1"/>
            <a:ext cx="6287678" cy="527375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408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88720" y="934721"/>
            <a:ext cx="4419600" cy="487680"/>
          </a:xfrm>
          <a:prstGeom prst="rect">
            <a:avLst/>
          </a:prstGeom>
        </p:spPr>
        <p:txBody>
          <a:bodyPr/>
          <a:lstStyle>
            <a:lvl1pPr>
              <a:defRPr sz="3600" b="1" i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Header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8720" y="2187516"/>
            <a:ext cx="4419600" cy="2092960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9B29056E-C4DD-A147-9F53-DA4CF5E60CA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88721" y="1623205"/>
            <a:ext cx="4419599" cy="3937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Subhead</a:t>
            </a:r>
          </a:p>
        </p:txBody>
      </p:sp>
      <p:sp>
        <p:nvSpPr>
          <p:cNvPr id="6" name="Picture Placeholder 3">
            <a:extLst>
              <a:ext uri="{FF2B5EF4-FFF2-40B4-BE49-F238E27FC236}">
                <a16:creationId xmlns:a16="http://schemas.microsoft.com/office/drawing/2014/main" id="{7FF2B17A-AFCE-1A46-BDB7-E121FE1665F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343650" y="-1"/>
            <a:ext cx="2800350" cy="527050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279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D26D75CC-D4C3-C443-89F2-D52F365147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68800" y="840741"/>
            <a:ext cx="3180080" cy="487680"/>
          </a:xfrm>
          <a:prstGeom prst="rect">
            <a:avLst/>
          </a:prstGeom>
        </p:spPr>
        <p:txBody>
          <a:bodyPr/>
          <a:lstStyle>
            <a:lvl1pPr>
              <a:defRPr sz="3600" b="1" i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Header</a:t>
            </a:r>
          </a:p>
        </p:txBody>
      </p:sp>
      <p:sp>
        <p:nvSpPr>
          <p:cNvPr id="4" name="Text Placeholder 9">
            <a:extLst>
              <a:ext uri="{FF2B5EF4-FFF2-40B4-BE49-F238E27FC236}">
                <a16:creationId xmlns:a16="http://schemas.microsoft.com/office/drawing/2014/main" id="{F3E9C5EE-4D38-8B44-B138-C60A2170429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80721" y="1775462"/>
            <a:ext cx="2245359" cy="18414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Subhead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A80555D-A1E5-924C-9BE2-897D296D76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721" y="4352251"/>
            <a:ext cx="2001519" cy="615989"/>
          </a:xfrm>
          <a:prstGeom prst="rect">
            <a:avLst/>
          </a:prstGeom>
        </p:spPr>
        <p:txBody>
          <a:bodyPr/>
          <a:lstStyle>
            <a:lvl1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Chart Placeholder 8">
            <a:extLst>
              <a:ext uri="{FF2B5EF4-FFF2-40B4-BE49-F238E27FC236}">
                <a16:creationId xmlns:a16="http://schemas.microsoft.com/office/drawing/2014/main" id="{FD5A86B8-B853-0B4D-9C85-A81D900FB18E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>
          <a:xfrm>
            <a:off x="3586163" y="1514475"/>
            <a:ext cx="4999037" cy="3453765"/>
          </a:xfrm>
          <a:prstGeom prst="rect">
            <a:avLst/>
          </a:prstGeom>
        </p:spPr>
        <p:txBody>
          <a:bodyPr/>
          <a:lstStyle>
            <a:lvl1pPr>
              <a:defRPr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243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80203E58-B096-814B-A454-ED08C56142B8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68912" y="5533467"/>
            <a:ext cx="2379408" cy="115219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FF5E81F-9B12-1F41-B6A3-F7E5EF35188C}"/>
              </a:ext>
            </a:extLst>
          </p:cNvPr>
          <p:cNvSpPr txBox="1"/>
          <p:nvPr userDrawn="1"/>
        </p:nvSpPr>
        <p:spPr>
          <a:xfrm>
            <a:off x="894080" y="6074302"/>
            <a:ext cx="243068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b="1" i="0" baseline="0" dirty="0" err="1">
                <a:solidFill>
                  <a:srgbClr val="385E9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umanitoba.ca</a:t>
            </a:r>
            <a:endParaRPr lang="en-US" sz="2100" b="1" i="0" baseline="0" dirty="0">
              <a:solidFill>
                <a:srgbClr val="385E9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EF4E65-8779-1C44-AB63-E1339B124F1A}"/>
              </a:ext>
            </a:extLst>
          </p:cNvPr>
          <p:cNvSpPr/>
          <p:nvPr userDrawn="1"/>
        </p:nvSpPr>
        <p:spPr>
          <a:xfrm>
            <a:off x="6161749" y="5271292"/>
            <a:ext cx="2982251" cy="90000"/>
          </a:xfrm>
          <a:prstGeom prst="rect">
            <a:avLst/>
          </a:prstGeom>
          <a:solidFill>
            <a:srgbClr val="4F2C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5AB707C-0562-4D44-9731-C9C8718A166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5"/>
          <a:srcRect l="34406" t="-1" b="-1"/>
          <a:stretch/>
        </p:blipFill>
        <p:spPr>
          <a:xfrm>
            <a:off x="-1" y="5271292"/>
            <a:ext cx="6161749" cy="90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0037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7" Type="http://schemas.openxmlformats.org/officeDocument/2006/relationships/image" Target="../media/image1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2.xml"/><Relationship Id="rId5" Type="http://schemas.openxmlformats.org/officeDocument/2006/relationships/image" Target="../media/image10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2301B1-947B-F649-BFE3-783BFB11EA5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UGME Student Affairs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E69B82-5A95-B842-92AA-0EDF655C69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We’re Here for You- Now and Until Graduation!</a:t>
            </a:r>
          </a:p>
        </p:txBody>
      </p:sp>
    </p:spTree>
    <p:extLst>
      <p:ext uri="{BB962C8B-B14F-4D97-AF65-F5344CB8AC3E}">
        <p14:creationId xmlns:p14="http://schemas.microsoft.com/office/powerpoint/2010/main" val="31316562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Policy Points to Remember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4080" y="1740877"/>
            <a:ext cx="7326630" cy="2569792"/>
          </a:xfrm>
        </p:spPr>
        <p:txBody>
          <a:bodyPr/>
          <a:lstStyle/>
          <a:p>
            <a:r>
              <a:rPr lang="en-US" dirty="0"/>
              <a:t>Must complete deferred exams before supplemental exams</a:t>
            </a:r>
          </a:p>
          <a:p>
            <a:r>
              <a:rPr lang="en-US" dirty="0"/>
              <a:t>See Student Accessibility Services if need exam accommodation</a:t>
            </a:r>
          </a:p>
          <a:p>
            <a:r>
              <a:rPr lang="en-US" dirty="0"/>
              <a:t>Leave of Absence policy: See us for discussion and help/case by case consideration before approval (injury/illness/maternity leave/crisis/academic leave)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61327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FEC65-B761-F143-994F-A027659A6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COVID-19 exposure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04855E-155C-8849-91D6-46E1224F40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8685" y="1681682"/>
            <a:ext cx="7326630" cy="2092960"/>
          </a:xfrm>
        </p:spPr>
        <p:txBody>
          <a:bodyPr/>
          <a:lstStyle/>
          <a:p>
            <a:r>
              <a:rPr lang="en-US" sz="2200" dirty="0"/>
              <a:t>Follow OESH guidelines</a:t>
            </a:r>
          </a:p>
          <a:p>
            <a:r>
              <a:rPr lang="en-US" sz="2200" dirty="0"/>
              <a:t>Do not come to work or an exam with symptoms, even if mild</a:t>
            </a:r>
          </a:p>
          <a:p>
            <a:r>
              <a:rPr lang="en-US" sz="2200" dirty="0"/>
              <a:t>Can write NBME exam from home with mild symptoms if you need to (need 72 hours notice) or defer</a:t>
            </a:r>
          </a:p>
          <a:p>
            <a:r>
              <a:rPr lang="en-US" sz="2200" dirty="0"/>
              <a:t>Extended absence may result in incomplete, but we will work with you to minimize effect on electives time</a:t>
            </a:r>
          </a:p>
        </p:txBody>
      </p:sp>
    </p:spTree>
    <p:extLst>
      <p:ext uri="{BB962C8B-B14F-4D97-AF65-F5344CB8AC3E}">
        <p14:creationId xmlns:p14="http://schemas.microsoft.com/office/powerpoint/2010/main" val="25538692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Vaccine mandates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 of M- as of Sept 14- fully vaccinated or frequent testing</a:t>
            </a:r>
          </a:p>
          <a:p>
            <a:r>
              <a:rPr lang="en-US" dirty="0"/>
              <a:t>Shared Health- as of October 31- fully vaccinated or frequent testing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2558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7E48B-16DA-354A-997D-6A5E3BFD2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reasons for SA Support During Clerkship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5598E2-BDA0-CA40-8312-78D29A5987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Electives advice</a:t>
            </a:r>
          </a:p>
          <a:p>
            <a:r>
              <a:rPr lang="en-US" sz="1800" dirty="0"/>
              <a:t>Exam failures</a:t>
            </a:r>
          </a:p>
          <a:p>
            <a:r>
              <a:rPr lang="en-US" sz="1800" dirty="0"/>
              <a:t>Deferrals and LOAs</a:t>
            </a:r>
          </a:p>
          <a:p>
            <a:r>
              <a:rPr lang="en-US" sz="1800" dirty="0"/>
              <a:t>Existential crises (I don’t know what I want to be)</a:t>
            </a:r>
          </a:p>
          <a:p>
            <a:r>
              <a:rPr lang="en-US" sz="1800" dirty="0"/>
              <a:t>Personal letter advice, dealing with tricky interview issues</a:t>
            </a:r>
          </a:p>
          <a:p>
            <a:r>
              <a:rPr lang="en-US" sz="1800" dirty="0"/>
              <a:t>ROL, couples matching</a:t>
            </a:r>
          </a:p>
          <a:p>
            <a:r>
              <a:rPr lang="en-US" sz="1800" dirty="0"/>
              <a:t>Burnout</a:t>
            </a:r>
          </a:p>
          <a:p>
            <a:r>
              <a:rPr lang="en-US" sz="1800" dirty="0"/>
              <a:t>Personal life and impact on school</a:t>
            </a:r>
          </a:p>
        </p:txBody>
      </p:sp>
    </p:spTree>
    <p:extLst>
      <p:ext uri="{BB962C8B-B14F-4D97-AF65-F5344CB8AC3E}">
        <p14:creationId xmlns:p14="http://schemas.microsoft.com/office/powerpoint/2010/main" val="1415934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00F28F-9020-574B-A8AB-885AC8EFC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Finances in Clerkship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3EF10A-0A63-314A-B2DE-AFCC36CA04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A car </a:t>
            </a:r>
          </a:p>
          <a:p>
            <a:r>
              <a:rPr lang="en-US" sz="1800" dirty="0"/>
              <a:t>Electives application fees and tour **</a:t>
            </a:r>
          </a:p>
          <a:p>
            <a:r>
              <a:rPr lang="en-US" sz="1800" dirty="0"/>
              <a:t>CaRMS application fees and tour **</a:t>
            </a:r>
          </a:p>
          <a:p>
            <a:r>
              <a:rPr lang="en-US" sz="1800" dirty="0"/>
              <a:t>Exams</a:t>
            </a:r>
          </a:p>
          <a:p>
            <a:r>
              <a:rPr lang="en-US" sz="1800" dirty="0"/>
              <a:t>Moving expenses</a:t>
            </a:r>
          </a:p>
          <a:p>
            <a:r>
              <a:rPr lang="en-US" sz="1800" dirty="0"/>
              <a:t>Lifestyle inflation </a:t>
            </a:r>
          </a:p>
          <a:p>
            <a:r>
              <a:rPr lang="en-US" sz="1800" dirty="0"/>
              <a:t>Retail therapy</a:t>
            </a:r>
          </a:p>
          <a:p>
            <a:r>
              <a:rPr lang="en-US" sz="1800" dirty="0"/>
              <a:t>Being kind to yourself</a:t>
            </a:r>
          </a:p>
          <a:p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755AC1-9986-7644-95F1-F622DA21E7B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881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EFB7CD-D10B-E54A-AB31-913FFFD2EC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Important Financial Take Homes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34AE9-2295-7C4D-9AEC-0FA11A4221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year is expensive</a:t>
            </a:r>
          </a:p>
          <a:p>
            <a:r>
              <a:rPr lang="en-US" dirty="0"/>
              <a:t>Spend money, but spend it wisely</a:t>
            </a:r>
          </a:p>
          <a:p>
            <a:r>
              <a:rPr lang="en-US" dirty="0"/>
              <a:t>Do not scrimp on yourself</a:t>
            </a:r>
          </a:p>
          <a:p>
            <a:r>
              <a:rPr lang="en-US" dirty="0"/>
              <a:t>Don’t fake it till you make it</a:t>
            </a:r>
          </a:p>
          <a:p>
            <a:r>
              <a:rPr lang="en-US" dirty="0"/>
              <a:t>Ask for help if you need it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D863A3-FA33-6341-B799-A35B4AD4143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University of Manitoba - Asper School of Business - Wendy Schultz">
            <a:extLst>
              <a:ext uri="{FF2B5EF4-FFF2-40B4-BE49-F238E27FC236}">
                <a16:creationId xmlns:a16="http://schemas.microsoft.com/office/drawing/2014/main" id="{35073AA4-0E3C-48A3-8F6B-7A6E618B66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5544" y="3138919"/>
            <a:ext cx="1428750" cy="1924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rrow: Right 4">
            <a:extLst>
              <a:ext uri="{FF2B5EF4-FFF2-40B4-BE49-F238E27FC236}">
                <a16:creationId xmlns:a16="http://schemas.microsoft.com/office/drawing/2014/main" id="{1E639B91-3EE8-4853-ACB6-F0BE59983E7F}"/>
              </a:ext>
            </a:extLst>
          </p:cNvPr>
          <p:cNvSpPr/>
          <p:nvPr/>
        </p:nvSpPr>
        <p:spPr>
          <a:xfrm>
            <a:off x="5052292" y="4100944"/>
            <a:ext cx="1126836" cy="358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013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0938" y="1684755"/>
            <a:ext cx="7925859" cy="690033"/>
          </a:xfrm>
        </p:spPr>
        <p:txBody>
          <a:bodyPr/>
          <a:lstStyle/>
          <a:p>
            <a:r>
              <a:rPr lang="en-US" dirty="0"/>
              <a:t>Support available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4510" y="2870200"/>
            <a:ext cx="4013199" cy="558800"/>
          </a:xfrm>
        </p:spPr>
        <p:txBody>
          <a:bodyPr/>
          <a:lstStyle/>
          <a:p>
            <a:r>
              <a:rPr lang="en-US" dirty="0"/>
              <a:t>Leah Deane</a:t>
            </a:r>
          </a:p>
        </p:txBody>
      </p:sp>
    </p:spTree>
    <p:extLst>
      <p:ext uri="{BB962C8B-B14F-4D97-AF65-F5344CB8AC3E}">
        <p14:creationId xmlns:p14="http://schemas.microsoft.com/office/powerpoint/2010/main" val="33289456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963" y="1472928"/>
            <a:ext cx="7925859" cy="690033"/>
          </a:xfrm>
        </p:spPr>
        <p:txBody>
          <a:bodyPr/>
          <a:lstStyle/>
          <a:p>
            <a:r>
              <a:rPr lang="en-US" dirty="0"/>
              <a:t>NBME Study Tips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96020" y="2870200"/>
            <a:ext cx="4013199" cy="558800"/>
          </a:xfrm>
        </p:spPr>
        <p:txBody>
          <a:bodyPr/>
          <a:lstStyle/>
          <a:p>
            <a:r>
              <a:rPr lang="en-US" dirty="0"/>
              <a:t>Dr. Phoebe Thiessen</a:t>
            </a:r>
          </a:p>
          <a:p>
            <a:endParaRPr lang="en-US" dirty="0"/>
          </a:p>
          <a:p>
            <a:r>
              <a:rPr lang="en-US" dirty="0"/>
              <a:t>They’ll be back in January!!</a:t>
            </a:r>
          </a:p>
        </p:txBody>
      </p:sp>
    </p:spTree>
    <p:extLst>
      <p:ext uri="{BB962C8B-B14F-4D97-AF65-F5344CB8AC3E}">
        <p14:creationId xmlns:p14="http://schemas.microsoft.com/office/powerpoint/2010/main" val="455248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50475" y="4152637"/>
            <a:ext cx="6858000" cy="868680"/>
          </a:xfrm>
        </p:spPr>
        <p:txBody>
          <a:bodyPr/>
          <a:lstStyle/>
          <a:p>
            <a:br>
              <a:rPr lang="en-US" sz="2800" dirty="0"/>
            </a:br>
            <a:endParaRPr lang="en-US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01805" y="2388298"/>
            <a:ext cx="8642195" cy="690033"/>
          </a:xfrm>
          <a:prstGeom prst="rect">
            <a:avLst/>
          </a:prstGeom>
        </p:spPr>
        <p:txBody>
          <a:bodyPr lIns="0"/>
          <a:lstStyle>
            <a:lvl1pPr algn="l" defTabSz="457200" rtl="0" eaLnBrk="1" latinLnBrk="0" hangingPunct="1">
              <a:spcBef>
                <a:spcPct val="0"/>
              </a:spcBef>
              <a:buNone/>
              <a:defRPr sz="6600" b="0" i="0" kern="1200">
                <a:solidFill>
                  <a:schemeClr val="tx1"/>
                </a:solidFill>
                <a:latin typeface="Minion Pro"/>
                <a:ea typeface="+mj-ea"/>
                <a:cs typeface="Minion Pro"/>
              </a:defRPr>
            </a:lvl1pPr>
          </a:lstStyle>
          <a:p>
            <a:pPr defTabSz="914400">
              <a:lnSpc>
                <a:spcPct val="90000"/>
              </a:lnSpc>
            </a:pPr>
            <a:r>
              <a:rPr lang="en-US" sz="6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 Panels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4EF29CBE-3905-9E4A-8289-3955DF3C4497}"/>
                  </a:ext>
                </a:extLst>
              </p14:cNvPr>
              <p14:cNvContentPartPr/>
              <p14:nvPr/>
            </p14:nvContentPartPr>
            <p14:xfrm>
              <a:off x="3962119" y="1250532"/>
              <a:ext cx="360" cy="36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4EF29CBE-3905-9E4A-8289-3955DF3C449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953479" y="1241532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65C72E82-2AF5-2A40-AB89-D31A5407ED3E}"/>
                  </a:ext>
                </a:extLst>
              </p14:cNvPr>
              <p14:cNvContentPartPr/>
              <p14:nvPr/>
            </p14:nvContentPartPr>
            <p14:xfrm>
              <a:off x="1091839" y="3251412"/>
              <a:ext cx="360" cy="360"/>
            </p14:xfrm>
          </p:contentPart>
        </mc:Choice>
        <mc:Fallback xmlns=""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65C72E82-2AF5-2A40-AB89-D31A5407ED3E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082839" y="3242772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0864406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5138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672811"/>
            <a:ext cx="7632700" cy="855662"/>
          </a:xfrm>
        </p:spPr>
        <p:txBody>
          <a:bodyPr/>
          <a:lstStyle/>
          <a:p>
            <a:r>
              <a:rPr lang="en-US" dirty="0"/>
              <a:t>  </a:t>
            </a:r>
          </a:p>
        </p:txBody>
      </p:sp>
      <p:pic>
        <p:nvPicPr>
          <p:cNvPr id="18" name="Content Placeholder 3"/>
          <p:cNvPicPr>
            <a:picLocks noGrp="1"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924" y="858428"/>
            <a:ext cx="3269130" cy="3269130"/>
          </a:xfrm>
          <a:prstGeom prst="rect">
            <a:avLst/>
          </a:prstGeom>
        </p:spPr>
      </p:pic>
      <p:grpSp>
        <p:nvGrpSpPr>
          <p:cNvPr id="19" name="Group 18"/>
          <p:cNvGrpSpPr/>
          <p:nvPr/>
        </p:nvGrpSpPr>
        <p:grpSpPr>
          <a:xfrm>
            <a:off x="4725824" y="956480"/>
            <a:ext cx="4074787" cy="3698954"/>
            <a:chOff x="3422947" y="925166"/>
            <a:chExt cx="4467330" cy="4287683"/>
          </a:xfrm>
        </p:grpSpPr>
        <p:pic>
          <p:nvPicPr>
            <p:cNvPr id="29" name="Picture 28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22947" y="925166"/>
              <a:ext cx="3675790" cy="3675790"/>
            </a:xfrm>
            <a:prstGeom prst="rect">
              <a:avLst/>
            </a:prstGeom>
          </p:spPr>
        </p:pic>
        <p:sp>
          <p:nvSpPr>
            <p:cNvPr id="30" name="TextBox 9"/>
            <p:cNvSpPr txBox="1"/>
            <p:nvPr/>
          </p:nvSpPr>
          <p:spPr>
            <a:xfrm>
              <a:off x="4218725" y="4463647"/>
              <a:ext cx="3671552" cy="7492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b="1" dirty="0">
                  <a:latin typeface="+mj-lt"/>
                </a:rPr>
                <a:t>Dr. Sally Longstaffe</a:t>
              </a:r>
            </a:p>
            <a:p>
              <a:r>
                <a:rPr lang="en-US" dirty="0">
                  <a:latin typeface="+mj-lt"/>
                </a:rPr>
                <a:t>Senior Academic Advisor</a:t>
              </a:r>
            </a:p>
          </p:txBody>
        </p:sp>
      </p:grpSp>
      <p:sp>
        <p:nvSpPr>
          <p:cNvPr id="31" name="TextBox 8"/>
          <p:cNvSpPr txBox="1"/>
          <p:nvPr/>
        </p:nvSpPr>
        <p:spPr>
          <a:xfrm>
            <a:off x="1088021" y="4012707"/>
            <a:ext cx="46058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+mj-lt"/>
              </a:rPr>
              <a:t>Dr. Aviva Goldberg</a:t>
            </a:r>
          </a:p>
          <a:p>
            <a:r>
              <a:rPr lang="en-US" dirty="0">
                <a:latin typeface="+mj-lt"/>
              </a:rPr>
              <a:t>Associate Dean, UGME Student Affairs</a:t>
            </a:r>
          </a:p>
        </p:txBody>
      </p:sp>
    </p:spTree>
    <p:extLst>
      <p:ext uri="{BB962C8B-B14F-4D97-AF65-F5344CB8AC3E}">
        <p14:creationId xmlns:p14="http://schemas.microsoft.com/office/powerpoint/2010/main" val="2412583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half" idx="2"/>
          </p:nvPr>
        </p:nvSpPr>
        <p:spPr>
          <a:xfrm>
            <a:off x="2323717" y="894590"/>
            <a:ext cx="5115859" cy="261881"/>
          </a:xfrm>
        </p:spPr>
        <p:txBody>
          <a:bodyPr/>
          <a:lstStyle/>
          <a:p>
            <a:r>
              <a:rPr lang="en-US" dirty="0"/>
              <a:t>No Wrong Door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0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3314" name="Picture 2" descr="Image result for monsters inc door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59" y="1816822"/>
            <a:ext cx="7658152" cy="47863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38574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ttp://umanitoba.ca/faculties/health_sciences/medicine/student_affairs/media/collaboration_poster_for_we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563" y="769435"/>
            <a:ext cx="8792430" cy="6088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 Placeholder 1"/>
          <p:cNvSpPr>
            <a:spLocks noGrp="1"/>
          </p:cNvSpPr>
          <p:nvPr>
            <p:ph type="body" sz="half" idx="2"/>
          </p:nvPr>
        </p:nvSpPr>
        <p:spPr>
          <a:xfrm>
            <a:off x="643467" y="607294"/>
            <a:ext cx="7635559" cy="473073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887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BB291BC-DEAF-C74A-BBED-E0283E97F5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Facts about NBME exams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894080" y="1566067"/>
            <a:ext cx="7326630" cy="2092960"/>
          </a:xfrm>
        </p:spPr>
        <p:txBody>
          <a:bodyPr/>
          <a:lstStyle/>
          <a:p>
            <a:r>
              <a:rPr lang="en-US" dirty="0"/>
              <a:t>6 single subject exams, all summative/tend to be long exams</a:t>
            </a:r>
          </a:p>
          <a:p>
            <a:r>
              <a:rPr lang="en-US" dirty="0"/>
              <a:t>Previously- failure rate on a single NBME exam is 18-20%; failure or two or more NBME exams is about 5%</a:t>
            </a:r>
          </a:p>
          <a:p>
            <a:r>
              <a:rPr lang="en-US" dirty="0"/>
              <a:t>Change to pass mark has significantly lowered failure rate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05699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BD528E9-CB04-DB4F-9EEC-0E95F3C407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Facts about NBME Exams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3E8334-5781-E54D-84D2-47141F8A71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4080" y="1692192"/>
            <a:ext cx="7326630" cy="2092960"/>
          </a:xfrm>
        </p:spPr>
        <p:txBody>
          <a:bodyPr/>
          <a:lstStyle/>
          <a:p>
            <a:r>
              <a:rPr lang="en-US" dirty="0"/>
              <a:t>Different type of exam with large volume of tested material</a:t>
            </a:r>
          </a:p>
          <a:p>
            <a:r>
              <a:rPr lang="en-US" dirty="0"/>
              <a:t>What is needed to pass is different from that needed on wards</a:t>
            </a:r>
          </a:p>
          <a:p>
            <a:r>
              <a:rPr lang="en-US" dirty="0"/>
              <a:t>Time management in  preparation for exam and during exam is needed</a:t>
            </a:r>
          </a:p>
          <a:p>
            <a:r>
              <a:rPr lang="en-US" dirty="0"/>
              <a:t>Passing is non-negotiable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1045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FE226CD-64B8-5C45-8D64-5AFEDAE62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about NBME exams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908685" y="1566068"/>
            <a:ext cx="7326630" cy="2092960"/>
          </a:xfrm>
        </p:spPr>
        <p:txBody>
          <a:bodyPr/>
          <a:lstStyle/>
          <a:p>
            <a:r>
              <a:rPr lang="en-US" dirty="0"/>
              <a:t>One failure does not appear on MSPR (appears as “pending” until passed)</a:t>
            </a:r>
          </a:p>
          <a:p>
            <a:endParaRPr lang="en-US" dirty="0"/>
          </a:p>
          <a:p>
            <a:r>
              <a:rPr lang="en-US" dirty="0"/>
              <a:t>Failure of supplemental NBME exam=need for remedial clinical rotation and appears on MSPR</a:t>
            </a:r>
          </a:p>
          <a:p>
            <a:endParaRPr lang="en-US" dirty="0"/>
          </a:p>
          <a:p>
            <a:r>
              <a:rPr lang="en-US" dirty="0"/>
              <a:t>Failure of 5 different NBME exams or 3 of same NBME=repeat clerkship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0397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6D7775E-360F-EA44-9D74-5CC821368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 believe in prevention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908685" y="1555557"/>
            <a:ext cx="7326630" cy="2092960"/>
          </a:xfrm>
        </p:spPr>
        <p:txBody>
          <a:bodyPr/>
          <a:lstStyle/>
          <a:p>
            <a:r>
              <a:rPr lang="en-US" dirty="0"/>
              <a:t>This is hard!</a:t>
            </a:r>
          </a:p>
          <a:p>
            <a:r>
              <a:rPr lang="en-US" dirty="0"/>
              <a:t> Your are not alone! </a:t>
            </a:r>
          </a:p>
          <a:p>
            <a:r>
              <a:rPr lang="en-US" dirty="0"/>
              <a:t>Get help early if having difficulty (exam anxiety/evaluating study strategy/stress/physical or mental health/financial problems/managing extracurricular commitments, managing study, work and sleep)</a:t>
            </a:r>
          </a:p>
          <a:p>
            <a:r>
              <a:rPr lang="en-US" dirty="0"/>
              <a:t>No problem is too small or too big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4713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6BBC3EC-41CD-FF4B-8AD5-B376831885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policy points to remember</a:t>
            </a:r>
            <a:br>
              <a:rPr lang="en-US" dirty="0"/>
            </a:b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BC0F2B-1BC4-8C46-ADEB-59CFD6C766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4080" y="1607666"/>
            <a:ext cx="7326630" cy="2092960"/>
          </a:xfrm>
        </p:spPr>
        <p:txBody>
          <a:bodyPr/>
          <a:lstStyle/>
          <a:p>
            <a:r>
              <a:rPr lang="en-US" dirty="0"/>
              <a:t>UGME Attendance Policy: (little tolerance for absences), missing 25% of rotation for any reason means failure of rotation- does not mean that you only need to show up for 75% of the rotation!</a:t>
            </a:r>
          </a:p>
          <a:p>
            <a:r>
              <a:rPr lang="en-US" dirty="0"/>
              <a:t>NBME Examination deferral: See us for help in navigating this in case of emergency or illness (form/documentation to submit-5 days notice unless emergency)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361435"/>
      </p:ext>
    </p:extLst>
  </p:cSld>
  <p:clrMapOvr>
    <a:masterClrMapping/>
  </p:clrMapOvr>
</p:sld>
</file>

<file path=ppt/theme/theme1.xml><?xml version="1.0" encoding="utf-8"?>
<a:theme xmlns:a="http://schemas.openxmlformats.org/drawingml/2006/main" name="UM Presentation Theme - 4x3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512</TotalTime>
  <Words>567</Words>
  <Application>Microsoft Macintosh PowerPoint</Application>
  <PresentationFormat>On-screen Show (4:3)</PresentationFormat>
  <Paragraphs>78</Paragraphs>
  <Slides>19</Slides>
  <Notes>2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UM Presentation Theme - 4x3</vt:lpstr>
      <vt:lpstr>UGME Student Affairs</vt:lpstr>
      <vt:lpstr>  </vt:lpstr>
      <vt:lpstr>PowerPoint Presentation</vt:lpstr>
      <vt:lpstr>PowerPoint Presentation</vt:lpstr>
      <vt:lpstr>Facts about NBME exams </vt:lpstr>
      <vt:lpstr>Facts about NBME Exams</vt:lpstr>
      <vt:lpstr>Rules about NBME exams </vt:lpstr>
      <vt:lpstr>We believe in prevention </vt:lpstr>
      <vt:lpstr>Some policy points to remember </vt:lpstr>
      <vt:lpstr>Policy Points to Remember</vt:lpstr>
      <vt:lpstr>COVID-19 exposure</vt:lpstr>
      <vt:lpstr>Vaccine mandates</vt:lpstr>
      <vt:lpstr>Common reasons for SA Support During Clerkship</vt:lpstr>
      <vt:lpstr>Finances in Clerkship</vt:lpstr>
      <vt:lpstr>Important Financial Take Homes</vt:lpstr>
      <vt:lpstr>Support available</vt:lpstr>
      <vt:lpstr>NBME Study Tips</vt:lpstr>
      <vt:lpstr>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Kanisha Szekely</dc:creator>
  <cp:lastModifiedBy>Aviva Goldberg</cp:lastModifiedBy>
  <cp:revision>24</cp:revision>
  <dcterms:created xsi:type="dcterms:W3CDTF">2019-07-17T19:24:48Z</dcterms:created>
  <dcterms:modified xsi:type="dcterms:W3CDTF">2021-09-24T17:04:57Z</dcterms:modified>
</cp:coreProperties>
</file>