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622" r:id="rId1"/>
  </p:sldMasterIdLst>
  <p:notesMasterIdLst>
    <p:notesMasterId r:id="rId23"/>
  </p:notesMasterIdLst>
  <p:handoutMasterIdLst>
    <p:handoutMasterId r:id="rId24"/>
  </p:handoutMasterIdLst>
  <p:sldIdLst>
    <p:sldId id="275" r:id="rId2"/>
    <p:sldId id="287" r:id="rId3"/>
    <p:sldId id="291" r:id="rId4"/>
    <p:sldId id="344" r:id="rId5"/>
    <p:sldId id="332" r:id="rId6"/>
    <p:sldId id="298" r:id="rId7"/>
    <p:sldId id="297" r:id="rId8"/>
    <p:sldId id="339" r:id="rId9"/>
    <p:sldId id="340" r:id="rId10"/>
    <p:sldId id="348" r:id="rId11"/>
    <p:sldId id="341" r:id="rId12"/>
    <p:sldId id="347" r:id="rId13"/>
    <p:sldId id="342" r:id="rId14"/>
    <p:sldId id="349" r:id="rId15"/>
    <p:sldId id="333" r:id="rId16"/>
    <p:sldId id="334" r:id="rId17"/>
    <p:sldId id="335" r:id="rId18"/>
    <p:sldId id="336" r:id="rId19"/>
    <p:sldId id="337" r:id="rId20"/>
    <p:sldId id="338" r:id="rId21"/>
    <p:sldId id="32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6">
          <p15:clr>
            <a:srgbClr val="A4A3A4"/>
          </p15:clr>
        </p15:guide>
        <p15:guide id="2" pos="4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9" autoAdjust="0"/>
    <p:restoredTop sz="94669"/>
  </p:normalViewPr>
  <p:slideViewPr>
    <p:cSldViewPr snapToGrid="0">
      <p:cViewPr varScale="1">
        <p:scale>
          <a:sx n="67" d="100"/>
          <a:sy n="67" d="100"/>
        </p:scale>
        <p:origin x="772" y="44"/>
      </p:cViewPr>
      <p:guideLst>
        <p:guide orient="horz" pos="796"/>
        <p:guide pos="41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BDC5A3-2156-1145-ACE8-C7297A0EE38A}" type="datetimeFigureOut">
              <a:rPr lang="en-US" smtClean="0"/>
              <a:t>9/11/2024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035B42-0146-4E4C-8068-928F62A648A6}" type="slidenum">
              <a:rPr lang="en-US" smtClean="0"/>
              <a:t>‹#›</a:t>
            </a:fld>
            <a:endParaRPr lang="en-US"/>
          </a:p>
        </p:txBody>
      </p:sp>
    </p:spTree>
    <p:extLst>
      <p:ext uri="{BB962C8B-B14F-4D97-AF65-F5344CB8AC3E}">
        <p14:creationId xmlns:p14="http://schemas.microsoft.com/office/powerpoint/2010/main" val="814789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9E82F6-D077-A642-858C-AFAB88A51A55}" type="datetimeFigureOut">
              <a:rPr lang="en-US" smtClean="0"/>
              <a:t>9/11/2024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46B1D-0BDE-A049-B8D9-9958E62E2FA3}" type="slidenum">
              <a:rPr lang="en-US" smtClean="0"/>
              <a:t>‹#›</a:t>
            </a:fld>
            <a:endParaRPr lang="en-US"/>
          </a:p>
        </p:txBody>
      </p:sp>
    </p:spTree>
    <p:extLst>
      <p:ext uri="{BB962C8B-B14F-4D97-AF65-F5344CB8AC3E}">
        <p14:creationId xmlns:p14="http://schemas.microsoft.com/office/powerpoint/2010/main" val="2510926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246567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422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054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orizontal Imag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Picture Placeholder 2"/>
          <p:cNvSpPr>
            <a:spLocks noGrp="1"/>
          </p:cNvSpPr>
          <p:nvPr>
            <p:ph type="pic" idx="1"/>
          </p:nvPr>
        </p:nvSpPr>
        <p:spPr>
          <a:xfrm>
            <a:off x="643468" y="2183342"/>
            <a:ext cx="7696200" cy="30988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txBody>
          <a:bodyPr tIns="514800" bIns="234000" anchor="t" anchorCtr="0"/>
          <a:lstStyle>
            <a:lvl1pPr marL="0" indent="0" algn="ctr">
              <a:buNone/>
              <a:defRPr sz="1600" b="0" i="0" cap="none" spc="0">
                <a:solidFill>
                  <a:schemeClr val="tx1">
                    <a:lumMod val="75000"/>
                    <a:lumOff val="2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itle 1"/>
          <p:cNvSpPr>
            <a:spLocks noGrp="1"/>
          </p:cNvSpPr>
          <p:nvPr>
            <p:ph type="title" hasCustomPrompt="1"/>
          </p:nvPr>
        </p:nvSpPr>
        <p:spPr>
          <a:xfrm>
            <a:off x="626534" y="1049338"/>
            <a:ext cx="7882465" cy="618595"/>
          </a:xfrm>
          <a:prstGeom prst="rect">
            <a:avLst/>
          </a:prstGeom>
        </p:spPr>
        <p:txBody>
          <a:bodyPr vert="horz" lIns="0"/>
          <a:lstStyle>
            <a:lvl1pPr algn="l">
              <a:defRPr b="1">
                <a:solidFill>
                  <a:srgbClr val="512909"/>
                </a:solidFill>
              </a:defRPr>
            </a:lvl1pPr>
          </a:lstStyle>
          <a:p>
            <a:r>
              <a:rPr lang="en-US" dirty="0"/>
              <a:t>Click to edit title style</a:t>
            </a:r>
          </a:p>
        </p:txBody>
      </p:sp>
    </p:spTree>
    <p:extLst>
      <p:ext uri="{BB962C8B-B14F-4D97-AF65-F5344CB8AC3E}">
        <p14:creationId xmlns:p14="http://schemas.microsoft.com/office/powerpoint/2010/main" val="112239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Background Image">
    <p:spTree>
      <p:nvGrpSpPr>
        <p:cNvPr id="1" name=""/>
        <p:cNvGrpSpPr/>
        <p:nvPr/>
      </p:nvGrpSpPr>
      <p:grpSpPr>
        <a:xfrm>
          <a:off x="0" y="0"/>
          <a:ext cx="0" cy="0"/>
          <a:chOff x="0" y="0"/>
          <a:chExt cx="0" cy="0"/>
        </a:xfrm>
      </p:grpSpPr>
      <p:sp>
        <p:nvSpPr>
          <p:cNvPr id="13" name="Picture Placeholder 2"/>
          <p:cNvSpPr>
            <a:spLocks noGrp="1"/>
          </p:cNvSpPr>
          <p:nvPr>
            <p:ph type="pic" idx="1"/>
          </p:nvPr>
        </p:nvSpPr>
        <p:spPr>
          <a:xfrm>
            <a:off x="0" y="0"/>
            <a:ext cx="9144000" cy="5816600"/>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lIns="0" bIns="795600" anchor="b" anchorCtr="0"/>
          <a:lstStyle>
            <a:lvl1pPr marL="648000" indent="0" algn="l">
              <a:spcBef>
                <a:spcPts val="2376"/>
              </a:spcBef>
              <a:buNone/>
              <a:defRPr sz="1600" cap="none" spc="0">
                <a:solidFill>
                  <a:schemeClr val="bg1">
                    <a:alpha val="82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643468" y="1041400"/>
            <a:ext cx="2832100" cy="2197100"/>
          </a:xfrm>
          <a:prstGeom prst="rect">
            <a:avLst/>
          </a:prstGeom>
        </p:spPr>
        <p:txBody>
          <a:bodyPr vert="horz" lIns="0"/>
          <a:lstStyle>
            <a:lvl1pPr algn="l">
              <a:lnSpc>
                <a:spcPct val="90000"/>
              </a:lnSpc>
              <a:defRPr b="1">
                <a:solidFill>
                  <a:schemeClr val="bg1"/>
                </a:solidFill>
              </a:defRPr>
            </a:lvl1pPr>
          </a:lstStyle>
          <a:p>
            <a:r>
              <a:rPr lang="en-US" dirty="0"/>
              <a:t>Click to edit title style</a:t>
            </a:r>
          </a:p>
        </p:txBody>
      </p:sp>
    </p:spTree>
    <p:extLst>
      <p:ext uri="{BB962C8B-B14F-4D97-AF65-F5344CB8AC3E}">
        <p14:creationId xmlns:p14="http://schemas.microsoft.com/office/powerpoint/2010/main" val="1260594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 Inset Left">
    <p:spTree>
      <p:nvGrpSpPr>
        <p:cNvPr id="1" name=""/>
        <p:cNvGrpSpPr/>
        <p:nvPr/>
      </p:nvGrpSpPr>
      <p:grpSpPr>
        <a:xfrm>
          <a:off x="0" y="0"/>
          <a:ext cx="0" cy="0"/>
          <a:chOff x="0" y="0"/>
          <a:chExt cx="0" cy="0"/>
        </a:xfrm>
      </p:grpSpPr>
      <p:sp>
        <p:nvSpPr>
          <p:cNvPr id="6" name="Text Placeholder 3"/>
          <p:cNvSpPr>
            <a:spLocks noGrp="1"/>
          </p:cNvSpPr>
          <p:nvPr>
            <p:ph type="body" sz="half" idx="10" hasCustomPrompt="1"/>
          </p:nvPr>
        </p:nvSpPr>
        <p:spPr>
          <a:xfrm>
            <a:off x="4854589" y="2334951"/>
            <a:ext cx="3327400" cy="2947722"/>
          </a:xfrm>
          <a:prstGeom prst="rect">
            <a:avLst/>
          </a:prstGeom>
        </p:spPr>
        <p:txBody>
          <a:bodyPr/>
          <a:lstStyle>
            <a:lvl1pPr marL="285750" indent="-285750">
              <a:buFont typeface="Arial"/>
              <a:buChar char="•"/>
              <a:defRPr sz="1800" baseline="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bullets</a:t>
            </a:r>
          </a:p>
          <a:p>
            <a:pPr lvl="0"/>
            <a:endParaRPr lang="en-US" dirty="0"/>
          </a:p>
        </p:txBody>
      </p:sp>
      <p:sp>
        <p:nvSpPr>
          <p:cNvPr id="7" name="Title 1"/>
          <p:cNvSpPr>
            <a:spLocks noGrp="1"/>
          </p:cNvSpPr>
          <p:nvPr>
            <p:ph type="title" hasCustomPrompt="1"/>
          </p:nvPr>
        </p:nvSpPr>
        <p:spPr>
          <a:xfrm>
            <a:off x="4842948" y="1108080"/>
            <a:ext cx="3339041" cy="1125537"/>
          </a:xfrm>
          <a:prstGeom prst="rect">
            <a:avLst/>
          </a:prstGeom>
        </p:spPr>
        <p:txBody>
          <a:bodyPr vert="horz" lIns="0"/>
          <a:lstStyle>
            <a:lvl1pPr algn="l">
              <a:lnSpc>
                <a:spcPct val="90000"/>
              </a:lnSpc>
              <a:defRPr sz="4000" b="1">
                <a:solidFill>
                  <a:srgbClr val="512909"/>
                </a:solidFill>
              </a:defRPr>
            </a:lvl1pPr>
          </a:lstStyle>
          <a:p>
            <a:r>
              <a:rPr lang="en-US" dirty="0"/>
              <a:t>Click to edit title style</a:t>
            </a:r>
          </a:p>
        </p:txBody>
      </p:sp>
      <p:sp>
        <p:nvSpPr>
          <p:cNvPr id="11" name="Picture Placeholder 2"/>
          <p:cNvSpPr>
            <a:spLocks noGrp="1"/>
          </p:cNvSpPr>
          <p:nvPr>
            <p:ph type="pic" idx="1"/>
          </p:nvPr>
        </p:nvSpPr>
        <p:spPr>
          <a:xfrm>
            <a:off x="638175" y="1273175"/>
            <a:ext cx="3695700" cy="2593912"/>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tIns="93600" bIns="187200" anchor="b" anchorCtr="1"/>
          <a:lstStyle>
            <a:lvl1pPr marL="0" indent="0" algn="ctr">
              <a:buNone/>
              <a:defRPr sz="1200" cap="none" spc="0">
                <a:solidFill>
                  <a:schemeClr val="tx1">
                    <a:lumMod val="75000"/>
                    <a:lumOff val="25000"/>
                  </a:schemeClr>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amp; Background Imag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3340100" cy="5842001"/>
          </a:xfrm>
          <a:prstGeom prst="rect">
            <a:avLst/>
          </a:prstGeom>
          <a:solidFill>
            <a:srgbClr val="9F7F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60402" y="952500"/>
            <a:ext cx="2438400" cy="711200"/>
          </a:xfrm>
          <a:prstGeom prst="rect">
            <a:avLst/>
          </a:prstGeom>
        </p:spPr>
        <p:txBody>
          <a:bodyPr lIns="0" anchor="b"/>
          <a:lstStyle>
            <a:lvl1pPr algn="l">
              <a:lnSpc>
                <a:spcPct val="90000"/>
              </a:lnSpc>
              <a:defRPr sz="2800" b="1">
                <a:solidFill>
                  <a:srgbClr val="FFFFFF"/>
                </a:solidFill>
              </a:defRPr>
            </a:lvl1pPr>
          </a:lstStyle>
          <a:p>
            <a:r>
              <a:rPr lang="en-US" dirty="0"/>
              <a:t>Click to edit title style</a:t>
            </a:r>
          </a:p>
        </p:txBody>
      </p:sp>
      <p:sp>
        <p:nvSpPr>
          <p:cNvPr id="4" name="Text Placeholder 3"/>
          <p:cNvSpPr>
            <a:spLocks noGrp="1"/>
          </p:cNvSpPr>
          <p:nvPr>
            <p:ph type="body" sz="half" idx="2"/>
          </p:nvPr>
        </p:nvSpPr>
        <p:spPr>
          <a:xfrm>
            <a:off x="660400" y="1692276"/>
            <a:ext cx="2438400" cy="3857624"/>
          </a:xfrm>
          <a:prstGeom prst="rect">
            <a:avLst/>
          </a:prstGeom>
        </p:spPr>
        <p:txBody>
          <a:bodyPr lIns="0"/>
          <a:lstStyle>
            <a:lvl1pPr marL="0" indent="0">
              <a:lnSpc>
                <a:spcPct val="120000"/>
              </a:lnSpc>
              <a:buNone/>
              <a:defRPr sz="1200">
                <a:solidFill>
                  <a:srgbClr val="FFFFFF"/>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Picture Placeholder 2"/>
          <p:cNvSpPr>
            <a:spLocks noGrp="1"/>
          </p:cNvSpPr>
          <p:nvPr>
            <p:ph type="pic" idx="1"/>
          </p:nvPr>
        </p:nvSpPr>
        <p:spPr>
          <a:xfrm>
            <a:off x="3340100" y="0"/>
            <a:ext cx="5803900" cy="5842001"/>
          </a:xfrm>
          <a:prstGeom prst="rect">
            <a:avLst/>
          </a:prstGeom>
          <a:blipFill rotWithShape="1">
            <a:blip cstate="screen">
              <a:extLst>
                <a:ext uri="{28A0092B-C50C-407E-A947-70E740481C1C}">
                  <a14:useLocalDpi xmlns:a14="http://schemas.microsoft.com/office/drawing/2010/main"/>
                </a:ext>
              </a:extLst>
            </a:blip>
            <a:stretch>
              <a:fillRect/>
            </a:stretch>
          </a:blipFill>
        </p:spPr>
        <p:txBody>
          <a:bodyPr anchor="ctr"/>
          <a:lstStyle>
            <a:lvl1pPr marL="0" indent="0" algn="ctr">
              <a:buNone/>
              <a:defRPr sz="16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21822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3 Column">
    <p:spTree>
      <p:nvGrpSpPr>
        <p:cNvPr id="1" name=""/>
        <p:cNvGrpSpPr/>
        <p:nvPr/>
      </p:nvGrpSpPr>
      <p:grpSpPr>
        <a:xfrm>
          <a:off x="0" y="0"/>
          <a:ext cx="0" cy="0"/>
          <a:chOff x="0" y="0"/>
          <a:chExt cx="0" cy="0"/>
        </a:xfrm>
      </p:grpSpPr>
      <p:sp>
        <p:nvSpPr>
          <p:cNvPr id="3" name="Text Placeholder 3"/>
          <p:cNvSpPr>
            <a:spLocks noGrp="1"/>
          </p:cNvSpPr>
          <p:nvPr>
            <p:ph type="body" sz="half" idx="10" hasCustomPrompt="1"/>
          </p:nvPr>
        </p:nvSpPr>
        <p:spPr>
          <a:xfrm>
            <a:off x="609600" y="3429000"/>
            <a:ext cx="7886700" cy="2336800"/>
          </a:xfrm>
          <a:prstGeom prst="rect">
            <a:avLst/>
          </a:prstGeom>
        </p:spPr>
        <p:txBody>
          <a:bodyPr numCol="3" spcCol="324000"/>
          <a:lstStyle>
            <a:lvl1pPr marL="0" indent="0">
              <a:buFont typeface="Arial"/>
              <a:buNone/>
              <a:defRPr sz="120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vitae </a:t>
            </a:r>
            <a:r>
              <a:rPr lang="en-US" dirty="0" err="1"/>
              <a:t>sem</a:t>
            </a:r>
            <a:r>
              <a:rPr lang="en-US" dirty="0"/>
              <a:t> non lacus </a:t>
            </a:r>
            <a:r>
              <a:rPr lang="en-US" dirty="0" err="1"/>
              <a:t>aliquam</a:t>
            </a:r>
            <a:r>
              <a:rPr lang="en-US" dirty="0"/>
              <a:t> </a:t>
            </a:r>
            <a:r>
              <a:rPr lang="en-US" dirty="0" err="1"/>
              <a:t>feugiat</a:t>
            </a:r>
            <a:r>
              <a:rPr lang="en-US" dirty="0"/>
              <a:t> </a:t>
            </a:r>
            <a:r>
              <a:rPr lang="en-US" dirty="0" err="1"/>
              <a:t>eget</a:t>
            </a:r>
            <a:r>
              <a:rPr lang="en-US" dirty="0"/>
              <a:t> et </a:t>
            </a:r>
            <a:r>
              <a:rPr lang="en-US" dirty="0" err="1"/>
              <a:t>odio</a:t>
            </a:r>
            <a:r>
              <a:rPr lang="en-US" dirty="0"/>
              <a:t>. </a:t>
            </a:r>
            <a:r>
              <a:rPr lang="en-US" dirty="0" err="1"/>
              <a:t>Nullam</a:t>
            </a:r>
            <a:r>
              <a:rPr lang="en-US" dirty="0"/>
              <a:t> </a:t>
            </a:r>
            <a:r>
              <a:rPr lang="en-US" dirty="0" err="1"/>
              <a:t>tincidunt</a:t>
            </a:r>
            <a:r>
              <a:rPr lang="en-US" dirty="0"/>
              <a:t> </a:t>
            </a:r>
            <a:r>
              <a:rPr lang="en-US" dirty="0" err="1"/>
              <a:t>venenatis</a:t>
            </a:r>
            <a:r>
              <a:rPr lang="en-US" dirty="0"/>
              <a:t> </a:t>
            </a:r>
            <a:r>
              <a:rPr lang="en-US" dirty="0" err="1"/>
              <a:t>augue</a:t>
            </a:r>
            <a:r>
              <a:rPr lang="en-US" dirty="0"/>
              <a:t> at </a:t>
            </a:r>
            <a:r>
              <a:rPr lang="en-US" dirty="0" err="1"/>
              <a:t>lobortis</a:t>
            </a:r>
            <a:r>
              <a:rPr lang="en-US" dirty="0"/>
              <a:t>. </a:t>
            </a:r>
            <a:r>
              <a:rPr lang="en-US" dirty="0" err="1"/>
              <a:t>Vivamus</a:t>
            </a:r>
            <a:r>
              <a:rPr lang="en-US" dirty="0"/>
              <a:t> </a:t>
            </a:r>
            <a:r>
              <a:rPr lang="en-US" dirty="0" err="1"/>
              <a:t>purus</a:t>
            </a:r>
            <a:r>
              <a:rPr lang="en-US" dirty="0"/>
              <a:t> </a:t>
            </a:r>
            <a:r>
              <a:rPr lang="en-US" dirty="0" err="1"/>
              <a:t>nulla</a:t>
            </a:r>
            <a:r>
              <a:rPr lang="en-US" dirty="0"/>
              <a:t>, </a:t>
            </a:r>
            <a:r>
              <a:rPr lang="en-US" dirty="0" err="1"/>
              <a:t>mollis</a:t>
            </a:r>
            <a:r>
              <a:rPr lang="en-US" dirty="0"/>
              <a:t> et lacus non, </a:t>
            </a:r>
            <a:r>
              <a:rPr lang="en-US" dirty="0" err="1"/>
              <a:t>dapibus</a:t>
            </a:r>
            <a:r>
              <a:rPr lang="en-US" dirty="0"/>
              <a:t> </a:t>
            </a:r>
            <a:r>
              <a:rPr lang="en-US" dirty="0" err="1"/>
              <a:t>auctor</a:t>
            </a:r>
            <a:r>
              <a:rPr lang="en-US" dirty="0"/>
              <a:t> </a:t>
            </a:r>
            <a:r>
              <a:rPr lang="en-US" dirty="0" err="1"/>
              <a:t>nulla</a:t>
            </a:r>
            <a:r>
              <a:rPr lang="en-US" dirty="0"/>
              <a:t>. </a:t>
            </a:r>
            <a:r>
              <a:rPr lang="en-US" dirty="0" err="1"/>
              <a:t>Aliquam</a:t>
            </a:r>
            <a:r>
              <a:rPr lang="en-US" dirty="0"/>
              <a:t> </a:t>
            </a:r>
            <a:r>
              <a:rPr lang="en-US" dirty="0" err="1"/>
              <a:t>nulla</a:t>
            </a:r>
            <a:r>
              <a:rPr lang="en-US" dirty="0"/>
              <a:t> ante, </a:t>
            </a:r>
            <a:r>
              <a:rPr lang="en-US" dirty="0" err="1"/>
              <a:t>finibus</a:t>
            </a:r>
            <a:r>
              <a:rPr lang="en-US" dirty="0"/>
              <a:t> </a:t>
            </a:r>
            <a:r>
              <a:rPr lang="en-US" dirty="0" err="1"/>
              <a:t>mollis</a:t>
            </a:r>
            <a:r>
              <a:rPr lang="en-US" dirty="0"/>
              <a:t> </a:t>
            </a:r>
            <a:r>
              <a:rPr lang="en-US" dirty="0" err="1"/>
              <a:t>massa</a:t>
            </a:r>
            <a:r>
              <a:rPr lang="en-US" dirty="0"/>
              <a:t> ac, </a:t>
            </a:r>
            <a:r>
              <a:rPr lang="en-US" dirty="0" err="1"/>
              <a:t>elementum</a:t>
            </a:r>
            <a:r>
              <a:rPr lang="en-US" dirty="0"/>
              <a:t> </a:t>
            </a:r>
            <a:r>
              <a:rPr lang="en-US" dirty="0" err="1"/>
              <a:t>porttitor</a:t>
            </a:r>
            <a:r>
              <a:rPr lang="en-US" dirty="0"/>
              <a:t> </a:t>
            </a:r>
            <a:r>
              <a:rPr lang="en-US" dirty="0" err="1"/>
              <a:t>augue</a:t>
            </a:r>
            <a:r>
              <a:rPr lang="en-US" dirty="0"/>
              <a:t>. </a:t>
            </a:r>
            <a:r>
              <a:rPr lang="en-US" dirty="0" err="1"/>
              <a:t>Duis</a:t>
            </a:r>
            <a:r>
              <a:rPr lang="en-US" dirty="0"/>
              <a:t> </a:t>
            </a:r>
            <a:r>
              <a:rPr lang="en-US" dirty="0" err="1"/>
              <a:t>sapien</a:t>
            </a:r>
            <a:r>
              <a:rPr lang="en-US" dirty="0"/>
              <a:t> </a:t>
            </a:r>
            <a:r>
              <a:rPr lang="en-US" dirty="0" err="1"/>
              <a:t>lectus</a:t>
            </a:r>
            <a:r>
              <a:rPr lang="en-US" dirty="0"/>
              <a:t>, </a:t>
            </a:r>
            <a:r>
              <a:rPr lang="en-US" dirty="0" err="1"/>
              <a:t>posuere</a:t>
            </a:r>
            <a:r>
              <a:rPr lang="en-US" dirty="0"/>
              <a:t> et </a:t>
            </a:r>
            <a:r>
              <a:rPr lang="en-US" dirty="0" err="1"/>
              <a:t>ultricies</a:t>
            </a:r>
            <a:r>
              <a:rPr lang="en-US" dirty="0"/>
              <a:t> non, </a:t>
            </a:r>
            <a:r>
              <a:rPr lang="en-US" dirty="0" err="1"/>
              <a:t>aliquam</a:t>
            </a:r>
            <a:r>
              <a:rPr lang="en-US" dirty="0"/>
              <a:t> </a:t>
            </a:r>
            <a:r>
              <a:rPr lang="en-US" dirty="0" err="1"/>
              <a:t>nec</a:t>
            </a:r>
            <a:r>
              <a:rPr lang="en-US" dirty="0"/>
              <a:t> </a:t>
            </a:r>
            <a:r>
              <a:rPr lang="en-US" dirty="0" err="1"/>
              <a:t>orci</a:t>
            </a:r>
            <a:r>
              <a:rPr lang="en-US" dirty="0"/>
              <a:t>. </a:t>
            </a:r>
            <a:r>
              <a:rPr lang="en-US" dirty="0" err="1"/>
              <a:t>Etiam</a:t>
            </a:r>
            <a:r>
              <a:rPr lang="en-US" dirty="0"/>
              <a:t> </a:t>
            </a:r>
            <a:r>
              <a:rPr lang="en-US" dirty="0" err="1"/>
              <a:t>luctus</a:t>
            </a:r>
            <a:r>
              <a:rPr lang="en-US" dirty="0"/>
              <a:t>, ligula non </a:t>
            </a:r>
            <a:r>
              <a:rPr lang="en-US" dirty="0" err="1"/>
              <a:t>ultricies</a:t>
            </a:r>
            <a:r>
              <a:rPr lang="en-US" dirty="0"/>
              <a:t> </a:t>
            </a:r>
            <a:r>
              <a:rPr lang="en-US" dirty="0" err="1"/>
              <a:t>auctor</a:t>
            </a:r>
            <a:r>
              <a:rPr lang="en-US" dirty="0"/>
              <a:t>, lacus </a:t>
            </a:r>
            <a:r>
              <a:rPr lang="en-US" dirty="0" err="1"/>
              <a:t>tortor</a:t>
            </a:r>
            <a:r>
              <a:rPr lang="en-US" dirty="0"/>
              <a:t> </a:t>
            </a:r>
            <a:r>
              <a:rPr lang="en-US" dirty="0" err="1"/>
              <a:t>faucibus</a:t>
            </a:r>
            <a:r>
              <a:rPr lang="en-US" dirty="0"/>
              <a:t> </a:t>
            </a:r>
            <a:r>
              <a:rPr lang="en-US" dirty="0" err="1"/>
              <a:t>augue</a:t>
            </a:r>
            <a:r>
              <a:rPr lang="en-US" dirty="0"/>
              <a:t>, non </a:t>
            </a:r>
            <a:r>
              <a:rPr lang="en-US" dirty="0" err="1"/>
              <a:t>molestie</a:t>
            </a:r>
            <a:r>
              <a:rPr lang="en-US" dirty="0"/>
              <a:t> </a:t>
            </a:r>
            <a:r>
              <a:rPr lang="en-US" dirty="0" err="1"/>
              <a:t>tortor</a:t>
            </a:r>
            <a:r>
              <a:rPr lang="en-US" dirty="0"/>
              <a:t> ex </a:t>
            </a:r>
            <a:r>
              <a:rPr lang="en-US" dirty="0" err="1"/>
              <a:t>nec</a:t>
            </a:r>
            <a:r>
              <a:rPr lang="en-US" dirty="0"/>
              <a:t> </a:t>
            </a:r>
            <a:r>
              <a:rPr lang="en-US" dirty="0" err="1"/>
              <a:t>enim</a:t>
            </a:r>
            <a:r>
              <a:rPr lang="en-US" dirty="0"/>
              <a:t>. In semper </a:t>
            </a:r>
            <a:r>
              <a:rPr lang="en-US" dirty="0" err="1"/>
              <a:t>enim</a:t>
            </a:r>
            <a:r>
              <a:rPr lang="en-US" dirty="0"/>
              <a:t> </a:t>
            </a:r>
            <a:r>
              <a:rPr lang="en-US" dirty="0" err="1"/>
              <a:t>ut</a:t>
            </a:r>
            <a:r>
              <a:rPr lang="en-US" dirty="0"/>
              <a:t> </a:t>
            </a:r>
            <a:r>
              <a:rPr lang="en-US" dirty="0" err="1"/>
              <a:t>elit</a:t>
            </a:r>
            <a:r>
              <a:rPr lang="en-US" dirty="0"/>
              <a:t> </a:t>
            </a:r>
            <a:r>
              <a:rPr lang="en-US" dirty="0" err="1"/>
              <a:t>cursus</a:t>
            </a:r>
            <a:r>
              <a:rPr lang="en-US" dirty="0"/>
              <a:t>, sit </a:t>
            </a:r>
            <a:r>
              <a:rPr lang="en-US" dirty="0" err="1"/>
              <a:t>amet</a:t>
            </a:r>
            <a:r>
              <a:rPr lang="en-US" dirty="0"/>
              <a:t> </a:t>
            </a:r>
            <a:r>
              <a:rPr lang="en-US" dirty="0" err="1"/>
              <a:t>posuere</a:t>
            </a:r>
            <a:r>
              <a:rPr lang="en-US" dirty="0"/>
              <a:t> </a:t>
            </a:r>
            <a:r>
              <a:rPr lang="en-US" dirty="0" err="1"/>
              <a:t>enim</a:t>
            </a:r>
            <a:r>
              <a:rPr lang="en-US" dirty="0"/>
              <a:t> </a:t>
            </a:r>
            <a:r>
              <a:rPr lang="en-US" dirty="0" err="1"/>
              <a:t>bibendum</a:t>
            </a:r>
            <a:r>
              <a:rPr lang="en-US" dirty="0"/>
              <a:t>. </a:t>
            </a:r>
            <a:r>
              <a:rPr lang="en-US" dirty="0" err="1"/>
              <a:t>Curabitur</a:t>
            </a:r>
            <a:r>
              <a:rPr lang="en-US" dirty="0"/>
              <a:t> </a:t>
            </a:r>
            <a:r>
              <a:rPr lang="en-US" dirty="0" err="1"/>
              <a:t>aliquet</a:t>
            </a:r>
            <a:r>
              <a:rPr lang="en-US" dirty="0"/>
              <a:t> </a:t>
            </a:r>
            <a:r>
              <a:rPr lang="en-US" dirty="0" err="1"/>
              <a:t>tempor</a:t>
            </a:r>
            <a:r>
              <a:rPr lang="en-US" dirty="0"/>
              <a:t> </a:t>
            </a:r>
            <a:r>
              <a:rPr lang="en-US" dirty="0" err="1"/>
              <a:t>nibh</a:t>
            </a:r>
            <a:r>
              <a:rPr lang="en-US" dirty="0"/>
              <a:t> at </a:t>
            </a:r>
            <a:r>
              <a:rPr lang="en-US" dirty="0" err="1"/>
              <a:t>efficitur</a:t>
            </a:r>
            <a:r>
              <a:rPr lang="en-US" dirty="0"/>
              <a:t>. </a:t>
            </a:r>
            <a:r>
              <a:rPr lang="en-US" dirty="0" err="1"/>
              <a:t>Phasellus</a:t>
            </a:r>
            <a:r>
              <a:rPr lang="en-US" dirty="0"/>
              <a:t> ac ante </a:t>
            </a:r>
            <a:r>
              <a:rPr lang="en-US" dirty="0" err="1"/>
              <a:t>augue</a:t>
            </a:r>
            <a:r>
              <a:rPr lang="en-US" dirty="0"/>
              <a:t>.</a:t>
            </a:r>
          </a:p>
          <a:p>
            <a:pPr lvl="0"/>
            <a:r>
              <a:rPr lang="en-US" dirty="0" err="1"/>
              <a:t>Ut</a:t>
            </a:r>
            <a:r>
              <a:rPr lang="en-US" dirty="0"/>
              <a:t> </a:t>
            </a:r>
            <a:r>
              <a:rPr lang="en-US" dirty="0" err="1"/>
              <a:t>viverra</a:t>
            </a:r>
            <a:r>
              <a:rPr lang="en-US" dirty="0"/>
              <a:t> </a:t>
            </a:r>
            <a:r>
              <a:rPr lang="en-US" dirty="0" err="1"/>
              <a:t>nibh</a:t>
            </a:r>
            <a:r>
              <a:rPr lang="en-US" dirty="0"/>
              <a:t> </a:t>
            </a:r>
            <a:r>
              <a:rPr lang="en-US" dirty="0" err="1"/>
              <a:t>eu</a:t>
            </a:r>
            <a:r>
              <a:rPr lang="en-US" dirty="0"/>
              <a:t> </a:t>
            </a:r>
            <a:r>
              <a:rPr lang="en-US" dirty="0" err="1"/>
              <a:t>lectus</a:t>
            </a:r>
            <a:r>
              <a:rPr lang="en-US" dirty="0"/>
              <a:t> </a:t>
            </a:r>
            <a:r>
              <a:rPr lang="en-US" dirty="0" err="1"/>
              <a:t>auctor</a:t>
            </a:r>
            <a:r>
              <a:rPr lang="en-US" dirty="0"/>
              <a:t>, et </a:t>
            </a:r>
            <a:r>
              <a:rPr lang="en-US" dirty="0" err="1"/>
              <a:t>ornare</a:t>
            </a:r>
            <a:r>
              <a:rPr lang="en-US" dirty="0"/>
              <a:t> </a:t>
            </a:r>
            <a:r>
              <a:rPr lang="en-US" dirty="0" err="1"/>
              <a:t>urna</a:t>
            </a:r>
            <a:r>
              <a:rPr lang="en-US" dirty="0"/>
              <a:t> </a:t>
            </a:r>
            <a:r>
              <a:rPr lang="en-US" dirty="0" err="1"/>
              <a:t>efficitur</a:t>
            </a:r>
            <a:r>
              <a:rPr lang="en-US" dirty="0"/>
              <a:t>. </a:t>
            </a:r>
            <a:r>
              <a:rPr lang="en-US" dirty="0" err="1"/>
              <a:t>Mauris</a:t>
            </a:r>
            <a:r>
              <a:rPr lang="en-US" dirty="0"/>
              <a:t> </a:t>
            </a:r>
            <a:r>
              <a:rPr lang="en-US" dirty="0" err="1"/>
              <a:t>vel</a:t>
            </a:r>
            <a:r>
              <a:rPr lang="en-US" dirty="0"/>
              <a:t> </a:t>
            </a:r>
            <a:r>
              <a:rPr lang="en-US" dirty="0" err="1"/>
              <a:t>erat</a:t>
            </a:r>
            <a:r>
              <a:rPr lang="en-US" dirty="0"/>
              <a:t> a quam </a:t>
            </a:r>
            <a:r>
              <a:rPr lang="en-US" dirty="0" err="1"/>
              <a:t>blandit</a:t>
            </a:r>
            <a:r>
              <a:rPr lang="en-US" dirty="0"/>
              <a:t> </a:t>
            </a:r>
            <a:r>
              <a:rPr lang="en-US" dirty="0" err="1"/>
              <a:t>rhoncus</a:t>
            </a:r>
            <a:r>
              <a:rPr lang="en-US" dirty="0"/>
              <a:t> </a:t>
            </a:r>
            <a:r>
              <a:rPr lang="en-US" dirty="0" err="1"/>
              <a:t>quis</a:t>
            </a:r>
            <a:r>
              <a:rPr lang="en-US" dirty="0"/>
              <a:t> id quam.</a:t>
            </a:r>
          </a:p>
          <a:p>
            <a:pPr lvl="0"/>
            <a:r>
              <a:rPr lang="en-US" dirty="0"/>
              <a:t> </a:t>
            </a:r>
          </a:p>
          <a:p>
            <a:pPr lvl="0"/>
            <a:r>
              <a:rPr lang="en-US" dirty="0"/>
              <a:t>Nam sit </a:t>
            </a:r>
            <a:r>
              <a:rPr lang="en-US" dirty="0" err="1"/>
              <a:t>amet</a:t>
            </a:r>
            <a:r>
              <a:rPr lang="en-US" dirty="0"/>
              <a:t> lacus dictum dui </a:t>
            </a:r>
            <a:r>
              <a:rPr lang="en-US" dirty="0" err="1"/>
              <a:t>posuere</a:t>
            </a:r>
            <a:r>
              <a:rPr lang="en-US" dirty="0"/>
              <a:t> </a:t>
            </a:r>
            <a:r>
              <a:rPr lang="en-US" dirty="0" err="1"/>
              <a:t>lacinia</a:t>
            </a:r>
            <a:r>
              <a:rPr lang="en-US" dirty="0"/>
              <a:t>  </a:t>
            </a:r>
            <a:r>
              <a:rPr lang="en-US" dirty="0" err="1"/>
              <a:t>congue</a:t>
            </a:r>
            <a:r>
              <a:rPr lang="en-US" dirty="0"/>
              <a:t> </a:t>
            </a:r>
            <a:r>
              <a:rPr lang="en-US" dirty="0" err="1"/>
              <a:t>laoreet</a:t>
            </a:r>
            <a:r>
              <a:rPr lang="en-US" dirty="0"/>
              <a:t> </a:t>
            </a:r>
            <a:r>
              <a:rPr lang="en-US" dirty="0" err="1"/>
              <a:t>elit</a:t>
            </a:r>
            <a:r>
              <a:rPr lang="en-US" dirty="0"/>
              <a:t>. </a:t>
            </a:r>
            <a:r>
              <a:rPr lang="en-US" dirty="0" err="1"/>
              <a:t>Nullam</a:t>
            </a:r>
            <a:r>
              <a:rPr lang="en-US" dirty="0"/>
              <a:t> </a:t>
            </a:r>
            <a:r>
              <a:rPr lang="en-US" dirty="0" err="1"/>
              <a:t>augue</a:t>
            </a:r>
            <a:r>
              <a:rPr lang="en-US" dirty="0"/>
              <a:t> ligula, </a:t>
            </a:r>
            <a:r>
              <a:rPr lang="en-US" dirty="0" err="1"/>
              <a:t>ultricies</a:t>
            </a:r>
            <a:r>
              <a:rPr lang="en-US" dirty="0"/>
              <a:t> </a:t>
            </a:r>
            <a:r>
              <a:rPr lang="en-US" dirty="0" err="1"/>
              <a:t>vel</a:t>
            </a:r>
            <a:r>
              <a:rPr lang="en-US" dirty="0"/>
              <a:t> </a:t>
            </a:r>
            <a:r>
              <a:rPr lang="en-US" dirty="0" err="1"/>
              <a:t>lorem</a:t>
            </a:r>
            <a:r>
              <a:rPr lang="en-US" dirty="0"/>
              <a:t> id, </a:t>
            </a:r>
            <a:r>
              <a:rPr lang="en-US" dirty="0" err="1"/>
              <a:t>venenatis</a:t>
            </a:r>
            <a:r>
              <a:rPr lang="en-US" dirty="0"/>
              <a:t> </a:t>
            </a:r>
            <a:r>
              <a:rPr lang="en-US" dirty="0" err="1"/>
              <a:t>malesuada</a:t>
            </a:r>
            <a:r>
              <a:rPr lang="en-US" dirty="0"/>
              <a:t> </a:t>
            </a:r>
            <a:r>
              <a:rPr lang="en-US" dirty="0" err="1"/>
              <a:t>nibh</a:t>
            </a:r>
            <a:r>
              <a:rPr lang="en-US" dirty="0"/>
              <a:t>. </a:t>
            </a:r>
            <a:r>
              <a:rPr lang="en-US" dirty="0" err="1"/>
              <a:t>Suspendisse</a:t>
            </a:r>
            <a:r>
              <a:rPr lang="en-US" dirty="0"/>
              <a:t> </a:t>
            </a:r>
            <a:r>
              <a:rPr lang="en-US" dirty="0" err="1"/>
              <a:t>tristique</a:t>
            </a:r>
            <a:r>
              <a:rPr lang="en-US" dirty="0"/>
              <a:t> </a:t>
            </a:r>
            <a:r>
              <a:rPr lang="en-US" dirty="0" err="1"/>
              <a:t>tortor</a:t>
            </a:r>
            <a:r>
              <a:rPr lang="en-US" dirty="0"/>
              <a:t> </a:t>
            </a:r>
            <a:r>
              <a:rPr lang="en-US" dirty="0" err="1"/>
              <a:t>nisl</a:t>
            </a:r>
            <a:r>
              <a:rPr lang="en-US" dirty="0"/>
              <a:t>, </a:t>
            </a:r>
            <a:r>
              <a:rPr lang="en-US" dirty="0" err="1"/>
              <a:t>quis</a:t>
            </a:r>
            <a:r>
              <a:rPr lang="en-US" dirty="0"/>
              <a:t> </a:t>
            </a:r>
            <a:r>
              <a:rPr lang="en-US" dirty="0" err="1"/>
              <a:t>ornare</a:t>
            </a:r>
            <a:r>
              <a:rPr lang="en-US" dirty="0"/>
              <a:t> </a:t>
            </a:r>
            <a:r>
              <a:rPr lang="en-US" dirty="0" err="1"/>
              <a:t>est</a:t>
            </a:r>
            <a:r>
              <a:rPr lang="en-US" dirty="0"/>
              <a:t> </a:t>
            </a:r>
            <a:r>
              <a:rPr lang="en-US" dirty="0" err="1"/>
              <a:t>eleifend</a:t>
            </a:r>
            <a:r>
              <a:rPr lang="en-US" dirty="0"/>
              <a:t> non. </a:t>
            </a:r>
            <a:r>
              <a:rPr lang="en-US" dirty="0" err="1"/>
              <a:t>Morbi</a:t>
            </a:r>
            <a:r>
              <a:rPr lang="en-US" dirty="0"/>
              <a:t> </a:t>
            </a:r>
            <a:r>
              <a:rPr lang="en-US" dirty="0" err="1"/>
              <a:t>interdum</a:t>
            </a:r>
            <a:r>
              <a:rPr lang="en-US" dirty="0"/>
              <a:t> </a:t>
            </a:r>
            <a:r>
              <a:rPr lang="en-US" dirty="0" err="1"/>
              <a:t>tellus</a:t>
            </a:r>
            <a:r>
              <a:rPr lang="en-US" dirty="0"/>
              <a:t> </a:t>
            </a:r>
            <a:r>
              <a:rPr lang="en-US" dirty="0" err="1"/>
              <a:t>nec</a:t>
            </a:r>
            <a:r>
              <a:rPr lang="en-US" dirty="0"/>
              <a:t> </a:t>
            </a:r>
            <a:r>
              <a:rPr lang="en-US" dirty="0" err="1"/>
              <a:t>sapien</a:t>
            </a:r>
            <a:r>
              <a:rPr lang="en-US" dirty="0"/>
              <a:t> </a:t>
            </a:r>
            <a:r>
              <a:rPr lang="en-US" dirty="0" err="1"/>
              <a:t>laoreet</a:t>
            </a:r>
            <a:r>
              <a:rPr lang="en-US" dirty="0"/>
              <a:t>, </a:t>
            </a:r>
            <a:r>
              <a:rPr lang="en-US" dirty="0" err="1"/>
              <a:t>ut</a:t>
            </a:r>
            <a:r>
              <a:rPr lang="en-US" dirty="0"/>
              <a:t> </a:t>
            </a:r>
            <a:r>
              <a:rPr lang="en-US" dirty="0" err="1"/>
              <a:t>consequat</a:t>
            </a:r>
            <a:r>
              <a:rPr lang="en-US" dirty="0"/>
              <a:t> </a:t>
            </a:r>
            <a:r>
              <a:rPr lang="en-US" dirty="0" err="1"/>
              <a:t>enim</a:t>
            </a:r>
            <a:endParaRPr lang="en-US" dirty="0"/>
          </a:p>
        </p:txBody>
      </p:sp>
      <p:sp>
        <p:nvSpPr>
          <p:cNvPr id="12" name="Picture Placeholder 2"/>
          <p:cNvSpPr>
            <a:spLocks noGrp="1"/>
          </p:cNvSpPr>
          <p:nvPr>
            <p:ph type="pic" idx="11"/>
          </p:nvPr>
        </p:nvSpPr>
        <p:spPr>
          <a:xfrm>
            <a:off x="609600" y="1257300"/>
            <a:ext cx="2571750" cy="1911350"/>
          </a:xfrm>
          <a:prstGeom prst="rect">
            <a:avLst/>
          </a:prstGeom>
          <a:blipFill rotWithShape="1">
            <a:blip cstate="screen">
              <a:extLst>
                <a:ext uri="{28A0092B-C50C-407E-A947-70E740481C1C}">
                  <a14:useLocalDpi xmlns:a14="http://schemas.microsoft.com/office/drawing/2010/main"/>
                </a:ext>
              </a:extLst>
            </a:blip>
            <a:stretch>
              <a:fillRect/>
            </a:stretch>
          </a:blipFill>
        </p:spPr>
        <p:txBody>
          <a:bodyPr bIns="93600" anchor="b" anchorCtr="0"/>
          <a:lstStyle>
            <a:lvl1pPr marL="0" indent="0" algn="ctr">
              <a:buNone/>
              <a:defRPr sz="1200" kern="12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Picture Placeholder 2"/>
          <p:cNvSpPr>
            <a:spLocks noGrp="1"/>
          </p:cNvSpPr>
          <p:nvPr>
            <p:ph type="pic" idx="14"/>
          </p:nvPr>
        </p:nvSpPr>
        <p:spPr>
          <a:xfrm>
            <a:off x="3267075" y="1257300"/>
            <a:ext cx="2571750" cy="1911350"/>
          </a:xfrm>
          <a:prstGeom prst="rect">
            <a:avLst/>
          </a:prstGeom>
          <a:blipFill rotWithShape="1">
            <a:blip r:embed="rId2" cstate="screen">
              <a:extLst>
                <a:ext uri="{28A0092B-C50C-407E-A947-70E740481C1C}">
                  <a14:useLocalDpi xmlns:a14="http://schemas.microsoft.com/office/drawing/2010/main"/>
                </a:ext>
              </a:extLst>
            </a:blip>
            <a:stretch>
              <a:fillRect/>
            </a:stretch>
          </a:blipFill>
        </p:spPr>
        <p:txBody>
          <a:bodyPr bIns="93600" anchor="b" anchorCtr="0"/>
          <a:lstStyle>
            <a:lvl1pPr marL="0" indent="0" algn="ctr">
              <a:buNone/>
              <a:defRPr sz="1200" kern="12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Picture Placeholder 2"/>
          <p:cNvSpPr>
            <a:spLocks noGrp="1"/>
          </p:cNvSpPr>
          <p:nvPr>
            <p:ph type="pic" idx="15"/>
          </p:nvPr>
        </p:nvSpPr>
        <p:spPr>
          <a:xfrm>
            <a:off x="5924550" y="1257300"/>
            <a:ext cx="2571750" cy="1911350"/>
          </a:xfrm>
          <a:prstGeom prst="rect">
            <a:avLst/>
          </a:prstGeom>
          <a:blipFill rotWithShape="1">
            <a:blip cstate="screen">
              <a:extLst>
                <a:ext uri="{28A0092B-C50C-407E-A947-70E740481C1C}">
                  <a14:useLocalDpi xmlns:a14="http://schemas.microsoft.com/office/drawing/2010/main"/>
                </a:ext>
              </a:extLst>
            </a:blip>
            <a:stretch>
              <a:fillRect/>
            </a:stretch>
          </a:blipFill>
        </p:spPr>
        <p:txBody>
          <a:bodyPr bIns="93600" anchor="b" anchorCtr="0"/>
          <a:lstStyle>
            <a:lvl1pPr marL="0" indent="0" algn="ctr">
              <a:buNone/>
              <a:defRPr sz="1200" kern="1200" cap="none" spc="0">
                <a:solidFill>
                  <a:schemeClr val="bg1"/>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1208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amp; Diagram Slide">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50900" y="2222500"/>
            <a:ext cx="7683500" cy="3416300"/>
          </a:xfrm>
          <a:prstGeom prst="rect">
            <a:avLst/>
          </a:prstGeom>
        </p:spPr>
        <p:txBody>
          <a:bodyPr vert="horz" anchor="ctr"/>
          <a:lstStyle>
            <a:lvl1pPr marL="0" indent="0" algn="ctr">
              <a:buNone/>
              <a:defRPr>
                <a:solidFill>
                  <a:srgbClr val="595959"/>
                </a:solidFill>
                <a:latin typeface="+mj-lt"/>
              </a:defRPr>
            </a:lvl1pPr>
          </a:lstStyle>
          <a:p>
            <a:endParaRPr lang="en-US" dirty="0"/>
          </a:p>
        </p:txBody>
      </p:sp>
      <p:sp>
        <p:nvSpPr>
          <p:cNvPr id="6" name="Title 1"/>
          <p:cNvSpPr>
            <a:spLocks noGrp="1"/>
          </p:cNvSpPr>
          <p:nvPr>
            <p:ph type="title" hasCustomPrompt="1"/>
          </p:nvPr>
        </p:nvSpPr>
        <p:spPr>
          <a:xfrm>
            <a:off x="647700" y="1049338"/>
            <a:ext cx="7632700" cy="855662"/>
          </a:xfrm>
          <a:prstGeom prst="rect">
            <a:avLst/>
          </a:prstGeom>
        </p:spPr>
        <p:txBody>
          <a:bodyPr vert="horz" lIns="0"/>
          <a:lstStyle>
            <a:lvl1pPr algn="l">
              <a:defRPr b="1">
                <a:solidFill>
                  <a:srgbClr val="512909"/>
                </a:solidFill>
              </a:defRPr>
            </a:lvl1pPr>
          </a:lstStyle>
          <a:p>
            <a:r>
              <a:rPr lang="en-US" dirty="0"/>
              <a:t>Click to edit title style</a:t>
            </a:r>
          </a:p>
        </p:txBody>
      </p:sp>
    </p:spTree>
    <p:extLst>
      <p:ext uri="{BB962C8B-B14F-4D97-AF65-F5344CB8AC3E}">
        <p14:creationId xmlns:p14="http://schemas.microsoft.com/office/powerpoint/2010/main" val="20390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B41B90-A9BC-BF41-B842-CF3792785155}" type="datetimeFigureOut">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F584F-F814-1E45-85FF-1A8B3FF99A31}" type="slidenum">
              <a:rPr lang="en-US" smtClean="0"/>
              <a:t>‹#›</a:t>
            </a:fld>
            <a:endParaRPr lang="en-US"/>
          </a:p>
        </p:txBody>
      </p:sp>
    </p:spTree>
    <p:extLst>
      <p:ext uri="{BB962C8B-B14F-4D97-AF65-F5344CB8AC3E}">
        <p14:creationId xmlns:p14="http://schemas.microsoft.com/office/powerpoint/2010/main" val="202764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00965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443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4158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077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67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8A87A34-81AB-432B-8DAE-1953F412C126}" type="datetimeFigureOut">
              <a:rPr lang="en-US" smtClean="0"/>
              <a:t>9/11/2024</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559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8A87A34-81AB-432B-8DAE-1953F412C126}" type="datetimeFigureOut">
              <a:rPr lang="en-US" smtClean="0"/>
              <a:pPr/>
              <a:t>9/11/2024</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599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48A87A34-81AB-432B-8DAE-1953F412C126}" type="datetimeFigureOut">
              <a:rPr lang="en-US" smtClean="0"/>
              <a:pPr/>
              <a:t>9/11/2024</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9880843"/>
      </p:ext>
    </p:extLst>
  </p:cSld>
  <p:clrMap bg1="lt1" tx1="dk1" bg2="lt2" tx2="dk2" accent1="accent1" accent2="accent2" accent3="accent3" accent4="accent4" accent5="accent5" accent6="accent6" hlink="hlink" folHlink="folHlink"/>
  <p:sldLayoutIdLst>
    <p:sldLayoutId id="2147493623" r:id="rId1"/>
    <p:sldLayoutId id="2147493624" r:id="rId2"/>
    <p:sldLayoutId id="2147493625" r:id="rId3"/>
    <p:sldLayoutId id="2147493626" r:id="rId4"/>
    <p:sldLayoutId id="2147493627" r:id="rId5"/>
    <p:sldLayoutId id="2147493628" r:id="rId6"/>
    <p:sldLayoutId id="2147493629" r:id="rId7"/>
    <p:sldLayoutId id="2147493630" r:id="rId8"/>
    <p:sldLayoutId id="2147493631" r:id="rId9"/>
    <p:sldLayoutId id="2147493632" r:id="rId10"/>
    <p:sldLayoutId id="2147493633" r:id="rId11"/>
    <p:sldLayoutId id="2147493458" r:id="rId12"/>
    <p:sldLayoutId id="2147493459" r:id="rId13"/>
    <p:sldLayoutId id="2147493461" r:id="rId14"/>
    <p:sldLayoutId id="2147493463" r:id="rId15"/>
    <p:sldLayoutId id="2147493467" r:id="rId16"/>
    <p:sldLayoutId id="2147493469" r:id="rId17"/>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0793" r="-10793"/>
          <a:stretch>
            <a:fillRect/>
          </a:stretch>
        </p:blipFill>
        <p:spPr>
          <a:xfrm>
            <a:off x="-2398246" y="0"/>
            <a:ext cx="13419111" cy="7380000"/>
          </a:xfrm>
        </p:spPr>
      </p:pic>
      <p:pic>
        <p:nvPicPr>
          <p:cNvPr id="5" name="Content Placeholder 3"/>
          <p:cNvPicPr>
            <a:picLocks noChangeAspect="1"/>
          </p:cNvPicPr>
          <p:nvPr/>
        </p:nvPicPr>
        <p:blipFill>
          <a:blip r:embed="rId2"/>
          <a:srcRect l="-10793" r="-10793"/>
          <a:stretch>
            <a:fillRect/>
          </a:stretch>
        </p:blipFill>
        <p:spPr>
          <a:xfrm>
            <a:off x="-2398246" y="152400"/>
            <a:ext cx="13419111" cy="7380000"/>
          </a:xfrm>
          <a:prstGeom prst="rect">
            <a:avLst/>
          </a:prstGeom>
        </p:spPr>
      </p:pic>
    </p:spTree>
    <p:extLst>
      <p:ext uri="{BB962C8B-B14F-4D97-AF65-F5344CB8AC3E}">
        <p14:creationId xmlns:p14="http://schemas.microsoft.com/office/powerpoint/2010/main" val="3376157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FCCB-A890-264E-94ED-8D9DB479F124}"/>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6F06ACCD-936D-FC41-AA73-A1B292FA2310}"/>
              </a:ext>
            </a:extLst>
          </p:cNvPr>
          <p:cNvSpPr>
            <a:spLocks noGrp="1"/>
          </p:cNvSpPr>
          <p:nvPr>
            <p:ph idx="1"/>
          </p:nvPr>
        </p:nvSpPr>
        <p:spPr>
          <a:xfrm>
            <a:off x="266007" y="2310938"/>
            <a:ext cx="8595360" cy="4239491"/>
          </a:xfrm>
        </p:spPr>
        <p:txBody>
          <a:bodyPr>
            <a:normAutofit lnSpcReduction="10000"/>
          </a:bodyPr>
          <a:lstStyle/>
          <a:p>
            <a:r>
              <a:rPr lang="en-CA" dirty="0"/>
              <a:t>The children of a 67-year-old woman ask their family physician for advice about their mother’s behavior 4 weeks after the death of her husband of 40 years. They are concerned because she weeps whenever she comes upon an object in her home that she associates with him. Her appetite has decreased, and she has had a 2-kg (4.4-lb) weight loss. She awakens 1 hour before the alarm goes off each morning. She is able to care for herself.  Although she does not leave her home for any social activities, she does enjoy visits from her family.  Which of the following is the most likely explanation and appropriate management?</a:t>
            </a:r>
          </a:p>
          <a:p>
            <a:r>
              <a:rPr lang="en-CA" dirty="0">
                <a:highlight>
                  <a:srgbClr val="FFFF00"/>
                </a:highlight>
              </a:rPr>
              <a:t>(A) Normal grief reaction, and she requires no medical attention</a:t>
            </a:r>
          </a:p>
          <a:p>
            <a:r>
              <a:rPr lang="en-CA" dirty="0"/>
              <a:t>(B) Normal grief reaction, and she would benefit from diazepam therapy</a:t>
            </a:r>
          </a:p>
          <a:p>
            <a:r>
              <a:rPr lang="en-CA" dirty="0"/>
              <a:t>(C) Pathologic grief reaction, and she should be treated with an antidepressant</a:t>
            </a:r>
          </a:p>
          <a:p>
            <a:r>
              <a:rPr lang="en-CA" dirty="0"/>
              <a:t>(D) Pathologic grief reaction, and she should be treated with psychotherapy</a:t>
            </a:r>
          </a:p>
          <a:p>
            <a:r>
              <a:rPr lang="en-CA" dirty="0"/>
              <a:t>(E) Pathologic grief reaction, and she should be encouraged to move in with one of her children</a:t>
            </a:r>
          </a:p>
          <a:p>
            <a:endParaRPr lang="en-US" dirty="0"/>
          </a:p>
        </p:txBody>
      </p:sp>
    </p:spTree>
    <p:extLst>
      <p:ext uri="{BB962C8B-B14F-4D97-AF65-F5344CB8AC3E}">
        <p14:creationId xmlns:p14="http://schemas.microsoft.com/office/powerpoint/2010/main" val="276853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426B-5431-4F4F-847A-F0DAC51E0160}"/>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F7466A84-44C6-8E49-9924-DD8357361289}"/>
              </a:ext>
            </a:extLst>
          </p:cNvPr>
          <p:cNvSpPr>
            <a:spLocks noGrp="1"/>
          </p:cNvSpPr>
          <p:nvPr>
            <p:ph idx="1"/>
          </p:nvPr>
        </p:nvSpPr>
        <p:spPr>
          <a:xfrm>
            <a:off x="673769" y="2406316"/>
            <a:ext cx="7873072" cy="4087789"/>
          </a:xfrm>
        </p:spPr>
        <p:txBody>
          <a:bodyPr>
            <a:normAutofit/>
          </a:bodyPr>
          <a:lstStyle/>
          <a:p>
            <a:r>
              <a:rPr lang="en-CA" dirty="0"/>
              <a:t>A 30-year-old man has had nausea, vomiting, and severe colicky right flank pain radiating into the thigh for 4 hours. He is afebrile. There is right costovertebral angle tenderness. Urinalysis shows RBCs too numerous to count and no bacteria. Which of the following is the most likely diagnosis?</a:t>
            </a:r>
          </a:p>
          <a:p>
            <a:r>
              <a:rPr lang="en-CA" dirty="0"/>
              <a:t>(A) Acute glomerulonephritis</a:t>
            </a:r>
          </a:p>
          <a:p>
            <a:r>
              <a:rPr lang="en-CA" dirty="0"/>
              <a:t>(B) Bacterial cystitis</a:t>
            </a:r>
          </a:p>
          <a:p>
            <a:r>
              <a:rPr lang="en-CA" dirty="0"/>
              <a:t>(C) Benign prostatic hyperplasia</a:t>
            </a:r>
          </a:p>
          <a:p>
            <a:r>
              <a:rPr lang="en-CA" dirty="0"/>
              <a:t>(D) Bladder carcinoma</a:t>
            </a:r>
          </a:p>
          <a:p>
            <a:r>
              <a:rPr lang="en-CA" dirty="0"/>
              <a:t>(E) Renal cell carcinoma</a:t>
            </a:r>
          </a:p>
          <a:p>
            <a:r>
              <a:rPr lang="en-CA" dirty="0"/>
              <a:t>(F) Urinary tract tuberculosis</a:t>
            </a:r>
          </a:p>
          <a:p>
            <a:r>
              <a:rPr lang="en-CA" dirty="0"/>
              <a:t>(G) Urolithiasis</a:t>
            </a:r>
          </a:p>
        </p:txBody>
      </p:sp>
    </p:spTree>
    <p:extLst>
      <p:ext uri="{BB962C8B-B14F-4D97-AF65-F5344CB8AC3E}">
        <p14:creationId xmlns:p14="http://schemas.microsoft.com/office/powerpoint/2010/main" val="341607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426B-5431-4F4F-847A-F0DAC51E0160}"/>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F7466A84-44C6-8E49-9924-DD8357361289}"/>
              </a:ext>
            </a:extLst>
          </p:cNvPr>
          <p:cNvSpPr>
            <a:spLocks noGrp="1"/>
          </p:cNvSpPr>
          <p:nvPr>
            <p:ph idx="1"/>
          </p:nvPr>
        </p:nvSpPr>
        <p:spPr>
          <a:xfrm>
            <a:off x="673769" y="2406316"/>
            <a:ext cx="7873072" cy="4087789"/>
          </a:xfrm>
        </p:spPr>
        <p:txBody>
          <a:bodyPr>
            <a:normAutofit/>
          </a:bodyPr>
          <a:lstStyle/>
          <a:p>
            <a:r>
              <a:rPr lang="en-CA" dirty="0"/>
              <a:t>A 30-year-old man has had nausea, vomiting, and severe colicky right flank pain radiating into the thigh for 4 hours. He is afebrile. There is right costovertebral angle tenderness. Urinalysis shows RBCs too numerous to count and no bacteria. Which of the following is the most likely diagnosis?</a:t>
            </a:r>
          </a:p>
          <a:p>
            <a:r>
              <a:rPr lang="en-CA" dirty="0"/>
              <a:t>(A) Acute glomerulonephritis</a:t>
            </a:r>
          </a:p>
          <a:p>
            <a:r>
              <a:rPr lang="en-CA" dirty="0"/>
              <a:t>(B) Bacterial cystitis</a:t>
            </a:r>
          </a:p>
          <a:p>
            <a:r>
              <a:rPr lang="en-CA" dirty="0"/>
              <a:t>(C) Benign prostatic hyperplasia</a:t>
            </a:r>
          </a:p>
          <a:p>
            <a:r>
              <a:rPr lang="en-CA" dirty="0"/>
              <a:t>(D) Bladder carcinoma</a:t>
            </a:r>
          </a:p>
          <a:p>
            <a:r>
              <a:rPr lang="en-CA" dirty="0"/>
              <a:t>(E) Renal cell carcinoma</a:t>
            </a:r>
          </a:p>
          <a:p>
            <a:r>
              <a:rPr lang="en-CA" dirty="0"/>
              <a:t>(F) Urinary tract tuberculosis</a:t>
            </a:r>
          </a:p>
          <a:p>
            <a:r>
              <a:rPr lang="en-CA" dirty="0">
                <a:highlight>
                  <a:srgbClr val="FFFF00"/>
                </a:highlight>
              </a:rPr>
              <a:t>(G) Urolithiasis</a:t>
            </a:r>
          </a:p>
        </p:txBody>
      </p:sp>
    </p:spTree>
    <p:extLst>
      <p:ext uri="{BB962C8B-B14F-4D97-AF65-F5344CB8AC3E}">
        <p14:creationId xmlns:p14="http://schemas.microsoft.com/office/powerpoint/2010/main" val="224539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9F8F-E363-8B4C-88BE-546DA414498A}"/>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13A1AFFA-F4A1-7E4B-900A-8AC4E06CA77F}"/>
              </a:ext>
            </a:extLst>
          </p:cNvPr>
          <p:cNvSpPr>
            <a:spLocks noGrp="1"/>
          </p:cNvSpPr>
          <p:nvPr>
            <p:ph idx="1"/>
          </p:nvPr>
        </p:nvSpPr>
        <p:spPr>
          <a:xfrm>
            <a:off x="578498" y="2500604"/>
            <a:ext cx="8192278" cy="4180114"/>
          </a:xfrm>
        </p:spPr>
        <p:txBody>
          <a:bodyPr>
            <a:normAutofit/>
          </a:bodyPr>
          <a:lstStyle/>
          <a:p>
            <a:r>
              <a:rPr lang="en-CA" dirty="0"/>
              <a:t>A 52-year-old woman comes to the physician because of a 3-month history of diarrhea and intermittent abdominal pain that radiates to her back. The pain is exacerbated by eating. She describes her stools as greasy, foul-smelling, and difficult to flush. She has had a 4.5-kg (10-lb) weight loss during the past 4 months. She has a history of chronic alcohol abuse. Examination shows mild epigastric tenderness. An x-ray of the abdomen shows calcifications in the epigastrium. Which of the following is the most likely diagnosis?</a:t>
            </a:r>
          </a:p>
          <a:p>
            <a:r>
              <a:rPr lang="en-CA" dirty="0"/>
              <a:t>(A) Bacterial overgrowth</a:t>
            </a:r>
          </a:p>
          <a:p>
            <a:r>
              <a:rPr lang="en-CA" dirty="0"/>
              <a:t>(B) Celiac disease</a:t>
            </a:r>
          </a:p>
          <a:p>
            <a:r>
              <a:rPr lang="en-CA" dirty="0"/>
              <a:t>(C) Lactose intolerance</a:t>
            </a:r>
          </a:p>
          <a:p>
            <a:r>
              <a:rPr lang="en-CA" dirty="0"/>
              <a:t>(D) Malabsorption of bile salts</a:t>
            </a:r>
          </a:p>
          <a:p>
            <a:r>
              <a:rPr lang="en-CA" dirty="0"/>
              <a:t>(E) Pancreatic insufficiency</a:t>
            </a:r>
          </a:p>
        </p:txBody>
      </p:sp>
    </p:spTree>
    <p:extLst>
      <p:ext uri="{BB962C8B-B14F-4D97-AF65-F5344CB8AC3E}">
        <p14:creationId xmlns:p14="http://schemas.microsoft.com/office/powerpoint/2010/main" val="282751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D9F8F-E363-8B4C-88BE-546DA414498A}"/>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13A1AFFA-F4A1-7E4B-900A-8AC4E06CA77F}"/>
              </a:ext>
            </a:extLst>
          </p:cNvPr>
          <p:cNvSpPr>
            <a:spLocks noGrp="1"/>
          </p:cNvSpPr>
          <p:nvPr>
            <p:ph idx="1"/>
          </p:nvPr>
        </p:nvSpPr>
        <p:spPr>
          <a:xfrm>
            <a:off x="578498" y="2500604"/>
            <a:ext cx="8192278" cy="4180114"/>
          </a:xfrm>
        </p:spPr>
        <p:txBody>
          <a:bodyPr>
            <a:normAutofit/>
          </a:bodyPr>
          <a:lstStyle/>
          <a:p>
            <a:r>
              <a:rPr lang="en-CA" dirty="0"/>
              <a:t>A 52-year-old woman comes to the physician because of a 3-month history of diarrhea and intermittent abdominal pain that radiates to her back. The pain is exacerbated by eating. She describes her stools as greasy, foul-smelling, and difficult to flush. She has had a 4.5-kg (10-lb) weight loss during the past 4 months. She has a history of chronic alcohol abuse. Examination shows mild epigastric tenderness. An x-ray of the abdomen shows calcifications in the epigastrium. Which of the following is the most likely diagnosis?</a:t>
            </a:r>
          </a:p>
          <a:p>
            <a:r>
              <a:rPr lang="en-CA" dirty="0"/>
              <a:t>(A) Bacterial overgrowth</a:t>
            </a:r>
          </a:p>
          <a:p>
            <a:r>
              <a:rPr lang="en-CA" dirty="0"/>
              <a:t>(B) Celiac disease</a:t>
            </a:r>
          </a:p>
          <a:p>
            <a:r>
              <a:rPr lang="en-CA" dirty="0"/>
              <a:t>(C) Lactose intolerance</a:t>
            </a:r>
          </a:p>
          <a:p>
            <a:r>
              <a:rPr lang="en-CA" dirty="0"/>
              <a:t>(D) Malabsorption of bile salts</a:t>
            </a:r>
          </a:p>
          <a:p>
            <a:r>
              <a:rPr lang="en-CA" dirty="0">
                <a:highlight>
                  <a:srgbClr val="FFFF00"/>
                </a:highlight>
              </a:rPr>
              <a:t>(E) Pancreatic insufficiency</a:t>
            </a:r>
          </a:p>
        </p:txBody>
      </p:sp>
    </p:spTree>
    <p:extLst>
      <p:ext uri="{BB962C8B-B14F-4D97-AF65-F5344CB8AC3E}">
        <p14:creationId xmlns:p14="http://schemas.microsoft.com/office/powerpoint/2010/main" val="329930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F63F-379B-FA41-9BEF-C648D533C054}"/>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AC2BDDFE-A41A-3C41-B777-03A863243D64}"/>
              </a:ext>
            </a:extLst>
          </p:cNvPr>
          <p:cNvSpPr>
            <a:spLocks noGrp="1"/>
          </p:cNvSpPr>
          <p:nvPr>
            <p:ph idx="1"/>
          </p:nvPr>
        </p:nvSpPr>
        <p:spPr>
          <a:xfrm>
            <a:off x="765111" y="2612571"/>
            <a:ext cx="7688424" cy="3993502"/>
          </a:xfrm>
        </p:spPr>
        <p:txBody>
          <a:bodyPr/>
          <a:lstStyle/>
          <a:p>
            <a:pPr marL="0" indent="0">
              <a:buNone/>
            </a:pPr>
            <a:r>
              <a:rPr lang="en-CA" sz="2600" u="sng" dirty="0"/>
              <a:t>INTERNAL</a:t>
            </a:r>
            <a:endParaRPr lang="en-CA" sz="2600" dirty="0"/>
          </a:p>
          <a:p>
            <a:pPr fontAlgn="base"/>
            <a:r>
              <a:rPr lang="en-CA" sz="2400" dirty="0"/>
              <a:t>Step Up to Medicine </a:t>
            </a:r>
          </a:p>
          <a:p>
            <a:pPr lvl="1" fontAlgn="base"/>
            <a:r>
              <a:rPr lang="en-CA" sz="2400" dirty="0"/>
              <a:t>Focus on Cardio, GI, Resp chapters</a:t>
            </a:r>
          </a:p>
          <a:p>
            <a:pPr fontAlgn="base"/>
            <a:r>
              <a:rPr lang="en-CA" sz="2400" dirty="0"/>
              <a:t>1000-2000 practice questions → most practice questions you will do for any exam</a:t>
            </a:r>
          </a:p>
          <a:p>
            <a:pPr lvl="1" fontAlgn="base"/>
            <a:r>
              <a:rPr lang="en-CA" sz="2400" dirty="0"/>
              <a:t>Case files/pre-test</a:t>
            </a:r>
          </a:p>
          <a:p>
            <a:pPr lvl="1" fontAlgn="base"/>
            <a:r>
              <a:rPr lang="en-CA" sz="2400" b="1" dirty="0"/>
              <a:t>UWORLD</a:t>
            </a:r>
          </a:p>
          <a:p>
            <a:endParaRPr lang="en-US" dirty="0"/>
          </a:p>
        </p:txBody>
      </p:sp>
    </p:spTree>
    <p:extLst>
      <p:ext uri="{BB962C8B-B14F-4D97-AF65-F5344CB8AC3E}">
        <p14:creationId xmlns:p14="http://schemas.microsoft.com/office/powerpoint/2010/main" val="98282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2E2D-0EE9-4745-9B5A-3E0AFF13C220}"/>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2F6F01C8-D4DD-474D-924E-6300B13157D3}"/>
              </a:ext>
            </a:extLst>
          </p:cNvPr>
          <p:cNvSpPr>
            <a:spLocks noGrp="1"/>
          </p:cNvSpPr>
          <p:nvPr>
            <p:ph idx="1"/>
          </p:nvPr>
        </p:nvSpPr>
        <p:spPr>
          <a:xfrm>
            <a:off x="391886" y="2638045"/>
            <a:ext cx="8416211" cy="3968028"/>
          </a:xfrm>
        </p:spPr>
        <p:txBody>
          <a:bodyPr>
            <a:normAutofit fontScale="92500" lnSpcReduction="20000"/>
          </a:bodyPr>
          <a:lstStyle/>
          <a:p>
            <a:pPr marL="0" indent="0">
              <a:buNone/>
            </a:pPr>
            <a:r>
              <a:rPr lang="en-CA" sz="2800" u="sng" dirty="0"/>
              <a:t>SURGERY</a:t>
            </a:r>
            <a:endParaRPr lang="en-CA" sz="2800" dirty="0"/>
          </a:p>
          <a:p>
            <a:pPr fontAlgn="base"/>
            <a:r>
              <a:rPr lang="en-CA" sz="2600" dirty="0" err="1"/>
              <a:t>Pestana</a:t>
            </a:r>
            <a:r>
              <a:rPr lang="en-CA" sz="2600" dirty="0"/>
              <a:t> Notes</a:t>
            </a:r>
          </a:p>
          <a:p>
            <a:pPr lvl="1" fontAlgn="base"/>
            <a:r>
              <a:rPr lang="en-CA" sz="2600" dirty="0"/>
              <a:t>Good for the wards, quick summaries</a:t>
            </a:r>
          </a:p>
          <a:p>
            <a:pPr fontAlgn="base"/>
            <a:r>
              <a:rPr lang="en-CA" sz="2600" dirty="0"/>
              <a:t>NMS Surgery </a:t>
            </a:r>
            <a:r>
              <a:rPr lang="en-CA" sz="2600" b="1" dirty="0"/>
              <a:t>casebook</a:t>
            </a:r>
            <a:endParaRPr lang="en-CA" sz="2600" dirty="0"/>
          </a:p>
          <a:p>
            <a:pPr lvl="2" fontAlgn="base"/>
            <a:r>
              <a:rPr lang="en-CA" sz="2600" dirty="0"/>
              <a:t>Good cases</a:t>
            </a:r>
          </a:p>
          <a:p>
            <a:pPr fontAlgn="base"/>
            <a:r>
              <a:rPr lang="en-CA" sz="2600" dirty="0"/>
              <a:t>Pre-test</a:t>
            </a:r>
          </a:p>
          <a:p>
            <a:pPr fontAlgn="base"/>
            <a:r>
              <a:rPr lang="en-CA" sz="2600" dirty="0"/>
              <a:t>Case files</a:t>
            </a:r>
          </a:p>
          <a:p>
            <a:pPr fontAlgn="base"/>
            <a:r>
              <a:rPr lang="en-CA" sz="2600" dirty="0"/>
              <a:t>U world</a:t>
            </a:r>
          </a:p>
          <a:p>
            <a:pPr lvl="1" fontAlgn="base"/>
            <a:r>
              <a:rPr lang="en-CA" sz="2600" dirty="0"/>
              <a:t>*What is the next step in management questions*</a:t>
            </a:r>
          </a:p>
          <a:p>
            <a:endParaRPr lang="en-US" dirty="0"/>
          </a:p>
        </p:txBody>
      </p:sp>
    </p:spTree>
    <p:extLst>
      <p:ext uri="{BB962C8B-B14F-4D97-AF65-F5344CB8AC3E}">
        <p14:creationId xmlns:p14="http://schemas.microsoft.com/office/powerpoint/2010/main" val="329834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F28D-9496-5149-BBC8-A9948EA735EE}"/>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8DF18525-0612-744B-B6D3-30AD6A847321}"/>
              </a:ext>
            </a:extLst>
          </p:cNvPr>
          <p:cNvSpPr>
            <a:spLocks noGrp="1"/>
          </p:cNvSpPr>
          <p:nvPr>
            <p:ph idx="1"/>
          </p:nvPr>
        </p:nvSpPr>
        <p:spPr>
          <a:xfrm>
            <a:off x="335902" y="2638044"/>
            <a:ext cx="8285583" cy="4005351"/>
          </a:xfrm>
        </p:spPr>
        <p:txBody>
          <a:bodyPr>
            <a:normAutofit/>
          </a:bodyPr>
          <a:lstStyle/>
          <a:p>
            <a:pPr marL="0" indent="0">
              <a:buNone/>
            </a:pPr>
            <a:r>
              <a:rPr lang="en-CA" sz="2600" u="sng" dirty="0"/>
              <a:t>PSYCHIATRY (tricky exam)</a:t>
            </a:r>
            <a:endParaRPr lang="en-CA" sz="2600" dirty="0"/>
          </a:p>
          <a:p>
            <a:pPr fontAlgn="base"/>
            <a:r>
              <a:rPr lang="en-CA" sz="2400" dirty="0"/>
              <a:t>Introductory textbook of psychiatry</a:t>
            </a:r>
          </a:p>
          <a:p>
            <a:pPr fontAlgn="base"/>
            <a:r>
              <a:rPr lang="en-CA" sz="2400" dirty="0"/>
              <a:t>First Aid for psychiatry</a:t>
            </a:r>
          </a:p>
          <a:p>
            <a:pPr lvl="1" fontAlgn="base"/>
            <a:r>
              <a:rPr lang="en-CA" sz="2400" dirty="0"/>
              <a:t>Excellent summary</a:t>
            </a:r>
          </a:p>
          <a:p>
            <a:pPr fontAlgn="base"/>
            <a:r>
              <a:rPr lang="en-CA" sz="2400" dirty="0"/>
              <a:t>Lange Q&amp;A </a:t>
            </a:r>
          </a:p>
          <a:p>
            <a:pPr lvl="1" fontAlgn="base"/>
            <a:r>
              <a:rPr lang="en-CA" sz="2400" dirty="0"/>
              <a:t>Good practice questions</a:t>
            </a:r>
          </a:p>
          <a:p>
            <a:pPr fontAlgn="base"/>
            <a:r>
              <a:rPr lang="en-CA" sz="2400" dirty="0" err="1"/>
              <a:t>Uworld</a:t>
            </a:r>
            <a:endParaRPr lang="en-CA" sz="2400" dirty="0"/>
          </a:p>
          <a:p>
            <a:pPr marL="0" indent="0" fontAlgn="base">
              <a:buNone/>
            </a:pPr>
            <a:endParaRPr lang="en-CA" dirty="0"/>
          </a:p>
          <a:p>
            <a:endParaRPr lang="en-US" dirty="0"/>
          </a:p>
        </p:txBody>
      </p:sp>
    </p:spTree>
    <p:extLst>
      <p:ext uri="{BB962C8B-B14F-4D97-AF65-F5344CB8AC3E}">
        <p14:creationId xmlns:p14="http://schemas.microsoft.com/office/powerpoint/2010/main" val="4899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0342-3F20-6F4C-9257-E84EC0252831}"/>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DFC91F8D-7E91-0045-9B4B-62B2C66DCCF1}"/>
              </a:ext>
            </a:extLst>
          </p:cNvPr>
          <p:cNvSpPr>
            <a:spLocks noGrp="1"/>
          </p:cNvSpPr>
          <p:nvPr>
            <p:ph idx="1"/>
          </p:nvPr>
        </p:nvSpPr>
        <p:spPr>
          <a:xfrm>
            <a:off x="447869" y="2638045"/>
            <a:ext cx="8229600" cy="3874722"/>
          </a:xfrm>
        </p:spPr>
        <p:txBody>
          <a:bodyPr/>
          <a:lstStyle/>
          <a:p>
            <a:pPr marL="0" indent="0">
              <a:buNone/>
            </a:pPr>
            <a:r>
              <a:rPr lang="en-CA" sz="2600" u="sng" dirty="0"/>
              <a:t>PEDIATRICS</a:t>
            </a:r>
            <a:endParaRPr lang="en-CA" sz="2600" dirty="0"/>
          </a:p>
          <a:p>
            <a:pPr fontAlgn="base"/>
            <a:r>
              <a:rPr lang="en-CA" sz="2400" dirty="0"/>
              <a:t>BRS Pediatrics</a:t>
            </a:r>
          </a:p>
          <a:p>
            <a:pPr lvl="1" fontAlgn="base"/>
            <a:r>
              <a:rPr lang="en-CA" sz="2400" dirty="0"/>
              <a:t>Read cardio, resp, GI chapters</a:t>
            </a:r>
          </a:p>
          <a:p>
            <a:pPr lvl="1" fontAlgn="base"/>
            <a:r>
              <a:rPr lang="en-CA" sz="2400" dirty="0"/>
              <a:t>Just enough info</a:t>
            </a:r>
          </a:p>
          <a:p>
            <a:pPr lvl="1" fontAlgn="base"/>
            <a:r>
              <a:rPr lang="en-CA" sz="2400" dirty="0"/>
              <a:t>Excellent practice questions at the end</a:t>
            </a:r>
          </a:p>
          <a:p>
            <a:pPr fontAlgn="base"/>
            <a:r>
              <a:rPr lang="en-CA" sz="2400" dirty="0" err="1"/>
              <a:t>Uworld</a:t>
            </a:r>
            <a:endParaRPr lang="en-CA" sz="2400" dirty="0"/>
          </a:p>
          <a:p>
            <a:pPr fontAlgn="base"/>
            <a:r>
              <a:rPr lang="en-CA" sz="2400" dirty="0"/>
              <a:t>Pretest</a:t>
            </a:r>
          </a:p>
          <a:p>
            <a:endParaRPr lang="en-US" dirty="0"/>
          </a:p>
        </p:txBody>
      </p:sp>
    </p:spTree>
    <p:extLst>
      <p:ext uri="{BB962C8B-B14F-4D97-AF65-F5344CB8AC3E}">
        <p14:creationId xmlns:p14="http://schemas.microsoft.com/office/powerpoint/2010/main" val="413232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C3B4-ADB4-2944-97B4-1801FB2E2D25}"/>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F95E044D-C92F-524B-A76E-36B898730446}"/>
              </a:ext>
            </a:extLst>
          </p:cNvPr>
          <p:cNvSpPr>
            <a:spLocks noGrp="1"/>
          </p:cNvSpPr>
          <p:nvPr>
            <p:ph idx="1"/>
          </p:nvPr>
        </p:nvSpPr>
        <p:spPr>
          <a:xfrm>
            <a:off x="485192" y="2638045"/>
            <a:ext cx="8173615" cy="3874722"/>
          </a:xfrm>
        </p:spPr>
        <p:txBody>
          <a:bodyPr/>
          <a:lstStyle/>
          <a:p>
            <a:pPr marL="0" indent="0">
              <a:buNone/>
            </a:pPr>
            <a:r>
              <a:rPr lang="en-CA" sz="2600" u="sng" dirty="0"/>
              <a:t>OBS/GYNE</a:t>
            </a:r>
            <a:endParaRPr lang="en-CA" sz="2600" dirty="0"/>
          </a:p>
          <a:p>
            <a:pPr fontAlgn="base"/>
            <a:r>
              <a:rPr lang="en-CA" sz="2400" dirty="0"/>
              <a:t>Blueprints </a:t>
            </a:r>
            <a:r>
              <a:rPr lang="en-CA" sz="2400" dirty="0" err="1"/>
              <a:t>obs</a:t>
            </a:r>
            <a:r>
              <a:rPr lang="en-CA" sz="2400" dirty="0"/>
              <a:t>/</a:t>
            </a:r>
            <a:r>
              <a:rPr lang="en-CA" sz="2400" dirty="0" err="1"/>
              <a:t>gyne</a:t>
            </a:r>
            <a:endParaRPr lang="en-CA" sz="2400" dirty="0"/>
          </a:p>
          <a:p>
            <a:pPr fontAlgn="base"/>
            <a:r>
              <a:rPr lang="en-CA" sz="2400" dirty="0"/>
              <a:t>UWISE questions – distributed by the </a:t>
            </a:r>
            <a:r>
              <a:rPr lang="en-CA" sz="2400" dirty="0" err="1"/>
              <a:t>obs</a:t>
            </a:r>
            <a:r>
              <a:rPr lang="en-CA" sz="2400" dirty="0"/>
              <a:t>/</a:t>
            </a:r>
            <a:r>
              <a:rPr lang="en-CA" sz="2400" dirty="0" err="1"/>
              <a:t>gyne</a:t>
            </a:r>
            <a:r>
              <a:rPr lang="en-CA" sz="2400" dirty="0"/>
              <a:t> department</a:t>
            </a:r>
          </a:p>
          <a:p>
            <a:pPr fontAlgn="base"/>
            <a:r>
              <a:rPr lang="en-CA" sz="2400" dirty="0"/>
              <a:t>Pretest</a:t>
            </a:r>
          </a:p>
          <a:p>
            <a:pPr fontAlgn="base"/>
            <a:r>
              <a:rPr lang="en-CA" sz="2400" dirty="0"/>
              <a:t>U world</a:t>
            </a:r>
          </a:p>
          <a:p>
            <a:endParaRPr lang="en-US" dirty="0"/>
          </a:p>
        </p:txBody>
      </p:sp>
    </p:spTree>
    <p:extLst>
      <p:ext uri="{BB962C8B-B14F-4D97-AF65-F5344CB8AC3E}">
        <p14:creationId xmlns:p14="http://schemas.microsoft.com/office/powerpoint/2010/main" val="4069369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368"/>
            <a:ext cx="8229600" cy="1147182"/>
          </a:xfrm>
        </p:spPr>
        <p:txBody>
          <a:bodyPr/>
          <a:lstStyle/>
          <a:p>
            <a:r>
              <a:rPr lang="en-US" dirty="0"/>
              <a:t>NBME Study Tips</a:t>
            </a:r>
          </a:p>
        </p:txBody>
      </p:sp>
      <p:sp>
        <p:nvSpPr>
          <p:cNvPr id="5" name="Subtitle 2"/>
          <p:cNvSpPr txBox="1">
            <a:spLocks/>
          </p:cNvSpPr>
          <p:nvPr/>
        </p:nvSpPr>
        <p:spPr>
          <a:xfrm>
            <a:off x="594905" y="3679722"/>
            <a:ext cx="8091895" cy="157929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Dr.  Phoebe Thiessen &amp; Dr.  Amit </a:t>
            </a:r>
            <a:r>
              <a:rPr lang="en-US" dirty="0" err="1"/>
              <a:t>Bharj</a:t>
            </a:r>
            <a:r>
              <a:rPr lang="en-US" dirty="0"/>
              <a:t> </a:t>
            </a:r>
          </a:p>
          <a:p>
            <a:pPr marL="0" indent="0" algn="ctr">
              <a:buNone/>
            </a:pPr>
            <a:r>
              <a:rPr lang="en-US" sz="1800" dirty="0">
                <a:latin typeface="Arial" panose="020B0604020202020204" pitchFamily="34" charset="0"/>
                <a:cs typeface="Arial" panose="020B0604020202020204" pitchFamily="34" charset="0"/>
              </a:rPr>
              <a:t>phoebethiessen@gmail.com</a:t>
            </a:r>
          </a:p>
          <a:p>
            <a:pPr marL="0" indent="0" algn="ctr">
              <a:buNone/>
            </a:pPr>
            <a:r>
              <a:rPr lang="en-CA" sz="1800" dirty="0" err="1">
                <a:latin typeface="Arial" panose="020B0604020202020204" pitchFamily="34" charset="0"/>
                <a:cs typeface="Arial" panose="020B0604020202020204" pitchFamily="34" charset="0"/>
              </a:rPr>
              <a:t>amit.bharj@gmail.com</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531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58B2-5D7E-AC45-8B83-A3D8003E2FAB}"/>
              </a:ext>
            </a:extLst>
          </p:cNvPr>
          <p:cNvSpPr>
            <a:spLocks noGrp="1"/>
          </p:cNvSpPr>
          <p:nvPr>
            <p:ph type="title"/>
          </p:nvPr>
        </p:nvSpPr>
        <p:spPr/>
        <p:txBody>
          <a:bodyPr/>
          <a:lstStyle/>
          <a:p>
            <a:r>
              <a:rPr lang="en-US" dirty="0"/>
              <a:t>Exam Specific Resources</a:t>
            </a:r>
          </a:p>
        </p:txBody>
      </p:sp>
      <p:sp>
        <p:nvSpPr>
          <p:cNvPr id="3" name="Content Placeholder 2">
            <a:extLst>
              <a:ext uri="{FF2B5EF4-FFF2-40B4-BE49-F238E27FC236}">
                <a16:creationId xmlns:a16="http://schemas.microsoft.com/office/drawing/2014/main" id="{A1F4508B-5C6F-8A4A-B42A-F0FEAEEF1206}"/>
              </a:ext>
            </a:extLst>
          </p:cNvPr>
          <p:cNvSpPr>
            <a:spLocks noGrp="1"/>
          </p:cNvSpPr>
          <p:nvPr>
            <p:ph idx="1"/>
          </p:nvPr>
        </p:nvSpPr>
        <p:spPr>
          <a:xfrm>
            <a:off x="503853" y="2638045"/>
            <a:ext cx="7968343" cy="3874722"/>
          </a:xfrm>
        </p:spPr>
        <p:txBody>
          <a:bodyPr/>
          <a:lstStyle/>
          <a:p>
            <a:pPr marL="0" indent="0">
              <a:buNone/>
            </a:pPr>
            <a:r>
              <a:rPr lang="en-CA" sz="2600" u="sng" dirty="0"/>
              <a:t>FAMILY MED</a:t>
            </a:r>
            <a:endParaRPr lang="en-CA" sz="2600" dirty="0"/>
          </a:p>
          <a:p>
            <a:pPr fontAlgn="base"/>
            <a:r>
              <a:rPr lang="en-CA" sz="2400" dirty="0"/>
              <a:t>University of </a:t>
            </a:r>
            <a:r>
              <a:rPr lang="en-CA" sz="2400" dirty="0" err="1"/>
              <a:t>Virgina</a:t>
            </a:r>
            <a:r>
              <a:rPr lang="en-CA" sz="2400" dirty="0"/>
              <a:t> question bank</a:t>
            </a:r>
          </a:p>
          <a:p>
            <a:pPr fontAlgn="base"/>
            <a:r>
              <a:rPr lang="en-CA" sz="2400" dirty="0" err="1"/>
              <a:t>AAFP.org</a:t>
            </a:r>
            <a:r>
              <a:rPr lang="en-CA" sz="2400" dirty="0"/>
              <a:t> (has a lot of questions – not all very specific)</a:t>
            </a:r>
          </a:p>
          <a:p>
            <a:pPr fontAlgn="base"/>
            <a:r>
              <a:rPr lang="en-CA" sz="2400" dirty="0"/>
              <a:t>Blueprints family medicine</a:t>
            </a:r>
          </a:p>
          <a:p>
            <a:pPr fontAlgn="base"/>
            <a:r>
              <a:rPr lang="en-CA" sz="2400" dirty="0"/>
              <a:t>Has some internal med stuff on it as well</a:t>
            </a:r>
          </a:p>
          <a:p>
            <a:endParaRPr lang="en-US" dirty="0"/>
          </a:p>
        </p:txBody>
      </p:sp>
    </p:spTree>
    <p:extLst>
      <p:ext uri="{BB962C8B-B14F-4D97-AF65-F5344CB8AC3E}">
        <p14:creationId xmlns:p14="http://schemas.microsoft.com/office/powerpoint/2010/main" val="54628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res.jpg"/>
          <p:cNvPicPr>
            <a:picLocks noGrp="1" noChangeAspect="1"/>
          </p:cNvPicPr>
          <p:nvPr>
            <p:ph idx="1"/>
          </p:nvPr>
        </p:nvPicPr>
        <p:blipFill>
          <a:blip r:embed="rId2">
            <a:extLst>
              <a:ext uri="{28A0092B-C50C-407E-A947-70E740481C1C}">
                <a14:useLocalDpi xmlns:a14="http://schemas.microsoft.com/office/drawing/2010/main" val="0"/>
              </a:ext>
            </a:extLst>
          </a:blip>
          <a:srcRect l="-34672" r="-34672"/>
          <a:stretch>
            <a:fillRect/>
          </a:stretch>
        </p:blipFill>
        <p:spPr>
          <a:xfrm>
            <a:off x="0" y="715105"/>
            <a:ext cx="9435589" cy="5189210"/>
          </a:xfrm>
        </p:spPr>
      </p:pic>
    </p:spTree>
    <p:extLst>
      <p:ext uri="{BB962C8B-B14F-4D97-AF65-F5344CB8AC3E}">
        <p14:creationId xmlns:p14="http://schemas.microsoft.com/office/powerpoint/2010/main" val="411935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565" y="570852"/>
            <a:ext cx="8229600" cy="1143000"/>
          </a:xfrm>
        </p:spPr>
        <p:txBody>
          <a:bodyPr/>
          <a:lstStyle/>
          <a:p>
            <a:r>
              <a:rPr lang="en-US" dirty="0"/>
              <a:t>What is an NBME tutor?</a:t>
            </a:r>
          </a:p>
        </p:txBody>
      </p:sp>
      <p:sp>
        <p:nvSpPr>
          <p:cNvPr id="5" name="Subtitle 2">
            <a:extLst>
              <a:ext uri="{FF2B5EF4-FFF2-40B4-BE49-F238E27FC236}">
                <a16:creationId xmlns:a16="http://schemas.microsoft.com/office/drawing/2014/main" id="{D29028C2-0949-2DEF-D7B6-37105B4E4F72}"/>
              </a:ext>
            </a:extLst>
          </p:cNvPr>
          <p:cNvSpPr txBox="1">
            <a:spLocks/>
          </p:cNvSpPr>
          <p:nvPr/>
        </p:nvSpPr>
        <p:spPr>
          <a:xfrm>
            <a:off x="594905" y="3679722"/>
            <a:ext cx="8091895" cy="157929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Who are we and what do we do? </a:t>
            </a:r>
          </a:p>
        </p:txBody>
      </p:sp>
    </p:spTree>
    <p:extLst>
      <p:ext uri="{BB962C8B-B14F-4D97-AF65-F5344CB8AC3E}">
        <p14:creationId xmlns:p14="http://schemas.microsoft.com/office/powerpoint/2010/main" val="87973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F094-0EE3-C773-A0C9-91E23C36E572}"/>
              </a:ext>
            </a:extLst>
          </p:cNvPr>
          <p:cNvSpPr>
            <a:spLocks noGrp="1"/>
          </p:cNvSpPr>
          <p:nvPr>
            <p:ph type="title"/>
          </p:nvPr>
        </p:nvSpPr>
        <p:spPr/>
        <p:txBody>
          <a:bodyPr/>
          <a:lstStyle/>
          <a:p>
            <a:r>
              <a:rPr lang="en-CA" dirty="0"/>
              <a:t>Pass Marks for 2024-2025</a:t>
            </a:r>
          </a:p>
        </p:txBody>
      </p:sp>
      <p:sp>
        <p:nvSpPr>
          <p:cNvPr id="3" name="Content Placeholder 2">
            <a:extLst>
              <a:ext uri="{FF2B5EF4-FFF2-40B4-BE49-F238E27FC236}">
                <a16:creationId xmlns:a16="http://schemas.microsoft.com/office/drawing/2014/main" id="{75A64603-D2B9-243C-A48F-F4B6A64F0DDF}"/>
              </a:ext>
            </a:extLst>
          </p:cNvPr>
          <p:cNvSpPr>
            <a:spLocks noGrp="1"/>
          </p:cNvSpPr>
          <p:nvPr>
            <p:ph idx="1"/>
          </p:nvPr>
        </p:nvSpPr>
        <p:spPr>
          <a:xfrm>
            <a:off x="771525" y="2638045"/>
            <a:ext cx="7562850" cy="3743705"/>
          </a:xfrm>
        </p:spPr>
        <p:txBody>
          <a:bodyPr numCol="1">
            <a:normAutofit/>
          </a:bodyPr>
          <a:lstStyle/>
          <a:p>
            <a:r>
              <a:rPr lang="en-CA" sz="2600" dirty="0"/>
              <a:t>Internal Medicine – 64%</a:t>
            </a:r>
          </a:p>
          <a:p>
            <a:r>
              <a:rPr lang="en-CA" sz="2600" dirty="0"/>
              <a:t>Pediatrics – 66%</a:t>
            </a:r>
          </a:p>
          <a:p>
            <a:r>
              <a:rPr lang="en-CA" sz="2600" dirty="0"/>
              <a:t>Psychiatry – 72%</a:t>
            </a:r>
          </a:p>
          <a:p>
            <a:r>
              <a:rPr lang="en-CA" sz="2600" dirty="0"/>
              <a:t>Family Medicine – 64%</a:t>
            </a:r>
          </a:p>
          <a:p>
            <a:r>
              <a:rPr lang="en-CA" sz="2600" dirty="0" err="1"/>
              <a:t>Obs</a:t>
            </a:r>
            <a:r>
              <a:rPr lang="en-CA" sz="2600" dirty="0"/>
              <a:t>/Gyn – 68%</a:t>
            </a:r>
          </a:p>
          <a:p>
            <a:r>
              <a:rPr lang="en-CA" sz="2600" dirty="0"/>
              <a:t>Surgery – 63%</a:t>
            </a:r>
          </a:p>
          <a:p>
            <a:endParaRPr lang="en-CA" sz="2600" dirty="0"/>
          </a:p>
          <a:p>
            <a:endParaRPr lang="en-CA" sz="2600" dirty="0"/>
          </a:p>
        </p:txBody>
      </p:sp>
    </p:spTree>
    <p:extLst>
      <p:ext uri="{BB962C8B-B14F-4D97-AF65-F5344CB8AC3E}">
        <p14:creationId xmlns:p14="http://schemas.microsoft.com/office/powerpoint/2010/main" val="421117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4707-2A62-6444-B88E-4C64992E59AF}"/>
              </a:ext>
            </a:extLst>
          </p:cNvPr>
          <p:cNvSpPr>
            <a:spLocks noGrp="1"/>
          </p:cNvSpPr>
          <p:nvPr>
            <p:ph type="title"/>
          </p:nvPr>
        </p:nvSpPr>
        <p:spPr>
          <a:xfrm>
            <a:off x="1603122" y="459867"/>
            <a:ext cx="5937755" cy="1188720"/>
          </a:xfrm>
        </p:spPr>
        <p:txBody>
          <a:bodyPr/>
          <a:lstStyle/>
          <a:p>
            <a:r>
              <a:rPr lang="en-US" dirty="0"/>
              <a:t>5 Tips to get you Through NBME’s</a:t>
            </a:r>
          </a:p>
        </p:txBody>
      </p:sp>
      <p:sp>
        <p:nvSpPr>
          <p:cNvPr id="3" name="Content Placeholder 2">
            <a:extLst>
              <a:ext uri="{FF2B5EF4-FFF2-40B4-BE49-F238E27FC236}">
                <a16:creationId xmlns:a16="http://schemas.microsoft.com/office/drawing/2014/main" id="{B4BDAB5D-B43B-734F-8DDD-88EE5A2DBC2F}"/>
              </a:ext>
            </a:extLst>
          </p:cNvPr>
          <p:cNvSpPr>
            <a:spLocks noGrp="1"/>
          </p:cNvSpPr>
          <p:nvPr>
            <p:ph idx="1"/>
          </p:nvPr>
        </p:nvSpPr>
        <p:spPr>
          <a:xfrm>
            <a:off x="1104773" y="1821561"/>
            <a:ext cx="6934451" cy="4864989"/>
          </a:xfrm>
        </p:spPr>
        <p:txBody>
          <a:bodyPr>
            <a:normAutofit fontScale="85000" lnSpcReduction="20000"/>
          </a:bodyPr>
          <a:lstStyle/>
          <a:p>
            <a:pPr marL="514350" indent="-514350">
              <a:buFont typeface="+mj-lt"/>
              <a:buAutoNum type="arabicPeriod"/>
            </a:pPr>
            <a:r>
              <a:rPr lang="en-US" sz="3200" dirty="0"/>
              <a:t>Start studying EARLY</a:t>
            </a:r>
          </a:p>
          <a:p>
            <a:pPr marL="514350" indent="-514350">
              <a:buFont typeface="+mj-lt"/>
              <a:buAutoNum type="arabicPeriod"/>
            </a:pPr>
            <a:r>
              <a:rPr lang="en-US" sz="3200" dirty="0"/>
              <a:t>Learn HOW to approach questions</a:t>
            </a:r>
          </a:p>
          <a:p>
            <a:pPr lvl="1"/>
            <a:r>
              <a:rPr lang="en-US" sz="2400" dirty="0"/>
              <a:t>Look for key words</a:t>
            </a:r>
          </a:p>
          <a:p>
            <a:pPr lvl="1"/>
            <a:r>
              <a:rPr lang="en-US" sz="2400" dirty="0"/>
              <a:t>Weed out the wrong answers </a:t>
            </a:r>
          </a:p>
          <a:p>
            <a:pPr lvl="1"/>
            <a:r>
              <a:rPr lang="en-US" sz="2400" dirty="0"/>
              <a:t>Start with the last sentence of the stem</a:t>
            </a:r>
          </a:p>
          <a:p>
            <a:pPr marL="514350" indent="-514350">
              <a:buFont typeface="+mj-lt"/>
              <a:buAutoNum type="arabicPeriod"/>
            </a:pPr>
            <a:r>
              <a:rPr lang="en-US" sz="3200" dirty="0"/>
              <a:t>Do Practice Questions </a:t>
            </a:r>
          </a:p>
          <a:p>
            <a:pPr lvl="1"/>
            <a:r>
              <a:rPr lang="en-US" sz="2300" dirty="0"/>
              <a:t>UWORLD - Tutor vs Test Mode </a:t>
            </a:r>
          </a:p>
          <a:p>
            <a:pPr lvl="1"/>
            <a:r>
              <a:rPr lang="en-US" sz="2300" dirty="0"/>
              <a:t>use ANKI decks - Reddit</a:t>
            </a:r>
          </a:p>
          <a:p>
            <a:pPr marL="514350" indent="-514350">
              <a:buFont typeface="+mj-lt"/>
              <a:buAutoNum type="arabicPeriod"/>
            </a:pPr>
            <a:r>
              <a:rPr lang="en-US" sz="3200" dirty="0"/>
              <a:t>Use NBME Website for form/practice exams</a:t>
            </a:r>
          </a:p>
          <a:p>
            <a:pPr marL="514350" indent="-514350">
              <a:buFont typeface="+mj-lt"/>
              <a:buAutoNum type="arabicPeriod"/>
            </a:pPr>
            <a:r>
              <a:rPr lang="en-US" sz="3200" dirty="0"/>
              <a:t>Ask for help EARLY</a:t>
            </a:r>
          </a:p>
          <a:p>
            <a:pPr lvl="1"/>
            <a:r>
              <a:rPr lang="en-CA" sz="2300" dirty="0"/>
              <a:t>Talk to Track Mates</a:t>
            </a:r>
          </a:p>
          <a:p>
            <a:pPr lvl="1"/>
            <a:r>
              <a:rPr lang="en-CA" sz="2300" dirty="0"/>
              <a:t>Support services through Remediation/Student Affairs</a:t>
            </a:r>
          </a:p>
        </p:txBody>
      </p:sp>
    </p:spTree>
    <p:extLst>
      <p:ext uri="{BB962C8B-B14F-4D97-AF65-F5344CB8AC3E}">
        <p14:creationId xmlns:p14="http://schemas.microsoft.com/office/powerpoint/2010/main" val="256491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02" y="666283"/>
            <a:ext cx="7437891" cy="780552"/>
          </a:xfrm>
        </p:spPr>
        <p:txBody>
          <a:bodyPr>
            <a:normAutofit/>
          </a:bodyPr>
          <a:lstStyle/>
          <a:p>
            <a:r>
              <a:rPr lang="en-US" dirty="0"/>
              <a:t>UWORLD</a:t>
            </a:r>
          </a:p>
        </p:txBody>
      </p:sp>
      <p:pic>
        <p:nvPicPr>
          <p:cNvPr id="7" name="Content Placeholder 6"/>
          <p:cNvPicPr>
            <a:picLocks noGrp="1" noChangeAspect="1"/>
          </p:cNvPicPr>
          <p:nvPr>
            <p:ph idx="1"/>
          </p:nvPr>
        </p:nvPicPr>
        <p:blipFill rotWithShape="1">
          <a:blip r:embed="rId2"/>
          <a:srcRect t="-128" b="458"/>
          <a:stretch/>
        </p:blipFill>
        <p:spPr>
          <a:xfrm>
            <a:off x="4773135" y="1700011"/>
            <a:ext cx="4370865" cy="2614412"/>
          </a:xfrm>
        </p:spPr>
      </p:pic>
      <p:sp>
        <p:nvSpPr>
          <p:cNvPr id="8" name="Content Placeholder 2"/>
          <p:cNvSpPr txBox="1">
            <a:spLocks/>
          </p:cNvSpPr>
          <p:nvPr/>
        </p:nvSpPr>
        <p:spPr>
          <a:xfrm>
            <a:off x="457200" y="1700011"/>
            <a:ext cx="4315935" cy="471553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Subject and Topic specific</a:t>
            </a:r>
          </a:p>
          <a:p>
            <a:r>
              <a:rPr lang="en-US" dirty="0"/>
              <a:t>Available for EVERY exam – number of questions is variable</a:t>
            </a:r>
          </a:p>
          <a:p>
            <a:r>
              <a:rPr lang="en-US" dirty="0"/>
              <a:t>VERY Good for Key Words and Patterns</a:t>
            </a:r>
          </a:p>
          <a:p>
            <a:r>
              <a:rPr lang="en-US" dirty="0"/>
              <a:t>Can take sample tests – see how you’re doing</a:t>
            </a:r>
            <a:endParaRPr lang="en-US" u="sng" dirty="0"/>
          </a:p>
          <a:p>
            <a:r>
              <a:rPr lang="en-US" dirty="0"/>
              <a:t>$559 for the year</a:t>
            </a:r>
          </a:p>
          <a:p>
            <a:r>
              <a:rPr lang="en-US" dirty="0"/>
              <a:t>Available across multiple devices</a:t>
            </a:r>
          </a:p>
        </p:txBody>
      </p:sp>
    </p:spTree>
    <p:extLst>
      <p:ext uri="{BB962C8B-B14F-4D97-AF65-F5344CB8AC3E}">
        <p14:creationId xmlns:p14="http://schemas.microsoft.com/office/powerpoint/2010/main" val="206218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338"/>
            <a:ext cx="8229600" cy="1044262"/>
          </a:xfrm>
        </p:spPr>
        <p:txBody>
          <a:bodyPr>
            <a:normAutofit/>
          </a:bodyPr>
          <a:lstStyle/>
          <a:p>
            <a:r>
              <a:rPr lang="en-US" dirty="0"/>
              <a:t>www.nbme.org</a:t>
            </a:r>
          </a:p>
        </p:txBody>
      </p:sp>
      <p:sp>
        <p:nvSpPr>
          <p:cNvPr id="3" name="Content Placeholder 2"/>
          <p:cNvSpPr>
            <a:spLocks noGrp="1"/>
          </p:cNvSpPr>
          <p:nvPr>
            <p:ph idx="1"/>
          </p:nvPr>
        </p:nvSpPr>
        <p:spPr>
          <a:xfrm>
            <a:off x="457200" y="1967210"/>
            <a:ext cx="7620000" cy="4963880"/>
          </a:xfrm>
        </p:spPr>
        <p:txBody>
          <a:bodyPr>
            <a:normAutofit/>
          </a:bodyPr>
          <a:lstStyle/>
          <a:p>
            <a:pPr marL="0" indent="0">
              <a:buNone/>
            </a:pPr>
            <a:r>
              <a:rPr lang="en-US" dirty="0"/>
              <a:t>1. USE THIS WEBSITE TO DECIDE WHAT IS </a:t>
            </a:r>
            <a:r>
              <a:rPr lang="en-US" u="sng" dirty="0"/>
              <a:t>HIGH YIELD</a:t>
            </a:r>
          </a:p>
          <a:p>
            <a:pPr marL="0" indent="0">
              <a:buNone/>
            </a:pPr>
            <a:r>
              <a:rPr lang="en-US" dirty="0">
                <a:sym typeface="Wingdings"/>
              </a:rPr>
              <a:t>Students and Residents  </a:t>
            </a:r>
            <a:r>
              <a:rPr lang="en-US" dirty="0"/>
              <a:t>Subject Exams </a:t>
            </a:r>
            <a:r>
              <a:rPr lang="en-US" dirty="0">
                <a:sym typeface="Wingdings"/>
              </a:rPr>
              <a:t> </a:t>
            </a:r>
            <a:r>
              <a:rPr lang="en-US" dirty="0"/>
              <a:t>Subject Exam References and Resources </a:t>
            </a:r>
            <a:r>
              <a:rPr lang="en-US" dirty="0">
                <a:sym typeface="Wingdings"/>
              </a:rPr>
              <a:t> </a:t>
            </a:r>
            <a:r>
              <a:rPr lang="en-US" dirty="0"/>
              <a:t>Subject Exam Content and Sample Items</a:t>
            </a:r>
          </a:p>
          <a:p>
            <a:pPr marL="0" indent="0">
              <a:buNone/>
            </a:pPr>
            <a:r>
              <a:rPr lang="en-US" b="1" dirty="0"/>
              <a:t>Cardio, Resp, GI 10-15%</a:t>
            </a:r>
          </a:p>
          <a:p>
            <a:pPr marL="0" indent="0">
              <a:buNone/>
            </a:pPr>
            <a:endParaRPr lang="en-US" b="1" dirty="0"/>
          </a:p>
          <a:p>
            <a:pPr marL="0" indent="0">
              <a:buNone/>
            </a:pPr>
            <a:r>
              <a:rPr lang="en-US" dirty="0"/>
              <a:t>2. USE THIS WEBSITE FOR </a:t>
            </a:r>
            <a:r>
              <a:rPr lang="en-US" u="sng" dirty="0"/>
              <a:t>PRACTICE EXAMS</a:t>
            </a:r>
            <a:r>
              <a:rPr lang="en-US" dirty="0"/>
              <a:t>: </a:t>
            </a:r>
          </a:p>
          <a:p>
            <a:pPr marL="0" indent="0">
              <a:buNone/>
            </a:pPr>
            <a:r>
              <a:rPr lang="en-US" dirty="0"/>
              <a:t>Students &amp; Residents </a:t>
            </a:r>
            <a:r>
              <a:rPr lang="en-US" dirty="0">
                <a:sym typeface="Wingdings"/>
              </a:rPr>
              <a:t> </a:t>
            </a:r>
            <a:r>
              <a:rPr lang="en-US" dirty="0"/>
              <a:t>Self-Assessments </a:t>
            </a:r>
            <a:r>
              <a:rPr lang="en-US" dirty="0">
                <a:sym typeface="Wingdings" pitchFamily="2" charset="2"/>
              </a:rPr>
              <a:t> </a:t>
            </a:r>
            <a:r>
              <a:rPr lang="en-US" dirty="0"/>
              <a:t>Mastery Series </a:t>
            </a:r>
            <a:r>
              <a:rPr lang="en-US" dirty="0">
                <a:sym typeface="Wingdings"/>
              </a:rPr>
              <a:t> </a:t>
            </a:r>
            <a:r>
              <a:rPr lang="en-US" dirty="0"/>
              <a:t>Available Here </a:t>
            </a:r>
            <a:r>
              <a:rPr lang="en-US" dirty="0">
                <a:sym typeface="Wingdings" pitchFamily="2" charset="2"/>
              </a:rPr>
              <a:t> Create Account to Log-in</a:t>
            </a:r>
            <a:endParaRPr lang="en-US" dirty="0"/>
          </a:p>
        </p:txBody>
      </p:sp>
    </p:spTree>
    <p:extLst>
      <p:ext uri="{BB962C8B-B14F-4D97-AF65-F5344CB8AC3E}">
        <p14:creationId xmlns:p14="http://schemas.microsoft.com/office/powerpoint/2010/main" val="37796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8364363-6AD6-E84A-B12B-2C47D6D635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9594" y="932872"/>
            <a:ext cx="8264812" cy="499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0FCCB-A890-264E-94ED-8D9DB479F124}"/>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6F06ACCD-936D-FC41-AA73-A1B292FA2310}"/>
              </a:ext>
            </a:extLst>
          </p:cNvPr>
          <p:cNvSpPr>
            <a:spLocks noGrp="1"/>
          </p:cNvSpPr>
          <p:nvPr>
            <p:ph idx="1"/>
          </p:nvPr>
        </p:nvSpPr>
        <p:spPr>
          <a:xfrm>
            <a:off x="266007" y="2310938"/>
            <a:ext cx="8595360" cy="4239491"/>
          </a:xfrm>
        </p:spPr>
        <p:txBody>
          <a:bodyPr>
            <a:normAutofit lnSpcReduction="10000"/>
          </a:bodyPr>
          <a:lstStyle/>
          <a:p>
            <a:r>
              <a:rPr lang="en-CA" dirty="0"/>
              <a:t>The children of a 67-year-old woman ask their family physician for advice about their mother’s behavior 4 weeks after the death of her husband of 40 years. They are concerned because she weeps whenever she comes upon an object in her home that she associates with him. Her appetite has decreased, and she has had a 2-kg (4.4-lb) weight loss. She awakens 1 hour before the alarm goes off each morning. She is able to care for herself. Although she does not leave her home for any social activities, she does enjoy visits from her family. Which of the following is the most likely explanation and appropriate management?</a:t>
            </a:r>
          </a:p>
          <a:p>
            <a:r>
              <a:rPr lang="en-CA" dirty="0"/>
              <a:t>(A) Normal grief reaction, and she requires no medical attention</a:t>
            </a:r>
          </a:p>
          <a:p>
            <a:r>
              <a:rPr lang="en-CA" dirty="0"/>
              <a:t>(B) Normal grief reaction, and she would benefit from diazepam therapy</a:t>
            </a:r>
          </a:p>
          <a:p>
            <a:r>
              <a:rPr lang="en-CA" dirty="0"/>
              <a:t>(C) Pathologic grief reaction, and she should be treated with an antidepressant</a:t>
            </a:r>
          </a:p>
          <a:p>
            <a:r>
              <a:rPr lang="en-CA" dirty="0"/>
              <a:t>(D) Pathologic grief reaction, and she should be treated with psychotherapy</a:t>
            </a:r>
          </a:p>
          <a:p>
            <a:r>
              <a:rPr lang="en-CA" dirty="0"/>
              <a:t>(E) Pathologic grief reaction, and she should be encouraged to move in with one of her children</a:t>
            </a:r>
          </a:p>
          <a:p>
            <a:endParaRPr lang="en-US" dirty="0"/>
          </a:p>
        </p:txBody>
      </p:sp>
    </p:spTree>
    <p:extLst>
      <p:ext uri="{BB962C8B-B14F-4D97-AF65-F5344CB8AC3E}">
        <p14:creationId xmlns:p14="http://schemas.microsoft.com/office/powerpoint/2010/main" val="38092880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{6BACFC7F-3650-5647-9C38-47B020B15CD8}tf10001120</Template>
  <TotalTime>2657</TotalTime>
  <Words>1258</Words>
  <Application>Microsoft Office PowerPoint</Application>
  <PresentationFormat>On-screen Show (4:3)</PresentationFormat>
  <Paragraphs>131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Gill Sans MT</vt:lpstr>
      <vt:lpstr>Wingdings</vt:lpstr>
      <vt:lpstr>Parcel</vt:lpstr>
      <vt:lpstr>PowerPoint Presentation</vt:lpstr>
      <vt:lpstr>NBME Study Tips</vt:lpstr>
      <vt:lpstr>What is an NBME tutor?</vt:lpstr>
      <vt:lpstr>Pass Marks for 2024-2025</vt:lpstr>
      <vt:lpstr>5 Tips to get you Through NBME’s</vt:lpstr>
      <vt:lpstr>UWORLD</vt:lpstr>
      <vt:lpstr>www.nbme.org</vt:lpstr>
      <vt:lpstr>PowerPoint Presentation</vt:lpstr>
      <vt:lpstr>Sample Questions</vt:lpstr>
      <vt:lpstr>Sample Questions</vt:lpstr>
      <vt:lpstr>Sample Questions</vt:lpstr>
      <vt:lpstr>Sample Questions</vt:lpstr>
      <vt:lpstr>Sample Questions</vt:lpstr>
      <vt:lpstr>Sample Questions</vt:lpstr>
      <vt:lpstr>Exam specific Resources</vt:lpstr>
      <vt:lpstr>Exam specific Resources</vt:lpstr>
      <vt:lpstr>Exam specific resources</vt:lpstr>
      <vt:lpstr>Exam Specific Resources</vt:lpstr>
      <vt:lpstr>Exam specific Resources</vt:lpstr>
      <vt:lpstr>Exam Specific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Jim Mclaren</dc:creator>
  <cp:lastModifiedBy>Steven Robinson</cp:lastModifiedBy>
  <cp:revision>48</cp:revision>
  <dcterms:modified xsi:type="dcterms:W3CDTF">2024-09-12T02:14:45Z</dcterms:modified>
</cp:coreProperties>
</file>