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5"/>
  </p:notesMasterIdLst>
  <p:sldIdLst>
    <p:sldId id="256" r:id="rId2"/>
    <p:sldId id="307" r:id="rId3"/>
    <p:sldId id="278" r:id="rId4"/>
    <p:sldId id="280" r:id="rId5"/>
    <p:sldId id="311" r:id="rId6"/>
    <p:sldId id="327" r:id="rId7"/>
    <p:sldId id="328" r:id="rId8"/>
    <p:sldId id="310" r:id="rId9"/>
    <p:sldId id="319" r:id="rId10"/>
    <p:sldId id="321" r:id="rId11"/>
    <p:sldId id="322" r:id="rId12"/>
    <p:sldId id="312" r:id="rId13"/>
    <p:sldId id="292" r:id="rId14"/>
    <p:sldId id="323" r:id="rId15"/>
    <p:sldId id="286" r:id="rId16"/>
    <p:sldId id="329" r:id="rId17"/>
    <p:sldId id="290" r:id="rId18"/>
    <p:sldId id="295" r:id="rId19"/>
    <p:sldId id="340" r:id="rId20"/>
    <p:sldId id="301" r:id="rId21"/>
    <p:sldId id="282" r:id="rId22"/>
    <p:sldId id="343" r:id="rId23"/>
    <p:sldId id="26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31714" autoAdjust="0"/>
  </p:normalViewPr>
  <p:slideViewPr>
    <p:cSldViewPr snapToGrid="0" snapToObjects="1">
      <p:cViewPr varScale="1">
        <p:scale>
          <a:sx n="21" d="100"/>
          <a:sy n="21" d="100"/>
        </p:scale>
        <p:origin x="2596"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90E0E-92C5-4DFE-BA4D-C45E1746CB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B90C0C-FEC4-4E5B-9F68-88238AD371A7}">
      <dgm:prSet/>
      <dgm:spPr/>
      <dgm:t>
        <a:bodyPr/>
        <a:lstStyle/>
        <a:p>
          <a:r>
            <a:rPr lang="en-US"/>
            <a:t>Personal</a:t>
          </a:r>
        </a:p>
      </dgm:t>
    </dgm:pt>
    <dgm:pt modelId="{12EB7EB3-776A-45D9-814B-54CA4663BF4B}" type="parTrans" cxnId="{AE241CC3-C372-45D0-8D3A-3501FA44F641}">
      <dgm:prSet/>
      <dgm:spPr/>
      <dgm:t>
        <a:bodyPr/>
        <a:lstStyle/>
        <a:p>
          <a:endParaRPr lang="en-US"/>
        </a:p>
      </dgm:t>
    </dgm:pt>
    <dgm:pt modelId="{98FDC8F9-4E31-432D-8FBF-12527B90D50D}" type="sibTrans" cxnId="{AE241CC3-C372-45D0-8D3A-3501FA44F641}">
      <dgm:prSet/>
      <dgm:spPr/>
      <dgm:t>
        <a:bodyPr/>
        <a:lstStyle/>
        <a:p>
          <a:endParaRPr lang="en-US"/>
        </a:p>
      </dgm:t>
    </dgm:pt>
    <dgm:pt modelId="{753D621E-3E4F-4B43-A8F1-E8B465A4EB42}">
      <dgm:prSet/>
      <dgm:spPr/>
      <dgm:t>
        <a:bodyPr/>
        <a:lstStyle/>
        <a:p>
          <a:r>
            <a:rPr lang="en-US"/>
            <a:t>Assessment (performance anxiety)</a:t>
          </a:r>
        </a:p>
      </dgm:t>
    </dgm:pt>
    <dgm:pt modelId="{954132D0-FB72-4C86-99AC-CBAB54F252AE}" type="parTrans" cxnId="{035F09AB-A77C-4DB0-8F70-473E3D3726C4}">
      <dgm:prSet/>
      <dgm:spPr/>
      <dgm:t>
        <a:bodyPr/>
        <a:lstStyle/>
        <a:p>
          <a:endParaRPr lang="en-US"/>
        </a:p>
      </dgm:t>
    </dgm:pt>
    <dgm:pt modelId="{79EAD6B8-1901-43EF-A294-1FF718724875}" type="sibTrans" cxnId="{035F09AB-A77C-4DB0-8F70-473E3D3726C4}">
      <dgm:prSet/>
      <dgm:spPr/>
      <dgm:t>
        <a:bodyPr/>
        <a:lstStyle/>
        <a:p>
          <a:endParaRPr lang="en-US"/>
        </a:p>
      </dgm:t>
    </dgm:pt>
    <dgm:pt modelId="{B83AA60C-065C-4D15-AF29-A07A2246A817}">
      <dgm:prSet/>
      <dgm:spPr/>
      <dgm:t>
        <a:bodyPr/>
        <a:lstStyle/>
        <a:p>
          <a:r>
            <a:rPr lang="en-US"/>
            <a:t>Insecurity about clinical competency (imposter syndrome)</a:t>
          </a:r>
        </a:p>
      </dgm:t>
    </dgm:pt>
    <dgm:pt modelId="{839B8928-80D0-4AAF-9745-99146746D1D6}" type="parTrans" cxnId="{0798D385-984F-4280-B9AF-DA9EC4AA9703}">
      <dgm:prSet/>
      <dgm:spPr/>
      <dgm:t>
        <a:bodyPr/>
        <a:lstStyle/>
        <a:p>
          <a:endParaRPr lang="en-US"/>
        </a:p>
      </dgm:t>
    </dgm:pt>
    <dgm:pt modelId="{C60386A6-B8D6-4002-BEE0-BD5126ECA1DD}" type="sibTrans" cxnId="{0798D385-984F-4280-B9AF-DA9EC4AA9703}">
      <dgm:prSet/>
      <dgm:spPr/>
      <dgm:t>
        <a:bodyPr/>
        <a:lstStyle/>
        <a:p>
          <a:endParaRPr lang="en-US"/>
        </a:p>
      </dgm:t>
    </dgm:pt>
    <dgm:pt modelId="{F074C8E1-E5CA-4046-AFCB-AE2032801585}">
      <dgm:prSet/>
      <dgm:spPr/>
      <dgm:t>
        <a:bodyPr/>
        <a:lstStyle/>
        <a:p>
          <a:r>
            <a:rPr lang="en-US"/>
            <a:t>Time Management</a:t>
          </a:r>
        </a:p>
      </dgm:t>
    </dgm:pt>
    <dgm:pt modelId="{57F43468-7496-4D61-85B5-D992C6F9DDDC}" type="parTrans" cxnId="{8BBD97C3-18C7-4D71-BA4D-E813920AD45B}">
      <dgm:prSet/>
      <dgm:spPr/>
      <dgm:t>
        <a:bodyPr/>
        <a:lstStyle/>
        <a:p>
          <a:endParaRPr lang="en-US"/>
        </a:p>
      </dgm:t>
    </dgm:pt>
    <dgm:pt modelId="{4EE9A8E8-AF45-4B6C-8A2B-1BF3A1BC6F39}" type="sibTrans" cxnId="{8BBD97C3-18C7-4D71-BA4D-E813920AD45B}">
      <dgm:prSet/>
      <dgm:spPr/>
      <dgm:t>
        <a:bodyPr/>
        <a:lstStyle/>
        <a:p>
          <a:endParaRPr lang="en-US"/>
        </a:p>
      </dgm:t>
    </dgm:pt>
    <dgm:pt modelId="{33532610-D287-42B6-BC4A-885815E36064}">
      <dgm:prSet/>
      <dgm:spPr/>
      <dgm:t>
        <a:bodyPr/>
        <a:lstStyle/>
        <a:p>
          <a:r>
            <a:rPr lang="en-US"/>
            <a:t>Workload</a:t>
          </a:r>
        </a:p>
      </dgm:t>
    </dgm:pt>
    <dgm:pt modelId="{AA5D8264-CAD1-4373-8CA6-9DC912CDDDAB}" type="parTrans" cxnId="{7DE5D225-3BE9-4E69-9FA3-066048DC962A}">
      <dgm:prSet/>
      <dgm:spPr/>
      <dgm:t>
        <a:bodyPr/>
        <a:lstStyle/>
        <a:p>
          <a:endParaRPr lang="en-US"/>
        </a:p>
      </dgm:t>
    </dgm:pt>
    <dgm:pt modelId="{B45CA959-7757-4643-8FD7-D054073E0D25}" type="sibTrans" cxnId="{7DE5D225-3BE9-4E69-9FA3-066048DC962A}">
      <dgm:prSet/>
      <dgm:spPr/>
      <dgm:t>
        <a:bodyPr/>
        <a:lstStyle/>
        <a:p>
          <a:endParaRPr lang="en-US"/>
        </a:p>
      </dgm:t>
    </dgm:pt>
    <dgm:pt modelId="{DD46ECA1-E42D-4754-B395-224CDB6D4DFF}">
      <dgm:prSet/>
      <dgm:spPr/>
      <dgm:t>
        <a:bodyPr/>
        <a:lstStyle/>
        <a:p>
          <a:r>
            <a:rPr lang="en-US"/>
            <a:t>Expectations</a:t>
          </a:r>
        </a:p>
      </dgm:t>
    </dgm:pt>
    <dgm:pt modelId="{7ADD37DB-5E24-45E8-933D-A5AF355D4BD2}" type="parTrans" cxnId="{CC59E79C-F984-4C08-A1B5-93DC51869699}">
      <dgm:prSet/>
      <dgm:spPr/>
      <dgm:t>
        <a:bodyPr/>
        <a:lstStyle/>
        <a:p>
          <a:endParaRPr lang="en-US"/>
        </a:p>
      </dgm:t>
    </dgm:pt>
    <dgm:pt modelId="{490F4178-78F1-4ECD-A9C4-6185F41B667C}" type="sibTrans" cxnId="{CC59E79C-F984-4C08-A1B5-93DC51869699}">
      <dgm:prSet/>
      <dgm:spPr/>
      <dgm:t>
        <a:bodyPr/>
        <a:lstStyle/>
        <a:p>
          <a:endParaRPr lang="en-US"/>
        </a:p>
      </dgm:t>
    </dgm:pt>
    <dgm:pt modelId="{6C9916FB-044E-465D-BD9F-8B65705FCB98}">
      <dgm:prSet/>
      <dgm:spPr/>
      <dgm:t>
        <a:bodyPr/>
        <a:lstStyle/>
        <a:p>
          <a:r>
            <a:rPr lang="en-US"/>
            <a:t>Grades</a:t>
          </a:r>
          <a:endParaRPr lang="en-US" dirty="0"/>
        </a:p>
      </dgm:t>
    </dgm:pt>
    <dgm:pt modelId="{CF03D5A4-2710-4037-B65C-09917C81B6B6}" type="parTrans" cxnId="{C0F6E40A-BE4B-43A8-819E-777AD6E3E9FC}">
      <dgm:prSet/>
      <dgm:spPr/>
      <dgm:t>
        <a:bodyPr/>
        <a:lstStyle/>
        <a:p>
          <a:endParaRPr lang="en-US"/>
        </a:p>
      </dgm:t>
    </dgm:pt>
    <dgm:pt modelId="{6BF84489-6DD0-4FFF-AF55-EF7B869A312C}" type="sibTrans" cxnId="{C0F6E40A-BE4B-43A8-819E-777AD6E3E9FC}">
      <dgm:prSet/>
      <dgm:spPr/>
      <dgm:t>
        <a:bodyPr/>
        <a:lstStyle/>
        <a:p>
          <a:endParaRPr lang="en-US"/>
        </a:p>
      </dgm:t>
    </dgm:pt>
    <dgm:pt modelId="{3FF4848E-A403-4CFB-AAD6-5962D9320681}">
      <dgm:prSet/>
      <dgm:spPr/>
      <dgm:t>
        <a:bodyPr/>
        <a:lstStyle/>
        <a:p>
          <a:r>
            <a:rPr lang="en-US"/>
            <a:t>Interpersonal</a:t>
          </a:r>
        </a:p>
      </dgm:t>
    </dgm:pt>
    <dgm:pt modelId="{631EFAAC-4929-4E12-AE58-60C891A1E75E}" type="parTrans" cxnId="{FDA2A27B-EDB6-43E0-BE5E-C61124E7CFF0}">
      <dgm:prSet/>
      <dgm:spPr/>
      <dgm:t>
        <a:bodyPr/>
        <a:lstStyle/>
        <a:p>
          <a:endParaRPr lang="en-US"/>
        </a:p>
      </dgm:t>
    </dgm:pt>
    <dgm:pt modelId="{3E63C4B3-F55E-4835-B876-0FFE1FE2F953}" type="sibTrans" cxnId="{FDA2A27B-EDB6-43E0-BE5E-C61124E7CFF0}">
      <dgm:prSet/>
      <dgm:spPr/>
      <dgm:t>
        <a:bodyPr/>
        <a:lstStyle/>
        <a:p>
          <a:endParaRPr lang="en-US"/>
        </a:p>
      </dgm:t>
    </dgm:pt>
    <dgm:pt modelId="{D1989D02-C575-4FFF-991E-8F6171B6A94F}">
      <dgm:prSet/>
      <dgm:spPr/>
      <dgm:t>
        <a:bodyPr/>
        <a:lstStyle/>
        <a:p>
          <a:r>
            <a:rPr lang="en-US"/>
            <a:t>Miscommunication</a:t>
          </a:r>
        </a:p>
      </dgm:t>
    </dgm:pt>
    <dgm:pt modelId="{5DF85AEC-180B-49C8-BFDB-6F87CF77782E}" type="parTrans" cxnId="{BE0378DE-3CF6-4867-ABAD-FBA06224B74B}">
      <dgm:prSet/>
      <dgm:spPr/>
      <dgm:t>
        <a:bodyPr/>
        <a:lstStyle/>
        <a:p>
          <a:endParaRPr lang="en-US"/>
        </a:p>
      </dgm:t>
    </dgm:pt>
    <dgm:pt modelId="{BE39F6D6-5412-497B-992A-00EE988FD8EA}" type="sibTrans" cxnId="{BE0378DE-3CF6-4867-ABAD-FBA06224B74B}">
      <dgm:prSet/>
      <dgm:spPr/>
      <dgm:t>
        <a:bodyPr/>
        <a:lstStyle/>
        <a:p>
          <a:endParaRPr lang="en-US"/>
        </a:p>
      </dgm:t>
    </dgm:pt>
    <dgm:pt modelId="{61B831C3-8278-4544-8572-4490DCE15C4C}">
      <dgm:prSet/>
      <dgm:spPr/>
      <dgm:t>
        <a:bodyPr/>
        <a:lstStyle/>
        <a:p>
          <a:r>
            <a:rPr lang="en-US"/>
            <a:t>Conflict with peers</a:t>
          </a:r>
        </a:p>
      </dgm:t>
    </dgm:pt>
    <dgm:pt modelId="{86BFC9D2-2FC3-4A77-9854-9F218CF46D6E}" type="parTrans" cxnId="{9605283C-3134-4CF2-A650-449A8B7702A8}">
      <dgm:prSet/>
      <dgm:spPr/>
      <dgm:t>
        <a:bodyPr/>
        <a:lstStyle/>
        <a:p>
          <a:endParaRPr lang="en-US"/>
        </a:p>
      </dgm:t>
    </dgm:pt>
    <dgm:pt modelId="{1F2A542D-55A1-46D1-9FB6-97885561B48A}" type="sibTrans" cxnId="{9605283C-3134-4CF2-A650-449A8B7702A8}">
      <dgm:prSet/>
      <dgm:spPr/>
      <dgm:t>
        <a:bodyPr/>
        <a:lstStyle/>
        <a:p>
          <a:endParaRPr lang="en-US"/>
        </a:p>
      </dgm:t>
    </dgm:pt>
    <dgm:pt modelId="{E70180BD-74F9-4B30-8520-356F653CA3A2}">
      <dgm:prSet/>
      <dgm:spPr/>
      <dgm:t>
        <a:bodyPr/>
        <a:lstStyle/>
        <a:p>
          <a:r>
            <a:rPr lang="en-US"/>
            <a:t>Conflict with professors/educators</a:t>
          </a:r>
        </a:p>
      </dgm:t>
    </dgm:pt>
    <dgm:pt modelId="{5E083538-4D42-4A42-A6A3-0C77EDAD0F0A}" type="parTrans" cxnId="{E14DF265-CA2E-4901-A6AC-54D2583F22CA}">
      <dgm:prSet/>
      <dgm:spPr/>
      <dgm:t>
        <a:bodyPr/>
        <a:lstStyle/>
        <a:p>
          <a:endParaRPr lang="en-US"/>
        </a:p>
      </dgm:t>
    </dgm:pt>
    <dgm:pt modelId="{A4458021-3541-4377-8652-4C57C2349A5B}" type="sibTrans" cxnId="{E14DF265-CA2E-4901-A6AC-54D2583F22CA}">
      <dgm:prSet/>
      <dgm:spPr/>
      <dgm:t>
        <a:bodyPr/>
        <a:lstStyle/>
        <a:p>
          <a:endParaRPr lang="en-US"/>
        </a:p>
      </dgm:t>
    </dgm:pt>
    <dgm:pt modelId="{0C908CD9-AF24-4ECF-A630-CDD0C7F22762}" type="pres">
      <dgm:prSet presAssocID="{C5590E0E-92C5-4DFE-BA4D-C45E1746CB77}" presName="linear" presStyleCnt="0">
        <dgm:presLayoutVars>
          <dgm:animLvl val="lvl"/>
          <dgm:resizeHandles val="exact"/>
        </dgm:presLayoutVars>
      </dgm:prSet>
      <dgm:spPr/>
    </dgm:pt>
    <dgm:pt modelId="{CA807A14-3EB3-407E-82DF-9A9B6ECE1F64}" type="pres">
      <dgm:prSet presAssocID="{B7B90C0C-FEC4-4E5B-9F68-88238AD371A7}" presName="parentText" presStyleLbl="node1" presStyleIdx="0" presStyleCnt="2">
        <dgm:presLayoutVars>
          <dgm:chMax val="0"/>
          <dgm:bulletEnabled val="1"/>
        </dgm:presLayoutVars>
      </dgm:prSet>
      <dgm:spPr/>
    </dgm:pt>
    <dgm:pt modelId="{AFA439DE-84BB-4EA4-87C6-BCF03D2086CA}" type="pres">
      <dgm:prSet presAssocID="{B7B90C0C-FEC4-4E5B-9F68-88238AD371A7}" presName="childText" presStyleLbl="revTx" presStyleIdx="0" presStyleCnt="2">
        <dgm:presLayoutVars>
          <dgm:bulletEnabled val="1"/>
        </dgm:presLayoutVars>
      </dgm:prSet>
      <dgm:spPr/>
    </dgm:pt>
    <dgm:pt modelId="{E1A9F57D-7AF6-43AC-BA1C-740CE617B42B}" type="pres">
      <dgm:prSet presAssocID="{3FF4848E-A403-4CFB-AAD6-5962D9320681}" presName="parentText" presStyleLbl="node1" presStyleIdx="1" presStyleCnt="2">
        <dgm:presLayoutVars>
          <dgm:chMax val="0"/>
          <dgm:bulletEnabled val="1"/>
        </dgm:presLayoutVars>
      </dgm:prSet>
      <dgm:spPr/>
    </dgm:pt>
    <dgm:pt modelId="{2595D4CF-B31F-44F3-B7DE-20730C8B7F33}" type="pres">
      <dgm:prSet presAssocID="{3FF4848E-A403-4CFB-AAD6-5962D9320681}" presName="childText" presStyleLbl="revTx" presStyleIdx="1" presStyleCnt="2">
        <dgm:presLayoutVars>
          <dgm:bulletEnabled val="1"/>
        </dgm:presLayoutVars>
      </dgm:prSet>
      <dgm:spPr/>
    </dgm:pt>
  </dgm:ptLst>
  <dgm:cxnLst>
    <dgm:cxn modelId="{C0F6E40A-BE4B-43A8-819E-777AD6E3E9FC}" srcId="{B7B90C0C-FEC4-4E5B-9F68-88238AD371A7}" destId="{6C9916FB-044E-465D-BD9F-8B65705FCB98}" srcOrd="5" destOrd="0" parTransId="{CF03D5A4-2710-4037-B65C-09917C81B6B6}" sibTransId="{6BF84489-6DD0-4FFF-AF55-EF7B869A312C}"/>
    <dgm:cxn modelId="{E6C3E018-F470-48BF-8023-A8329ECE2D07}" type="presOf" srcId="{DD46ECA1-E42D-4754-B395-224CDB6D4DFF}" destId="{AFA439DE-84BB-4EA4-87C6-BCF03D2086CA}" srcOrd="0" destOrd="4" presId="urn:microsoft.com/office/officeart/2005/8/layout/vList2"/>
    <dgm:cxn modelId="{7DE5D225-3BE9-4E69-9FA3-066048DC962A}" srcId="{B7B90C0C-FEC4-4E5B-9F68-88238AD371A7}" destId="{33532610-D287-42B6-BC4A-885815E36064}" srcOrd="3" destOrd="0" parTransId="{AA5D8264-CAD1-4373-8CA6-9DC912CDDDAB}" sibTransId="{B45CA959-7757-4643-8FD7-D054073E0D25}"/>
    <dgm:cxn modelId="{27F40D37-0179-4BCB-992C-C4E60B32B5F2}" type="presOf" srcId="{3FF4848E-A403-4CFB-AAD6-5962D9320681}" destId="{E1A9F57D-7AF6-43AC-BA1C-740CE617B42B}" srcOrd="0" destOrd="0" presId="urn:microsoft.com/office/officeart/2005/8/layout/vList2"/>
    <dgm:cxn modelId="{39A6E439-E75F-4059-A905-890F695CB1C9}" type="presOf" srcId="{B83AA60C-065C-4D15-AF29-A07A2246A817}" destId="{AFA439DE-84BB-4EA4-87C6-BCF03D2086CA}" srcOrd="0" destOrd="1" presId="urn:microsoft.com/office/officeart/2005/8/layout/vList2"/>
    <dgm:cxn modelId="{9605283C-3134-4CF2-A650-449A8B7702A8}" srcId="{3FF4848E-A403-4CFB-AAD6-5962D9320681}" destId="{61B831C3-8278-4544-8572-4490DCE15C4C}" srcOrd="1" destOrd="0" parTransId="{86BFC9D2-2FC3-4A77-9854-9F218CF46D6E}" sibTransId="{1F2A542D-55A1-46D1-9FB6-97885561B48A}"/>
    <dgm:cxn modelId="{07E1143F-30F7-44CD-985A-69EF169009D6}" type="presOf" srcId="{61B831C3-8278-4544-8572-4490DCE15C4C}" destId="{2595D4CF-B31F-44F3-B7DE-20730C8B7F33}" srcOrd="0" destOrd="1" presId="urn:microsoft.com/office/officeart/2005/8/layout/vList2"/>
    <dgm:cxn modelId="{E14DF265-CA2E-4901-A6AC-54D2583F22CA}" srcId="{3FF4848E-A403-4CFB-AAD6-5962D9320681}" destId="{E70180BD-74F9-4B30-8520-356F653CA3A2}" srcOrd="2" destOrd="0" parTransId="{5E083538-4D42-4A42-A6A3-0C77EDAD0F0A}" sibTransId="{A4458021-3541-4377-8652-4C57C2349A5B}"/>
    <dgm:cxn modelId="{FDA2A27B-EDB6-43E0-BE5E-C61124E7CFF0}" srcId="{C5590E0E-92C5-4DFE-BA4D-C45E1746CB77}" destId="{3FF4848E-A403-4CFB-AAD6-5962D9320681}" srcOrd="1" destOrd="0" parTransId="{631EFAAC-4929-4E12-AE58-60C891A1E75E}" sibTransId="{3E63C4B3-F55E-4835-B876-0FFE1FE2F953}"/>
    <dgm:cxn modelId="{0181727C-1B50-499A-86DB-285A36194ECB}" type="presOf" srcId="{33532610-D287-42B6-BC4A-885815E36064}" destId="{AFA439DE-84BB-4EA4-87C6-BCF03D2086CA}" srcOrd="0" destOrd="3" presId="urn:microsoft.com/office/officeart/2005/8/layout/vList2"/>
    <dgm:cxn modelId="{0798D385-984F-4280-B9AF-DA9EC4AA9703}" srcId="{B7B90C0C-FEC4-4E5B-9F68-88238AD371A7}" destId="{B83AA60C-065C-4D15-AF29-A07A2246A817}" srcOrd="1" destOrd="0" parTransId="{839B8928-80D0-4AAF-9745-99146746D1D6}" sibTransId="{C60386A6-B8D6-4002-BEE0-BD5126ECA1DD}"/>
    <dgm:cxn modelId="{CC59E79C-F984-4C08-A1B5-93DC51869699}" srcId="{B7B90C0C-FEC4-4E5B-9F68-88238AD371A7}" destId="{DD46ECA1-E42D-4754-B395-224CDB6D4DFF}" srcOrd="4" destOrd="0" parTransId="{7ADD37DB-5E24-45E8-933D-A5AF355D4BD2}" sibTransId="{490F4178-78F1-4ECD-A9C4-6185F41B667C}"/>
    <dgm:cxn modelId="{6CC642AA-19D9-40C1-B46D-2549A9D83815}" type="presOf" srcId="{E70180BD-74F9-4B30-8520-356F653CA3A2}" destId="{2595D4CF-B31F-44F3-B7DE-20730C8B7F33}" srcOrd="0" destOrd="2" presId="urn:microsoft.com/office/officeart/2005/8/layout/vList2"/>
    <dgm:cxn modelId="{035F09AB-A77C-4DB0-8F70-473E3D3726C4}" srcId="{B7B90C0C-FEC4-4E5B-9F68-88238AD371A7}" destId="{753D621E-3E4F-4B43-A8F1-E8B465A4EB42}" srcOrd="0" destOrd="0" parTransId="{954132D0-FB72-4C86-99AC-CBAB54F252AE}" sibTransId="{79EAD6B8-1901-43EF-A294-1FF718724875}"/>
    <dgm:cxn modelId="{9F4AF0B2-4450-479F-8B4E-B46119C667F4}" type="presOf" srcId="{F074C8E1-E5CA-4046-AFCB-AE2032801585}" destId="{AFA439DE-84BB-4EA4-87C6-BCF03D2086CA}" srcOrd="0" destOrd="2" presId="urn:microsoft.com/office/officeart/2005/8/layout/vList2"/>
    <dgm:cxn modelId="{FF804AB3-119D-4F71-AAF1-3AD1F293AFE0}" type="presOf" srcId="{B7B90C0C-FEC4-4E5B-9F68-88238AD371A7}" destId="{CA807A14-3EB3-407E-82DF-9A9B6ECE1F64}" srcOrd="0" destOrd="0" presId="urn:microsoft.com/office/officeart/2005/8/layout/vList2"/>
    <dgm:cxn modelId="{F7A496B4-0DF2-4C59-8351-9B6BBA4F0967}" type="presOf" srcId="{D1989D02-C575-4FFF-991E-8F6171B6A94F}" destId="{2595D4CF-B31F-44F3-B7DE-20730C8B7F33}" srcOrd="0" destOrd="0" presId="urn:microsoft.com/office/officeart/2005/8/layout/vList2"/>
    <dgm:cxn modelId="{AE241CC3-C372-45D0-8D3A-3501FA44F641}" srcId="{C5590E0E-92C5-4DFE-BA4D-C45E1746CB77}" destId="{B7B90C0C-FEC4-4E5B-9F68-88238AD371A7}" srcOrd="0" destOrd="0" parTransId="{12EB7EB3-776A-45D9-814B-54CA4663BF4B}" sibTransId="{98FDC8F9-4E31-432D-8FBF-12527B90D50D}"/>
    <dgm:cxn modelId="{8BBD97C3-18C7-4D71-BA4D-E813920AD45B}" srcId="{B7B90C0C-FEC4-4E5B-9F68-88238AD371A7}" destId="{F074C8E1-E5CA-4046-AFCB-AE2032801585}" srcOrd="2" destOrd="0" parTransId="{57F43468-7496-4D61-85B5-D992C6F9DDDC}" sibTransId="{4EE9A8E8-AF45-4B6C-8A2B-1BF3A1BC6F39}"/>
    <dgm:cxn modelId="{31D304D2-44A0-4F8B-AA71-FD28609DD778}" type="presOf" srcId="{6C9916FB-044E-465D-BD9F-8B65705FCB98}" destId="{AFA439DE-84BB-4EA4-87C6-BCF03D2086CA}" srcOrd="0" destOrd="5" presId="urn:microsoft.com/office/officeart/2005/8/layout/vList2"/>
    <dgm:cxn modelId="{BE0378DE-3CF6-4867-ABAD-FBA06224B74B}" srcId="{3FF4848E-A403-4CFB-AAD6-5962D9320681}" destId="{D1989D02-C575-4FFF-991E-8F6171B6A94F}" srcOrd="0" destOrd="0" parTransId="{5DF85AEC-180B-49C8-BFDB-6F87CF77782E}" sibTransId="{BE39F6D6-5412-497B-992A-00EE988FD8EA}"/>
    <dgm:cxn modelId="{488898DF-0924-427A-A4BC-24238F4AB0FF}" type="presOf" srcId="{C5590E0E-92C5-4DFE-BA4D-C45E1746CB77}" destId="{0C908CD9-AF24-4ECF-A630-CDD0C7F22762}" srcOrd="0" destOrd="0" presId="urn:microsoft.com/office/officeart/2005/8/layout/vList2"/>
    <dgm:cxn modelId="{6A8CA8E1-581A-4485-89AB-3496B9254637}" type="presOf" srcId="{753D621E-3E4F-4B43-A8F1-E8B465A4EB42}" destId="{AFA439DE-84BB-4EA4-87C6-BCF03D2086CA}" srcOrd="0" destOrd="0" presId="urn:microsoft.com/office/officeart/2005/8/layout/vList2"/>
    <dgm:cxn modelId="{51152483-CC0B-4267-82F0-524A7191586F}" type="presParOf" srcId="{0C908CD9-AF24-4ECF-A630-CDD0C7F22762}" destId="{CA807A14-3EB3-407E-82DF-9A9B6ECE1F64}" srcOrd="0" destOrd="0" presId="urn:microsoft.com/office/officeart/2005/8/layout/vList2"/>
    <dgm:cxn modelId="{20214D48-CD2F-48F5-BA3B-B1641CCF4E40}" type="presParOf" srcId="{0C908CD9-AF24-4ECF-A630-CDD0C7F22762}" destId="{AFA439DE-84BB-4EA4-87C6-BCF03D2086CA}" srcOrd="1" destOrd="0" presId="urn:microsoft.com/office/officeart/2005/8/layout/vList2"/>
    <dgm:cxn modelId="{0C946A62-3250-41CF-9FE5-52F8A312A0CD}" type="presParOf" srcId="{0C908CD9-AF24-4ECF-A630-CDD0C7F22762}" destId="{E1A9F57D-7AF6-43AC-BA1C-740CE617B42B}" srcOrd="2" destOrd="0" presId="urn:microsoft.com/office/officeart/2005/8/layout/vList2"/>
    <dgm:cxn modelId="{2EDF9483-AB5A-4A9C-B406-4A652A2E8E43}" type="presParOf" srcId="{0C908CD9-AF24-4ECF-A630-CDD0C7F22762}" destId="{2595D4CF-B31F-44F3-B7DE-20730C8B7F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73558-9547-435E-B9BB-2937A1CABA1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19AD377-B738-468E-B442-C1AF54E2C3C8}">
      <dgm:prSet/>
      <dgm:spPr/>
      <dgm:t>
        <a:bodyPr/>
        <a:lstStyle/>
        <a:p>
          <a:pPr>
            <a:lnSpc>
              <a:spcPct val="100000"/>
            </a:lnSpc>
          </a:pPr>
          <a:r>
            <a:rPr lang="en-US"/>
            <a:t>Cognitively</a:t>
          </a:r>
        </a:p>
      </dgm:t>
    </dgm:pt>
    <dgm:pt modelId="{CFD924D4-4EB1-4312-A9D3-620EFAAF5CAE}" type="parTrans" cxnId="{3D99DA6B-11FC-42D9-9177-37F61242F8F5}">
      <dgm:prSet/>
      <dgm:spPr/>
      <dgm:t>
        <a:bodyPr/>
        <a:lstStyle/>
        <a:p>
          <a:endParaRPr lang="en-US"/>
        </a:p>
      </dgm:t>
    </dgm:pt>
    <dgm:pt modelId="{0F7A3EA6-5FA0-483F-84B5-A1FED1E95977}" type="sibTrans" cxnId="{3D99DA6B-11FC-42D9-9177-37F61242F8F5}">
      <dgm:prSet/>
      <dgm:spPr/>
      <dgm:t>
        <a:bodyPr/>
        <a:lstStyle/>
        <a:p>
          <a:pPr>
            <a:lnSpc>
              <a:spcPct val="100000"/>
            </a:lnSpc>
          </a:pPr>
          <a:endParaRPr lang="en-US"/>
        </a:p>
      </dgm:t>
    </dgm:pt>
    <dgm:pt modelId="{21738EBF-C1A5-4F0D-AF3A-EF2A534ADA4B}">
      <dgm:prSet/>
      <dgm:spPr/>
      <dgm:t>
        <a:bodyPr/>
        <a:lstStyle/>
        <a:p>
          <a:pPr>
            <a:lnSpc>
              <a:spcPct val="100000"/>
            </a:lnSpc>
          </a:pPr>
          <a:r>
            <a:rPr lang="en-US"/>
            <a:t>Emotionally </a:t>
          </a:r>
        </a:p>
      </dgm:t>
    </dgm:pt>
    <dgm:pt modelId="{74FDB5CA-BADE-4F37-A446-60423633495F}" type="parTrans" cxnId="{F7A5AD00-47A6-4549-A535-53C64454A9E2}">
      <dgm:prSet/>
      <dgm:spPr/>
      <dgm:t>
        <a:bodyPr/>
        <a:lstStyle/>
        <a:p>
          <a:endParaRPr lang="en-US"/>
        </a:p>
      </dgm:t>
    </dgm:pt>
    <dgm:pt modelId="{A85A6ACB-D7B1-4270-A78B-4027A9B36FD5}" type="sibTrans" cxnId="{F7A5AD00-47A6-4549-A535-53C64454A9E2}">
      <dgm:prSet/>
      <dgm:spPr/>
      <dgm:t>
        <a:bodyPr/>
        <a:lstStyle/>
        <a:p>
          <a:pPr>
            <a:lnSpc>
              <a:spcPct val="100000"/>
            </a:lnSpc>
          </a:pPr>
          <a:endParaRPr lang="en-US"/>
        </a:p>
      </dgm:t>
    </dgm:pt>
    <dgm:pt modelId="{1E181112-6CBB-44CD-A6BE-6166CAF53893}">
      <dgm:prSet/>
      <dgm:spPr/>
      <dgm:t>
        <a:bodyPr/>
        <a:lstStyle/>
        <a:p>
          <a:pPr>
            <a:lnSpc>
              <a:spcPct val="100000"/>
            </a:lnSpc>
          </a:pPr>
          <a:r>
            <a:rPr lang="en-US"/>
            <a:t>Physically</a:t>
          </a:r>
        </a:p>
      </dgm:t>
    </dgm:pt>
    <dgm:pt modelId="{A334A5F5-BAE9-49BD-A695-3BB67113E893}" type="parTrans" cxnId="{E3351E1E-3A5E-4642-B4D6-DDA5EB2F6AC8}">
      <dgm:prSet/>
      <dgm:spPr/>
      <dgm:t>
        <a:bodyPr/>
        <a:lstStyle/>
        <a:p>
          <a:endParaRPr lang="en-US"/>
        </a:p>
      </dgm:t>
    </dgm:pt>
    <dgm:pt modelId="{982C49A7-50EF-4E80-A6C8-817DECE95517}" type="sibTrans" cxnId="{E3351E1E-3A5E-4642-B4D6-DDA5EB2F6AC8}">
      <dgm:prSet/>
      <dgm:spPr/>
      <dgm:t>
        <a:bodyPr/>
        <a:lstStyle/>
        <a:p>
          <a:pPr>
            <a:lnSpc>
              <a:spcPct val="100000"/>
            </a:lnSpc>
          </a:pPr>
          <a:endParaRPr lang="en-US"/>
        </a:p>
      </dgm:t>
    </dgm:pt>
    <dgm:pt modelId="{F18A55A7-245B-4776-A8FA-FB493B31230D}">
      <dgm:prSet/>
      <dgm:spPr/>
      <dgm:t>
        <a:bodyPr/>
        <a:lstStyle/>
        <a:p>
          <a:pPr>
            <a:lnSpc>
              <a:spcPct val="100000"/>
            </a:lnSpc>
          </a:pPr>
          <a:r>
            <a:rPr lang="en-US"/>
            <a:t>Behaviorally </a:t>
          </a:r>
        </a:p>
      </dgm:t>
    </dgm:pt>
    <dgm:pt modelId="{6195F7CE-A974-4625-91B9-6C0C5C4D3543}" type="parTrans" cxnId="{F60257C8-E695-452B-893E-43319A4294D1}">
      <dgm:prSet/>
      <dgm:spPr/>
      <dgm:t>
        <a:bodyPr/>
        <a:lstStyle/>
        <a:p>
          <a:endParaRPr lang="en-US"/>
        </a:p>
      </dgm:t>
    </dgm:pt>
    <dgm:pt modelId="{F6F46BBE-7FD3-443A-8930-54A7D851E982}" type="sibTrans" cxnId="{F60257C8-E695-452B-893E-43319A4294D1}">
      <dgm:prSet/>
      <dgm:spPr/>
      <dgm:t>
        <a:bodyPr/>
        <a:lstStyle/>
        <a:p>
          <a:endParaRPr lang="en-US"/>
        </a:p>
      </dgm:t>
    </dgm:pt>
    <dgm:pt modelId="{930B9A8C-24C2-460F-8D62-2B7362D0F229}" type="pres">
      <dgm:prSet presAssocID="{A4273558-9547-435E-B9BB-2937A1CABA1A}" presName="root" presStyleCnt="0">
        <dgm:presLayoutVars>
          <dgm:dir/>
          <dgm:resizeHandles val="exact"/>
        </dgm:presLayoutVars>
      </dgm:prSet>
      <dgm:spPr/>
    </dgm:pt>
    <dgm:pt modelId="{0BB46B19-29A5-4C4D-A667-D04D7E0D019F}" type="pres">
      <dgm:prSet presAssocID="{A4273558-9547-435E-B9BB-2937A1CABA1A}" presName="container" presStyleCnt="0">
        <dgm:presLayoutVars>
          <dgm:dir/>
          <dgm:resizeHandles val="exact"/>
        </dgm:presLayoutVars>
      </dgm:prSet>
      <dgm:spPr/>
    </dgm:pt>
    <dgm:pt modelId="{0434FECA-7E38-44A7-85A6-BCB8A7C223C6}" type="pres">
      <dgm:prSet presAssocID="{B19AD377-B738-468E-B442-C1AF54E2C3C8}" presName="compNode" presStyleCnt="0"/>
      <dgm:spPr/>
    </dgm:pt>
    <dgm:pt modelId="{ACEA5B54-4388-4DE0-B1EB-640EF8C3D255}" type="pres">
      <dgm:prSet presAssocID="{B19AD377-B738-468E-B442-C1AF54E2C3C8}" presName="iconBgRect" presStyleLbl="bgShp" presStyleIdx="0" presStyleCnt="4"/>
      <dgm:spPr/>
    </dgm:pt>
    <dgm:pt modelId="{10455947-4D72-4831-8FCE-E2D2AC467C8E}" type="pres">
      <dgm:prSet presAssocID="{B19AD377-B738-468E-B442-C1AF54E2C3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D16F84E-1B2F-4C5E-8CFA-0415C9736546}" type="pres">
      <dgm:prSet presAssocID="{B19AD377-B738-468E-B442-C1AF54E2C3C8}" presName="spaceRect" presStyleCnt="0"/>
      <dgm:spPr/>
    </dgm:pt>
    <dgm:pt modelId="{1903D5E7-C042-4062-9DD8-EE07952CC490}" type="pres">
      <dgm:prSet presAssocID="{B19AD377-B738-468E-B442-C1AF54E2C3C8}" presName="textRect" presStyleLbl="revTx" presStyleIdx="0" presStyleCnt="4">
        <dgm:presLayoutVars>
          <dgm:chMax val="1"/>
          <dgm:chPref val="1"/>
        </dgm:presLayoutVars>
      </dgm:prSet>
      <dgm:spPr/>
    </dgm:pt>
    <dgm:pt modelId="{E1E6766C-F1DB-4B27-A67A-5FF6D4A81291}" type="pres">
      <dgm:prSet presAssocID="{0F7A3EA6-5FA0-483F-84B5-A1FED1E95977}" presName="sibTrans" presStyleLbl="sibTrans2D1" presStyleIdx="0" presStyleCnt="0"/>
      <dgm:spPr/>
    </dgm:pt>
    <dgm:pt modelId="{06DA2596-DC39-4D61-9B92-946B71DB15B3}" type="pres">
      <dgm:prSet presAssocID="{21738EBF-C1A5-4F0D-AF3A-EF2A534ADA4B}" presName="compNode" presStyleCnt="0"/>
      <dgm:spPr/>
    </dgm:pt>
    <dgm:pt modelId="{FDFD031B-F350-453A-9186-21D5B090F1D9}" type="pres">
      <dgm:prSet presAssocID="{21738EBF-C1A5-4F0D-AF3A-EF2A534ADA4B}" presName="iconBgRect" presStyleLbl="bgShp" presStyleIdx="1" presStyleCnt="4"/>
      <dgm:spPr/>
    </dgm:pt>
    <dgm:pt modelId="{DECEBADB-6156-45B6-B60D-93331BF14300}" type="pres">
      <dgm:prSet presAssocID="{21738EBF-C1A5-4F0D-AF3A-EF2A534ADA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unny Face with Solid Fill"/>
        </a:ext>
      </dgm:extLst>
    </dgm:pt>
    <dgm:pt modelId="{9E23CABB-C2EC-44E6-BD87-8A9D0F8488D3}" type="pres">
      <dgm:prSet presAssocID="{21738EBF-C1A5-4F0D-AF3A-EF2A534ADA4B}" presName="spaceRect" presStyleCnt="0"/>
      <dgm:spPr/>
    </dgm:pt>
    <dgm:pt modelId="{43862875-596D-412E-B7C2-34D614D87888}" type="pres">
      <dgm:prSet presAssocID="{21738EBF-C1A5-4F0D-AF3A-EF2A534ADA4B}" presName="textRect" presStyleLbl="revTx" presStyleIdx="1" presStyleCnt="4">
        <dgm:presLayoutVars>
          <dgm:chMax val="1"/>
          <dgm:chPref val="1"/>
        </dgm:presLayoutVars>
      </dgm:prSet>
      <dgm:spPr/>
    </dgm:pt>
    <dgm:pt modelId="{9052DAE7-F1F0-4280-94FD-3EE89A5F71CF}" type="pres">
      <dgm:prSet presAssocID="{A85A6ACB-D7B1-4270-A78B-4027A9B36FD5}" presName="sibTrans" presStyleLbl="sibTrans2D1" presStyleIdx="0" presStyleCnt="0"/>
      <dgm:spPr/>
    </dgm:pt>
    <dgm:pt modelId="{A67D5432-84DB-4673-AC7A-03232F49C8E0}" type="pres">
      <dgm:prSet presAssocID="{1E181112-6CBB-44CD-A6BE-6166CAF53893}" presName="compNode" presStyleCnt="0"/>
      <dgm:spPr/>
    </dgm:pt>
    <dgm:pt modelId="{F970E33A-B5F4-492F-A8D7-DF103B32CF54}" type="pres">
      <dgm:prSet presAssocID="{1E181112-6CBB-44CD-A6BE-6166CAF53893}" presName="iconBgRect" presStyleLbl="bgShp" presStyleIdx="2" presStyleCnt="4"/>
      <dgm:spPr/>
    </dgm:pt>
    <dgm:pt modelId="{0A1CE79A-BD22-4E1D-90EA-26662F61434E}" type="pres">
      <dgm:prSet presAssocID="{1E181112-6CBB-44CD-A6BE-6166CAF538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dy Builder"/>
        </a:ext>
      </dgm:extLst>
    </dgm:pt>
    <dgm:pt modelId="{0490A142-353A-41D7-A265-C2A8645199EF}" type="pres">
      <dgm:prSet presAssocID="{1E181112-6CBB-44CD-A6BE-6166CAF53893}" presName="spaceRect" presStyleCnt="0"/>
      <dgm:spPr/>
    </dgm:pt>
    <dgm:pt modelId="{47C260AB-6345-4C4A-8710-79B9BEB91CC7}" type="pres">
      <dgm:prSet presAssocID="{1E181112-6CBB-44CD-A6BE-6166CAF53893}" presName="textRect" presStyleLbl="revTx" presStyleIdx="2" presStyleCnt="4">
        <dgm:presLayoutVars>
          <dgm:chMax val="1"/>
          <dgm:chPref val="1"/>
        </dgm:presLayoutVars>
      </dgm:prSet>
      <dgm:spPr/>
    </dgm:pt>
    <dgm:pt modelId="{523A741B-E2CC-41FF-BA61-AEB8620D78F0}" type="pres">
      <dgm:prSet presAssocID="{982C49A7-50EF-4E80-A6C8-817DECE95517}" presName="sibTrans" presStyleLbl="sibTrans2D1" presStyleIdx="0" presStyleCnt="0"/>
      <dgm:spPr/>
    </dgm:pt>
    <dgm:pt modelId="{1D50CB29-D9D6-4EBC-B38C-0C9CB8305EE5}" type="pres">
      <dgm:prSet presAssocID="{F18A55A7-245B-4776-A8FA-FB493B31230D}" presName="compNode" presStyleCnt="0"/>
      <dgm:spPr/>
    </dgm:pt>
    <dgm:pt modelId="{C5B72018-4570-45EA-9C00-BB56093DD1F6}" type="pres">
      <dgm:prSet presAssocID="{F18A55A7-245B-4776-A8FA-FB493B31230D}" presName="iconBgRect" presStyleLbl="bgShp" presStyleIdx="3" presStyleCnt="4"/>
      <dgm:spPr/>
    </dgm:pt>
    <dgm:pt modelId="{BB24456D-B212-4C40-A2AA-08B819D40F13}" type="pres">
      <dgm:prSet presAssocID="{F18A55A7-245B-4776-A8FA-FB493B3123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21E56E5E-510C-4FD8-88CF-43EDE3AAD5BA}" type="pres">
      <dgm:prSet presAssocID="{F18A55A7-245B-4776-A8FA-FB493B31230D}" presName="spaceRect" presStyleCnt="0"/>
      <dgm:spPr/>
    </dgm:pt>
    <dgm:pt modelId="{7789F9C4-1BF0-4ABD-9349-38666E1FCCD8}" type="pres">
      <dgm:prSet presAssocID="{F18A55A7-245B-4776-A8FA-FB493B31230D}" presName="textRect" presStyleLbl="revTx" presStyleIdx="3" presStyleCnt="4">
        <dgm:presLayoutVars>
          <dgm:chMax val="1"/>
          <dgm:chPref val="1"/>
        </dgm:presLayoutVars>
      </dgm:prSet>
      <dgm:spPr/>
    </dgm:pt>
  </dgm:ptLst>
  <dgm:cxnLst>
    <dgm:cxn modelId="{F7A5AD00-47A6-4549-A535-53C64454A9E2}" srcId="{A4273558-9547-435E-B9BB-2937A1CABA1A}" destId="{21738EBF-C1A5-4F0D-AF3A-EF2A534ADA4B}" srcOrd="1" destOrd="0" parTransId="{74FDB5CA-BADE-4F37-A446-60423633495F}" sibTransId="{A85A6ACB-D7B1-4270-A78B-4027A9B36FD5}"/>
    <dgm:cxn modelId="{E3351E1E-3A5E-4642-B4D6-DDA5EB2F6AC8}" srcId="{A4273558-9547-435E-B9BB-2937A1CABA1A}" destId="{1E181112-6CBB-44CD-A6BE-6166CAF53893}" srcOrd="2" destOrd="0" parTransId="{A334A5F5-BAE9-49BD-A695-3BB67113E893}" sibTransId="{982C49A7-50EF-4E80-A6C8-817DECE95517}"/>
    <dgm:cxn modelId="{83FCC320-E6A5-4456-812E-3B297EE162AC}" type="presOf" srcId="{B19AD377-B738-468E-B442-C1AF54E2C3C8}" destId="{1903D5E7-C042-4062-9DD8-EE07952CC490}" srcOrd="0" destOrd="0" presId="urn:microsoft.com/office/officeart/2018/2/layout/IconCircleList"/>
    <dgm:cxn modelId="{B3C9BC26-85A5-40A3-8F84-84502ACDEB2E}" type="presOf" srcId="{A85A6ACB-D7B1-4270-A78B-4027A9B36FD5}" destId="{9052DAE7-F1F0-4280-94FD-3EE89A5F71CF}" srcOrd="0" destOrd="0" presId="urn:microsoft.com/office/officeart/2018/2/layout/IconCircleList"/>
    <dgm:cxn modelId="{6DAB8432-FD5E-4CD7-9CC7-5562ABA4208E}" type="presOf" srcId="{21738EBF-C1A5-4F0D-AF3A-EF2A534ADA4B}" destId="{43862875-596D-412E-B7C2-34D614D87888}" srcOrd="0" destOrd="0" presId="urn:microsoft.com/office/officeart/2018/2/layout/IconCircleList"/>
    <dgm:cxn modelId="{3D99DA6B-11FC-42D9-9177-37F61242F8F5}" srcId="{A4273558-9547-435E-B9BB-2937A1CABA1A}" destId="{B19AD377-B738-468E-B442-C1AF54E2C3C8}" srcOrd="0" destOrd="0" parTransId="{CFD924D4-4EB1-4312-A9D3-620EFAAF5CAE}" sibTransId="{0F7A3EA6-5FA0-483F-84B5-A1FED1E95977}"/>
    <dgm:cxn modelId="{739F944D-529D-4BC4-8E64-25957BC7F490}" type="presOf" srcId="{1E181112-6CBB-44CD-A6BE-6166CAF53893}" destId="{47C260AB-6345-4C4A-8710-79B9BEB91CC7}" srcOrd="0" destOrd="0" presId="urn:microsoft.com/office/officeart/2018/2/layout/IconCircleList"/>
    <dgm:cxn modelId="{D3484577-BC96-43CE-9038-9A96B3C291EF}" type="presOf" srcId="{0F7A3EA6-5FA0-483F-84B5-A1FED1E95977}" destId="{E1E6766C-F1DB-4B27-A67A-5FF6D4A81291}" srcOrd="0" destOrd="0" presId="urn:microsoft.com/office/officeart/2018/2/layout/IconCircleList"/>
    <dgm:cxn modelId="{8D1EA29F-3D6C-4F17-B52B-AC43EF2BE774}" type="presOf" srcId="{A4273558-9547-435E-B9BB-2937A1CABA1A}" destId="{930B9A8C-24C2-460F-8D62-2B7362D0F229}" srcOrd="0" destOrd="0" presId="urn:microsoft.com/office/officeart/2018/2/layout/IconCircleList"/>
    <dgm:cxn modelId="{380EACAE-0DA7-4C74-ACB6-185304C1083C}" type="presOf" srcId="{F18A55A7-245B-4776-A8FA-FB493B31230D}" destId="{7789F9C4-1BF0-4ABD-9349-38666E1FCCD8}" srcOrd="0" destOrd="0" presId="urn:microsoft.com/office/officeart/2018/2/layout/IconCircleList"/>
    <dgm:cxn modelId="{F60257C8-E695-452B-893E-43319A4294D1}" srcId="{A4273558-9547-435E-B9BB-2937A1CABA1A}" destId="{F18A55A7-245B-4776-A8FA-FB493B31230D}" srcOrd="3" destOrd="0" parTransId="{6195F7CE-A974-4625-91B9-6C0C5C4D3543}" sibTransId="{F6F46BBE-7FD3-443A-8930-54A7D851E982}"/>
    <dgm:cxn modelId="{229029D1-FDFC-4082-8E76-33E0476D6A39}" type="presOf" srcId="{982C49A7-50EF-4E80-A6C8-817DECE95517}" destId="{523A741B-E2CC-41FF-BA61-AEB8620D78F0}" srcOrd="0" destOrd="0" presId="urn:microsoft.com/office/officeart/2018/2/layout/IconCircleList"/>
    <dgm:cxn modelId="{230967FB-F8F2-413B-8100-F761002A1186}" type="presParOf" srcId="{930B9A8C-24C2-460F-8D62-2B7362D0F229}" destId="{0BB46B19-29A5-4C4D-A667-D04D7E0D019F}" srcOrd="0" destOrd="0" presId="urn:microsoft.com/office/officeart/2018/2/layout/IconCircleList"/>
    <dgm:cxn modelId="{175C3ACC-6555-4438-96B0-25CEB813E549}" type="presParOf" srcId="{0BB46B19-29A5-4C4D-A667-D04D7E0D019F}" destId="{0434FECA-7E38-44A7-85A6-BCB8A7C223C6}" srcOrd="0" destOrd="0" presId="urn:microsoft.com/office/officeart/2018/2/layout/IconCircleList"/>
    <dgm:cxn modelId="{C14F27EE-A6B8-4FD0-B490-6BAF9EB69414}" type="presParOf" srcId="{0434FECA-7E38-44A7-85A6-BCB8A7C223C6}" destId="{ACEA5B54-4388-4DE0-B1EB-640EF8C3D255}" srcOrd="0" destOrd="0" presId="urn:microsoft.com/office/officeart/2018/2/layout/IconCircleList"/>
    <dgm:cxn modelId="{F9D9CE16-CD30-48B2-BB23-69160B6A1D9B}" type="presParOf" srcId="{0434FECA-7E38-44A7-85A6-BCB8A7C223C6}" destId="{10455947-4D72-4831-8FCE-E2D2AC467C8E}" srcOrd="1" destOrd="0" presId="urn:microsoft.com/office/officeart/2018/2/layout/IconCircleList"/>
    <dgm:cxn modelId="{4BE14CD7-2912-4A6B-8EBB-63C3D03155FF}" type="presParOf" srcId="{0434FECA-7E38-44A7-85A6-BCB8A7C223C6}" destId="{DD16F84E-1B2F-4C5E-8CFA-0415C9736546}" srcOrd="2" destOrd="0" presId="urn:microsoft.com/office/officeart/2018/2/layout/IconCircleList"/>
    <dgm:cxn modelId="{E6465403-0F27-4278-96AC-869C27DC7824}" type="presParOf" srcId="{0434FECA-7E38-44A7-85A6-BCB8A7C223C6}" destId="{1903D5E7-C042-4062-9DD8-EE07952CC490}" srcOrd="3" destOrd="0" presId="urn:microsoft.com/office/officeart/2018/2/layout/IconCircleList"/>
    <dgm:cxn modelId="{8AF3523B-CCCA-4580-AAD6-BD26AC8CA751}" type="presParOf" srcId="{0BB46B19-29A5-4C4D-A667-D04D7E0D019F}" destId="{E1E6766C-F1DB-4B27-A67A-5FF6D4A81291}" srcOrd="1" destOrd="0" presId="urn:microsoft.com/office/officeart/2018/2/layout/IconCircleList"/>
    <dgm:cxn modelId="{6A09DADF-05AA-4FE8-91CD-AAD97CF6B5DC}" type="presParOf" srcId="{0BB46B19-29A5-4C4D-A667-D04D7E0D019F}" destId="{06DA2596-DC39-4D61-9B92-946B71DB15B3}" srcOrd="2" destOrd="0" presId="urn:microsoft.com/office/officeart/2018/2/layout/IconCircleList"/>
    <dgm:cxn modelId="{E77CF9A6-1E58-4E7D-848B-4792E1F34AE7}" type="presParOf" srcId="{06DA2596-DC39-4D61-9B92-946B71DB15B3}" destId="{FDFD031B-F350-453A-9186-21D5B090F1D9}" srcOrd="0" destOrd="0" presId="urn:microsoft.com/office/officeart/2018/2/layout/IconCircleList"/>
    <dgm:cxn modelId="{E44E8A14-82FC-408B-A46E-C541E6E47AED}" type="presParOf" srcId="{06DA2596-DC39-4D61-9B92-946B71DB15B3}" destId="{DECEBADB-6156-45B6-B60D-93331BF14300}" srcOrd="1" destOrd="0" presId="urn:microsoft.com/office/officeart/2018/2/layout/IconCircleList"/>
    <dgm:cxn modelId="{1E83EF6E-88F9-44F0-824F-CBC6EBBEA20E}" type="presParOf" srcId="{06DA2596-DC39-4D61-9B92-946B71DB15B3}" destId="{9E23CABB-C2EC-44E6-BD87-8A9D0F8488D3}" srcOrd="2" destOrd="0" presId="urn:microsoft.com/office/officeart/2018/2/layout/IconCircleList"/>
    <dgm:cxn modelId="{175746AD-CF10-4995-AB42-0B21E1CADBB0}" type="presParOf" srcId="{06DA2596-DC39-4D61-9B92-946B71DB15B3}" destId="{43862875-596D-412E-B7C2-34D614D87888}" srcOrd="3" destOrd="0" presId="urn:microsoft.com/office/officeart/2018/2/layout/IconCircleList"/>
    <dgm:cxn modelId="{BF976860-CE5E-475E-9ED2-D834039EB05E}" type="presParOf" srcId="{0BB46B19-29A5-4C4D-A667-D04D7E0D019F}" destId="{9052DAE7-F1F0-4280-94FD-3EE89A5F71CF}" srcOrd="3" destOrd="0" presId="urn:microsoft.com/office/officeart/2018/2/layout/IconCircleList"/>
    <dgm:cxn modelId="{715334EB-B278-43D3-A643-D463549EB82F}" type="presParOf" srcId="{0BB46B19-29A5-4C4D-A667-D04D7E0D019F}" destId="{A67D5432-84DB-4673-AC7A-03232F49C8E0}" srcOrd="4" destOrd="0" presId="urn:microsoft.com/office/officeart/2018/2/layout/IconCircleList"/>
    <dgm:cxn modelId="{35B9E3F1-8536-4F8F-B3CD-BD9979912831}" type="presParOf" srcId="{A67D5432-84DB-4673-AC7A-03232F49C8E0}" destId="{F970E33A-B5F4-492F-A8D7-DF103B32CF54}" srcOrd="0" destOrd="0" presId="urn:microsoft.com/office/officeart/2018/2/layout/IconCircleList"/>
    <dgm:cxn modelId="{BA2E8BBC-8EFA-42A0-9343-C88D03F41D8D}" type="presParOf" srcId="{A67D5432-84DB-4673-AC7A-03232F49C8E0}" destId="{0A1CE79A-BD22-4E1D-90EA-26662F61434E}" srcOrd="1" destOrd="0" presId="urn:microsoft.com/office/officeart/2018/2/layout/IconCircleList"/>
    <dgm:cxn modelId="{044AD6C3-8BA8-4A51-8525-D061172492A4}" type="presParOf" srcId="{A67D5432-84DB-4673-AC7A-03232F49C8E0}" destId="{0490A142-353A-41D7-A265-C2A8645199EF}" srcOrd="2" destOrd="0" presId="urn:microsoft.com/office/officeart/2018/2/layout/IconCircleList"/>
    <dgm:cxn modelId="{CCD96C02-2AA4-4A63-B6D1-7EAB42206737}" type="presParOf" srcId="{A67D5432-84DB-4673-AC7A-03232F49C8E0}" destId="{47C260AB-6345-4C4A-8710-79B9BEB91CC7}" srcOrd="3" destOrd="0" presId="urn:microsoft.com/office/officeart/2018/2/layout/IconCircleList"/>
    <dgm:cxn modelId="{56FC5964-2D2E-41C4-AF90-736896D2C788}" type="presParOf" srcId="{0BB46B19-29A5-4C4D-A667-D04D7E0D019F}" destId="{523A741B-E2CC-41FF-BA61-AEB8620D78F0}" srcOrd="5" destOrd="0" presId="urn:microsoft.com/office/officeart/2018/2/layout/IconCircleList"/>
    <dgm:cxn modelId="{CE3440EF-2F0A-4773-A614-4D96C64BD035}" type="presParOf" srcId="{0BB46B19-29A5-4C4D-A667-D04D7E0D019F}" destId="{1D50CB29-D9D6-4EBC-B38C-0C9CB8305EE5}" srcOrd="6" destOrd="0" presId="urn:microsoft.com/office/officeart/2018/2/layout/IconCircleList"/>
    <dgm:cxn modelId="{4E03DE5E-4F0C-41EE-A0B9-6672D4EB8DC1}" type="presParOf" srcId="{1D50CB29-D9D6-4EBC-B38C-0C9CB8305EE5}" destId="{C5B72018-4570-45EA-9C00-BB56093DD1F6}" srcOrd="0" destOrd="0" presId="urn:microsoft.com/office/officeart/2018/2/layout/IconCircleList"/>
    <dgm:cxn modelId="{D7B8E059-2544-4DB7-A596-7D6AA76FE4E6}" type="presParOf" srcId="{1D50CB29-D9D6-4EBC-B38C-0C9CB8305EE5}" destId="{BB24456D-B212-4C40-A2AA-08B819D40F13}" srcOrd="1" destOrd="0" presId="urn:microsoft.com/office/officeart/2018/2/layout/IconCircleList"/>
    <dgm:cxn modelId="{DAE02678-9B8D-47AF-9B1C-80A9FC394846}" type="presParOf" srcId="{1D50CB29-D9D6-4EBC-B38C-0C9CB8305EE5}" destId="{21E56E5E-510C-4FD8-88CF-43EDE3AAD5BA}" srcOrd="2" destOrd="0" presId="urn:microsoft.com/office/officeart/2018/2/layout/IconCircleList"/>
    <dgm:cxn modelId="{F216D009-65CF-4C64-B5CF-BC0126A0DEBD}" type="presParOf" srcId="{1D50CB29-D9D6-4EBC-B38C-0C9CB8305EE5}" destId="{7789F9C4-1BF0-4ABD-9349-38666E1FCC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07A14-3EB3-407E-82DF-9A9B6ECE1F64}">
      <dsp:nvSpPr>
        <dsp:cNvPr id="0" name=""/>
        <dsp:cNvSpPr/>
      </dsp:nvSpPr>
      <dsp:spPr>
        <a:xfrm>
          <a:off x="0" y="105205"/>
          <a:ext cx="8083861"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Personal</a:t>
          </a:r>
        </a:p>
      </dsp:txBody>
      <dsp:txXfrm>
        <a:off x="30842" y="136047"/>
        <a:ext cx="8022177" cy="570116"/>
      </dsp:txXfrm>
    </dsp:sp>
    <dsp:sp modelId="{AFA439DE-84BB-4EA4-87C6-BCF03D2086CA}">
      <dsp:nvSpPr>
        <dsp:cNvPr id="0" name=""/>
        <dsp:cNvSpPr/>
      </dsp:nvSpPr>
      <dsp:spPr>
        <a:xfrm>
          <a:off x="0" y="737005"/>
          <a:ext cx="8083861"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66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Assessment (performance anxiety)</a:t>
          </a:r>
        </a:p>
        <a:p>
          <a:pPr marL="228600" lvl="1" indent="-228600" algn="l" defTabSz="933450">
            <a:lnSpc>
              <a:spcPct val="90000"/>
            </a:lnSpc>
            <a:spcBef>
              <a:spcPct val="0"/>
            </a:spcBef>
            <a:spcAft>
              <a:spcPct val="20000"/>
            </a:spcAft>
            <a:buChar char="•"/>
          </a:pPr>
          <a:r>
            <a:rPr lang="en-US" sz="2100" kern="1200"/>
            <a:t>Insecurity about clinical competency (imposter syndrome)</a:t>
          </a:r>
        </a:p>
        <a:p>
          <a:pPr marL="228600" lvl="1" indent="-228600" algn="l" defTabSz="933450">
            <a:lnSpc>
              <a:spcPct val="90000"/>
            </a:lnSpc>
            <a:spcBef>
              <a:spcPct val="0"/>
            </a:spcBef>
            <a:spcAft>
              <a:spcPct val="20000"/>
            </a:spcAft>
            <a:buChar char="•"/>
          </a:pPr>
          <a:r>
            <a:rPr lang="en-US" sz="2100" kern="1200"/>
            <a:t>Time Management</a:t>
          </a:r>
        </a:p>
        <a:p>
          <a:pPr marL="228600" lvl="1" indent="-228600" algn="l" defTabSz="933450">
            <a:lnSpc>
              <a:spcPct val="90000"/>
            </a:lnSpc>
            <a:spcBef>
              <a:spcPct val="0"/>
            </a:spcBef>
            <a:spcAft>
              <a:spcPct val="20000"/>
            </a:spcAft>
            <a:buChar char="•"/>
          </a:pPr>
          <a:r>
            <a:rPr lang="en-US" sz="2100" kern="1200"/>
            <a:t>Workload</a:t>
          </a:r>
        </a:p>
        <a:p>
          <a:pPr marL="228600" lvl="1" indent="-228600" algn="l" defTabSz="933450">
            <a:lnSpc>
              <a:spcPct val="90000"/>
            </a:lnSpc>
            <a:spcBef>
              <a:spcPct val="0"/>
            </a:spcBef>
            <a:spcAft>
              <a:spcPct val="20000"/>
            </a:spcAft>
            <a:buChar char="•"/>
          </a:pPr>
          <a:r>
            <a:rPr lang="en-US" sz="2100" kern="1200"/>
            <a:t>Expectations</a:t>
          </a:r>
        </a:p>
        <a:p>
          <a:pPr marL="228600" lvl="1" indent="-228600" algn="l" defTabSz="933450">
            <a:lnSpc>
              <a:spcPct val="90000"/>
            </a:lnSpc>
            <a:spcBef>
              <a:spcPct val="0"/>
            </a:spcBef>
            <a:spcAft>
              <a:spcPct val="20000"/>
            </a:spcAft>
            <a:buChar char="•"/>
          </a:pPr>
          <a:r>
            <a:rPr lang="en-US" sz="2100" kern="1200"/>
            <a:t>Grades</a:t>
          </a:r>
          <a:endParaRPr lang="en-US" sz="2100" kern="1200" dirty="0"/>
        </a:p>
      </dsp:txBody>
      <dsp:txXfrm>
        <a:off x="0" y="737005"/>
        <a:ext cx="8083861" cy="2067929"/>
      </dsp:txXfrm>
    </dsp:sp>
    <dsp:sp modelId="{E1A9F57D-7AF6-43AC-BA1C-740CE617B42B}">
      <dsp:nvSpPr>
        <dsp:cNvPr id="0" name=""/>
        <dsp:cNvSpPr/>
      </dsp:nvSpPr>
      <dsp:spPr>
        <a:xfrm>
          <a:off x="0" y="2804935"/>
          <a:ext cx="8083861"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Interpersonal</a:t>
          </a:r>
        </a:p>
      </dsp:txBody>
      <dsp:txXfrm>
        <a:off x="30842" y="2835777"/>
        <a:ext cx="8022177" cy="570116"/>
      </dsp:txXfrm>
    </dsp:sp>
    <dsp:sp modelId="{2595D4CF-B31F-44F3-B7DE-20730C8B7F33}">
      <dsp:nvSpPr>
        <dsp:cNvPr id="0" name=""/>
        <dsp:cNvSpPr/>
      </dsp:nvSpPr>
      <dsp:spPr>
        <a:xfrm>
          <a:off x="0" y="3436735"/>
          <a:ext cx="8083861"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66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Miscommunication</a:t>
          </a:r>
        </a:p>
        <a:p>
          <a:pPr marL="228600" lvl="1" indent="-228600" algn="l" defTabSz="933450">
            <a:lnSpc>
              <a:spcPct val="90000"/>
            </a:lnSpc>
            <a:spcBef>
              <a:spcPct val="0"/>
            </a:spcBef>
            <a:spcAft>
              <a:spcPct val="20000"/>
            </a:spcAft>
            <a:buChar char="•"/>
          </a:pPr>
          <a:r>
            <a:rPr lang="en-US" sz="2100" kern="1200"/>
            <a:t>Conflict with peers</a:t>
          </a:r>
        </a:p>
        <a:p>
          <a:pPr marL="228600" lvl="1" indent="-228600" algn="l" defTabSz="933450">
            <a:lnSpc>
              <a:spcPct val="90000"/>
            </a:lnSpc>
            <a:spcBef>
              <a:spcPct val="0"/>
            </a:spcBef>
            <a:spcAft>
              <a:spcPct val="20000"/>
            </a:spcAft>
            <a:buChar char="•"/>
          </a:pPr>
          <a:r>
            <a:rPr lang="en-US" sz="2100" kern="1200"/>
            <a:t>Conflict with professors/educators</a:t>
          </a:r>
        </a:p>
      </dsp:txBody>
      <dsp:txXfrm>
        <a:off x="0" y="3436735"/>
        <a:ext cx="8083861" cy="103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A5B54-4388-4DE0-B1EB-640EF8C3D255}">
      <dsp:nvSpPr>
        <dsp:cNvPr id="0" name=""/>
        <dsp:cNvSpPr/>
      </dsp:nvSpPr>
      <dsp:spPr>
        <a:xfrm>
          <a:off x="525410" y="37738"/>
          <a:ext cx="830840" cy="8308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55947-4D72-4831-8FCE-E2D2AC467C8E}">
      <dsp:nvSpPr>
        <dsp:cNvPr id="0" name=""/>
        <dsp:cNvSpPr/>
      </dsp:nvSpPr>
      <dsp:spPr>
        <a:xfrm>
          <a:off x="699886" y="212214"/>
          <a:ext cx="481887" cy="481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3D5E7-C042-4062-9DD8-EE07952CC490}">
      <dsp:nvSpPr>
        <dsp:cNvPr id="0" name=""/>
        <dsp:cNvSpPr/>
      </dsp:nvSpPr>
      <dsp:spPr>
        <a:xfrm>
          <a:off x="1534287" y="37738"/>
          <a:ext cx="1958408" cy="83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Cognitively</a:t>
          </a:r>
        </a:p>
      </dsp:txBody>
      <dsp:txXfrm>
        <a:off x="1534287" y="37738"/>
        <a:ext cx="1958408" cy="830840"/>
      </dsp:txXfrm>
    </dsp:sp>
    <dsp:sp modelId="{FDFD031B-F350-453A-9186-21D5B090F1D9}">
      <dsp:nvSpPr>
        <dsp:cNvPr id="0" name=""/>
        <dsp:cNvSpPr/>
      </dsp:nvSpPr>
      <dsp:spPr>
        <a:xfrm>
          <a:off x="3833933" y="37738"/>
          <a:ext cx="830840" cy="8308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EBADB-6156-45B6-B60D-93331BF14300}">
      <dsp:nvSpPr>
        <dsp:cNvPr id="0" name=""/>
        <dsp:cNvSpPr/>
      </dsp:nvSpPr>
      <dsp:spPr>
        <a:xfrm>
          <a:off x="4008410" y="212214"/>
          <a:ext cx="481887" cy="481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62875-596D-412E-B7C2-34D614D87888}">
      <dsp:nvSpPr>
        <dsp:cNvPr id="0" name=""/>
        <dsp:cNvSpPr/>
      </dsp:nvSpPr>
      <dsp:spPr>
        <a:xfrm>
          <a:off x="4842811" y="37738"/>
          <a:ext cx="1958408" cy="83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Emotionally </a:t>
          </a:r>
        </a:p>
      </dsp:txBody>
      <dsp:txXfrm>
        <a:off x="4842811" y="37738"/>
        <a:ext cx="1958408" cy="830840"/>
      </dsp:txXfrm>
    </dsp:sp>
    <dsp:sp modelId="{F970E33A-B5F4-492F-A8D7-DF103B32CF54}">
      <dsp:nvSpPr>
        <dsp:cNvPr id="0" name=""/>
        <dsp:cNvSpPr/>
      </dsp:nvSpPr>
      <dsp:spPr>
        <a:xfrm>
          <a:off x="525410" y="1224381"/>
          <a:ext cx="830840" cy="8308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CE79A-BD22-4E1D-90EA-26662F61434E}">
      <dsp:nvSpPr>
        <dsp:cNvPr id="0" name=""/>
        <dsp:cNvSpPr/>
      </dsp:nvSpPr>
      <dsp:spPr>
        <a:xfrm>
          <a:off x="699886" y="1398858"/>
          <a:ext cx="481887" cy="481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260AB-6345-4C4A-8710-79B9BEB91CC7}">
      <dsp:nvSpPr>
        <dsp:cNvPr id="0" name=""/>
        <dsp:cNvSpPr/>
      </dsp:nvSpPr>
      <dsp:spPr>
        <a:xfrm>
          <a:off x="1534287" y="1224381"/>
          <a:ext cx="1958408" cy="83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Physically</a:t>
          </a:r>
        </a:p>
      </dsp:txBody>
      <dsp:txXfrm>
        <a:off x="1534287" y="1224381"/>
        <a:ext cx="1958408" cy="830840"/>
      </dsp:txXfrm>
    </dsp:sp>
    <dsp:sp modelId="{C5B72018-4570-45EA-9C00-BB56093DD1F6}">
      <dsp:nvSpPr>
        <dsp:cNvPr id="0" name=""/>
        <dsp:cNvSpPr/>
      </dsp:nvSpPr>
      <dsp:spPr>
        <a:xfrm>
          <a:off x="3833933" y="1224381"/>
          <a:ext cx="830840" cy="8308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4456D-B212-4C40-A2AA-08B819D40F13}">
      <dsp:nvSpPr>
        <dsp:cNvPr id="0" name=""/>
        <dsp:cNvSpPr/>
      </dsp:nvSpPr>
      <dsp:spPr>
        <a:xfrm>
          <a:off x="4008410" y="1398858"/>
          <a:ext cx="481887" cy="481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9F9C4-1BF0-4ABD-9349-38666E1FCCD8}">
      <dsp:nvSpPr>
        <dsp:cNvPr id="0" name=""/>
        <dsp:cNvSpPr/>
      </dsp:nvSpPr>
      <dsp:spPr>
        <a:xfrm>
          <a:off x="4842811" y="1224381"/>
          <a:ext cx="1958408" cy="83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Behaviorally </a:t>
          </a:r>
        </a:p>
      </dsp:txBody>
      <dsp:txXfrm>
        <a:off x="4842811" y="1224381"/>
        <a:ext cx="1958408" cy="83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B99685-C426-4F10-BCBD-335E30113358}" type="datetimeFigureOut">
              <a:rPr lang="en-US" smtClean="0"/>
              <a:t>9/24/2021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D3E58C-F67A-4032-9ED6-C85EC365F731}" type="slidenum">
              <a:rPr lang="en-US" smtClean="0"/>
              <a:t>‹#›</a:t>
            </a:fld>
            <a:endParaRPr lang="en-US"/>
          </a:p>
        </p:txBody>
      </p:sp>
    </p:spTree>
    <p:extLst>
      <p:ext uri="{BB962C8B-B14F-4D97-AF65-F5344CB8AC3E}">
        <p14:creationId xmlns:p14="http://schemas.microsoft.com/office/powerpoint/2010/main" val="29490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the environment that you are working in is inherently stressful. You may not be able to control that, but you can develop skills and strategies to help you manage and function better in these environments. </a:t>
            </a:r>
          </a:p>
        </p:txBody>
      </p:sp>
      <p:sp>
        <p:nvSpPr>
          <p:cNvPr id="4" name="Slide Number Placeholder 3"/>
          <p:cNvSpPr>
            <a:spLocks noGrp="1"/>
          </p:cNvSpPr>
          <p:nvPr>
            <p:ph type="sldNum" sz="quarter" idx="10"/>
          </p:nvPr>
        </p:nvSpPr>
        <p:spPr/>
        <p:txBody>
          <a:bodyPr/>
          <a:lstStyle/>
          <a:p>
            <a:fld id="{8CD3E58C-F67A-4032-9ED6-C85EC365F731}" type="slidenum">
              <a:rPr lang="en-US" smtClean="0"/>
              <a:t>1</a:t>
            </a:fld>
            <a:endParaRPr lang="en-US"/>
          </a:p>
        </p:txBody>
      </p:sp>
    </p:spTree>
    <p:extLst>
      <p:ext uri="{BB962C8B-B14F-4D97-AF65-F5344CB8AC3E}">
        <p14:creationId xmlns:p14="http://schemas.microsoft.com/office/powerpoint/2010/main" val="546195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symptoms: memory problems,</a:t>
            </a:r>
            <a:r>
              <a:rPr lang="en-US" baseline="0" dirty="0"/>
              <a:t> </a:t>
            </a:r>
            <a:r>
              <a:rPr lang="en-US" dirty="0"/>
              <a:t>inability to concentrate or difficulty concentrating,</a:t>
            </a:r>
            <a:r>
              <a:rPr lang="en-US" baseline="0" dirty="0"/>
              <a:t> </a:t>
            </a:r>
            <a:r>
              <a:rPr lang="en-US" dirty="0"/>
              <a:t>poor judgement,</a:t>
            </a:r>
            <a:r>
              <a:rPr lang="en-US" baseline="0" dirty="0"/>
              <a:t> </a:t>
            </a:r>
            <a:r>
              <a:rPr lang="en-US" dirty="0"/>
              <a:t>seeing only the negative side of things,</a:t>
            </a:r>
            <a:r>
              <a:rPr lang="en-US" baseline="0" dirty="0"/>
              <a:t> </a:t>
            </a:r>
            <a:r>
              <a:rPr lang="en-US" dirty="0"/>
              <a:t>anxious, racing, or repeating thoughts,</a:t>
            </a:r>
            <a:r>
              <a:rPr lang="en-US" baseline="0" dirty="0"/>
              <a:t> </a:t>
            </a:r>
            <a:r>
              <a:rPr lang="en-US" dirty="0"/>
              <a:t>constant worrying,</a:t>
            </a:r>
            <a:r>
              <a:rPr lang="en-US" baseline="0" dirty="0"/>
              <a:t> </a:t>
            </a:r>
            <a:r>
              <a:rPr lang="en-US" dirty="0"/>
              <a:t>trouble learning new information,</a:t>
            </a:r>
            <a:r>
              <a:rPr lang="en-US" baseline="0" dirty="0"/>
              <a:t> </a:t>
            </a:r>
            <a:r>
              <a:rPr lang="en-US" dirty="0"/>
              <a:t>forgetfulness, difficulty making decisions</a:t>
            </a:r>
          </a:p>
          <a:p>
            <a:endParaRPr lang="en-US" dirty="0"/>
          </a:p>
          <a:p>
            <a:r>
              <a:rPr lang="en-US" dirty="0"/>
              <a:t>Emotional symptoms: moodiness,</a:t>
            </a:r>
            <a:r>
              <a:rPr lang="en-US" baseline="0" dirty="0"/>
              <a:t> </a:t>
            </a:r>
            <a:r>
              <a:rPr lang="en-US" dirty="0"/>
              <a:t>irritability or short temper,</a:t>
            </a:r>
            <a:r>
              <a:rPr lang="en-US" baseline="0" dirty="0"/>
              <a:t> </a:t>
            </a:r>
            <a:r>
              <a:rPr lang="en-US" dirty="0"/>
              <a:t>overreaction to petty annoyances,</a:t>
            </a:r>
            <a:r>
              <a:rPr lang="en-US" baseline="0" dirty="0"/>
              <a:t> </a:t>
            </a:r>
            <a:r>
              <a:rPr lang="en-US" dirty="0"/>
              <a:t>defensive or suspicious,</a:t>
            </a:r>
            <a:r>
              <a:rPr lang="en-US" baseline="0" dirty="0"/>
              <a:t> </a:t>
            </a:r>
            <a:r>
              <a:rPr lang="en-US" dirty="0"/>
              <a:t>agitated or inability to relax,</a:t>
            </a:r>
            <a:r>
              <a:rPr lang="en-US" baseline="0" dirty="0"/>
              <a:t> </a:t>
            </a:r>
            <a:r>
              <a:rPr lang="en-US" dirty="0"/>
              <a:t>feeling overwhelmed,</a:t>
            </a:r>
            <a:r>
              <a:rPr lang="en-US" baseline="0" dirty="0"/>
              <a:t> </a:t>
            </a:r>
            <a:r>
              <a:rPr lang="en-US" dirty="0"/>
              <a:t>sense of loneliness or isolation,</a:t>
            </a:r>
            <a:r>
              <a:rPr lang="en-US" baseline="0" dirty="0"/>
              <a:t> </a:t>
            </a:r>
            <a:r>
              <a:rPr lang="en-US" dirty="0"/>
              <a:t>depression or general unhappiness,</a:t>
            </a:r>
            <a:r>
              <a:rPr lang="en-US" baseline="0" dirty="0"/>
              <a:t> </a:t>
            </a:r>
            <a:r>
              <a:rPr lang="en-US" dirty="0"/>
              <a:t>sudden attacks of panic</a:t>
            </a:r>
          </a:p>
          <a:p>
            <a:endParaRPr lang="en-US" dirty="0"/>
          </a:p>
          <a:p>
            <a:r>
              <a:rPr lang="en-US" dirty="0"/>
              <a:t>Physical symptoms: aches and pains, muscle tension,</a:t>
            </a:r>
            <a:r>
              <a:rPr lang="en-US" baseline="0" dirty="0"/>
              <a:t> </a:t>
            </a:r>
            <a:r>
              <a:rPr lang="en-US" dirty="0"/>
              <a:t>headaches, jaw clenching, or pain,</a:t>
            </a:r>
            <a:r>
              <a:rPr lang="en-US" baseline="0" dirty="0"/>
              <a:t> </a:t>
            </a:r>
            <a:r>
              <a:rPr lang="en-US" dirty="0"/>
              <a:t>diarrhea or constipation,</a:t>
            </a:r>
            <a:r>
              <a:rPr lang="en-US" baseline="0" dirty="0"/>
              <a:t> </a:t>
            </a:r>
            <a:r>
              <a:rPr lang="en-US" dirty="0"/>
              <a:t>nausea, dizziness, or butterflies in the stomach,</a:t>
            </a:r>
            <a:r>
              <a:rPr lang="en-US" baseline="0" dirty="0"/>
              <a:t> </a:t>
            </a:r>
            <a:r>
              <a:rPr lang="en-US" dirty="0"/>
              <a:t>chest pain or rapid heartbeat,</a:t>
            </a:r>
            <a:r>
              <a:rPr lang="en-US" baseline="0" dirty="0"/>
              <a:t> </a:t>
            </a:r>
            <a:r>
              <a:rPr lang="en-US" dirty="0"/>
              <a:t>loss of sex drive,</a:t>
            </a:r>
            <a:r>
              <a:rPr lang="en-US" baseline="0" dirty="0"/>
              <a:t> </a:t>
            </a:r>
            <a:r>
              <a:rPr lang="en-US" dirty="0"/>
              <a:t>fatigue or constant tiredness,</a:t>
            </a:r>
            <a:r>
              <a:rPr lang="en-US" baseline="0" dirty="0"/>
              <a:t> </a:t>
            </a:r>
            <a:r>
              <a:rPr lang="en-US" dirty="0"/>
              <a:t>difficulty breathing,</a:t>
            </a:r>
            <a:r>
              <a:rPr lang="en-US" baseline="0" dirty="0"/>
              <a:t> </a:t>
            </a:r>
            <a:r>
              <a:rPr lang="en-US" dirty="0"/>
              <a:t>frequent colds,</a:t>
            </a:r>
            <a:r>
              <a:rPr lang="en-US" baseline="0" dirty="0"/>
              <a:t> </a:t>
            </a:r>
            <a:r>
              <a:rPr lang="en-US" dirty="0"/>
              <a:t>shallow breathing and sweating,</a:t>
            </a:r>
            <a:r>
              <a:rPr lang="en-US" baseline="0" dirty="0"/>
              <a:t> </a:t>
            </a:r>
            <a:r>
              <a:rPr lang="en-US" dirty="0"/>
              <a:t>tremors or trembling of lips or hands,</a:t>
            </a:r>
            <a:r>
              <a:rPr lang="en-US" baseline="0" dirty="0"/>
              <a:t> </a:t>
            </a:r>
            <a:r>
              <a:rPr lang="en-US" dirty="0"/>
              <a:t>light-headedness,</a:t>
            </a:r>
            <a:r>
              <a:rPr lang="en-US" baseline="0" dirty="0"/>
              <a:t> </a:t>
            </a:r>
            <a:r>
              <a:rPr lang="en-US" dirty="0"/>
              <a:t>dry mouth or problems swallowing,</a:t>
            </a:r>
            <a:r>
              <a:rPr lang="en-US" baseline="0" dirty="0"/>
              <a:t> </a:t>
            </a:r>
            <a:r>
              <a:rPr lang="en-US" dirty="0"/>
              <a:t>rashes, itching, or hives</a:t>
            </a:r>
          </a:p>
          <a:p>
            <a:endParaRPr lang="en-US" dirty="0"/>
          </a:p>
          <a:p>
            <a:r>
              <a:rPr lang="en-CA" dirty="0"/>
              <a:t>Behavioral symptoms: eating more or less,</a:t>
            </a:r>
            <a:r>
              <a:rPr lang="en-CA" baseline="0" dirty="0"/>
              <a:t> </a:t>
            </a:r>
            <a:r>
              <a:rPr lang="en-CA" dirty="0"/>
              <a:t>sleeping too much or too little,</a:t>
            </a:r>
            <a:r>
              <a:rPr lang="en-CA" baseline="0" dirty="0"/>
              <a:t> </a:t>
            </a:r>
            <a:r>
              <a:rPr lang="en-CA" dirty="0"/>
              <a:t>gritting or grinding teeth,</a:t>
            </a:r>
            <a:r>
              <a:rPr lang="en-CA" baseline="0" dirty="0"/>
              <a:t> </a:t>
            </a:r>
            <a:r>
              <a:rPr lang="en-CA" dirty="0"/>
              <a:t>isolation from others,</a:t>
            </a:r>
            <a:r>
              <a:rPr lang="en-CA" baseline="0" dirty="0"/>
              <a:t> </a:t>
            </a:r>
            <a:r>
              <a:rPr lang="en-CA" dirty="0"/>
              <a:t>procrastinating or neglecting responsibilities,</a:t>
            </a:r>
            <a:r>
              <a:rPr lang="en-CA" baseline="0" dirty="0"/>
              <a:t> </a:t>
            </a:r>
            <a:r>
              <a:rPr lang="en-CA" dirty="0"/>
              <a:t>using alcohol, tobacco, or drugs to relax,</a:t>
            </a:r>
            <a:r>
              <a:rPr lang="en-CA" baseline="0" dirty="0"/>
              <a:t> </a:t>
            </a:r>
            <a:r>
              <a:rPr lang="en-CA" dirty="0"/>
              <a:t>nervous habits (nail biting, pacing, feet tapping, fidgeting),</a:t>
            </a:r>
            <a:r>
              <a:rPr lang="en-CA" baseline="0" dirty="0"/>
              <a:t> </a:t>
            </a:r>
            <a:r>
              <a:rPr lang="en-CA" dirty="0"/>
              <a:t>excessive gambling or impulse buying</a:t>
            </a:r>
            <a:endParaRPr lang="en-US" dirty="0"/>
          </a:p>
          <a:p>
            <a:endParaRPr lang="en-CA" dirty="0"/>
          </a:p>
          <a:p>
            <a:endParaRPr lang="en-US" dirty="0"/>
          </a:p>
        </p:txBody>
      </p:sp>
      <p:sp>
        <p:nvSpPr>
          <p:cNvPr id="4" name="Slide Number Placeholder 3"/>
          <p:cNvSpPr>
            <a:spLocks noGrp="1"/>
          </p:cNvSpPr>
          <p:nvPr>
            <p:ph type="sldNum" sz="quarter" idx="10"/>
          </p:nvPr>
        </p:nvSpPr>
        <p:spPr/>
        <p:txBody>
          <a:bodyPr/>
          <a:lstStyle/>
          <a:p>
            <a:fld id="{8CD3E58C-F67A-4032-9ED6-C85EC365F731}" type="slidenum">
              <a:rPr lang="en-US" smtClean="0"/>
              <a:t>12</a:t>
            </a:fld>
            <a:endParaRPr lang="en-US"/>
          </a:p>
        </p:txBody>
      </p:sp>
    </p:spTree>
    <p:extLst>
      <p:ext uri="{BB962C8B-B14F-4D97-AF65-F5344CB8AC3E}">
        <p14:creationId xmlns:p14="http://schemas.microsoft.com/office/powerpoint/2010/main" val="294945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mn-lt"/>
                <a:cs typeface="+mn-cs"/>
              </a:rPr>
              <a:t>We are all social beings. When we are feeling low energy and low self-esteem, we can tend to withdraw and become more recluse. It is important to work toward engaging with others and connecting with people we feel safe and comfortable with and who bring joy to our lives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mn-lt"/>
                <a:cs typeface="+mn-cs"/>
              </a:rPr>
              <a:t>Don’t add more to your plate but diversify how you spend your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Remember the activities that you once found joy in. Perhaps it's playing a certain sport, listening to music, engaging in hobbies you enjoy like cooking, hiking, camping, etc. A couple of hours spent doing something you enjoy can feel like a hard reset for our system and can actually energize you to keep going with your work and studies.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Maintaining and engaging in healthy behavioural pattens can make a huge difference in preventing stress and burnout.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this can mean, getting to bed early, keeping a consistent routine, as much as possible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eating healthy and nutritious foods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moving your body and staying active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limiting how much time you spend reading negative news or scrolling 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Lastly, being kind to yourself is SO important. We are often far more understanding and forgiving of others than we are of ourselves. It can be easy to beat yourself up or be critical. I challenge you to be your own friend. Engage in kindness and self-compassion – Kristen Neff has some amazing tools and information on self-compassion if you are interested in exploring this further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5"/>
          </p:nvPr>
        </p:nvSpPr>
        <p:spPr/>
        <p:txBody>
          <a:bodyPr/>
          <a:lstStyle/>
          <a:p>
            <a:fld id="{8CD3E58C-F67A-4032-9ED6-C85EC365F731}" type="slidenum">
              <a:rPr lang="en-US" smtClean="0"/>
              <a:t>13</a:t>
            </a:fld>
            <a:endParaRPr lang="en-US"/>
          </a:p>
        </p:txBody>
      </p:sp>
    </p:spTree>
    <p:extLst>
      <p:ext uri="{BB962C8B-B14F-4D97-AF65-F5344CB8AC3E}">
        <p14:creationId xmlns:p14="http://schemas.microsoft.com/office/powerpoint/2010/main" val="233764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beginning</a:t>
            </a:r>
            <a:r>
              <a:rPr lang="en-US" baseline="0" dirty="0"/>
              <a:t> clerkship, in a highly demanding program. Many of you are very high achievers and are likely feeling the pressure to perform. All of this is normal. However, when you begin to doubt your ability and let your fears, anxieties, and nerves take over, it may result in some unhelpful thinking patterns.</a:t>
            </a:r>
          </a:p>
          <a:p>
            <a:endParaRPr lang="en-US" baseline="0" dirty="0"/>
          </a:p>
          <a:p>
            <a:r>
              <a:rPr lang="en-US" baseline="0" dirty="0"/>
              <a:t>It is important to take a pause and try to unpack some of these thoughts.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D3E58C-F67A-4032-9ED6-C85EC365F731}" type="slidenum">
              <a:rPr lang="en-US" smtClean="0"/>
              <a:t>14</a:t>
            </a:fld>
            <a:endParaRPr lang="en-US"/>
          </a:p>
        </p:txBody>
      </p:sp>
    </p:spTree>
    <p:extLst>
      <p:ext uri="{BB962C8B-B14F-4D97-AF65-F5344CB8AC3E}">
        <p14:creationId xmlns:p14="http://schemas.microsoft.com/office/powerpoint/2010/main" val="242862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Another really helpful strategy for managing stress and preventing burnout is to practice mindfulness.</a:t>
            </a:r>
          </a:p>
          <a:p>
            <a:pPr eaLnBrk="1" hangingPunct="1"/>
            <a:endParaRPr lang="en-US" altLang="en-US" dirty="0"/>
          </a:p>
          <a:p>
            <a:pPr eaLnBrk="1" hangingPunct="1"/>
            <a:r>
              <a:rPr lang="en-US" altLang="en-US" dirty="0"/>
              <a:t>This can seem like a very simple recommendation or suggestion, but few of us engage our lives in really mindful ways. It is actually a skill that takes a lot of practice and intention. It is also hard to develop a new skill when you are already very stressed. So it’s a good idea to practice this, before you begin to feel overwhelmed. </a:t>
            </a:r>
          </a:p>
        </p:txBody>
      </p:sp>
      <p:sp>
        <p:nvSpPr>
          <p:cNvPr id="24580" name="Slide Number Placeholder 3"/>
          <p:cNvSpPr txBox="1">
            <a:spLocks noGrp="1"/>
          </p:cNvSpPr>
          <p:nvPr/>
        </p:nvSpPr>
        <p:spPr bwMode="auto">
          <a:xfrm>
            <a:off x="4059181" y="8977133"/>
            <a:ext cx="3105348"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288D94A-7986-4BD2-8BEF-D969E9C05587}" type="slidenum">
              <a:rPr lang="en-GB" altLang="en-US">
                <a:latin typeface="Arial" panose="020B0604020202020204" pitchFamily="34" charset="0"/>
              </a:rPr>
              <a:pPr algn="r" eaLnBrk="1" hangingPunct="1">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30417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3E58C-F67A-4032-9ED6-C85EC365F731}" type="slidenum">
              <a:rPr lang="en-US" smtClean="0"/>
              <a:t>16</a:t>
            </a:fld>
            <a:endParaRPr lang="en-US"/>
          </a:p>
        </p:txBody>
      </p:sp>
    </p:spTree>
    <p:extLst>
      <p:ext uri="{BB962C8B-B14F-4D97-AF65-F5344CB8AC3E}">
        <p14:creationId xmlns:p14="http://schemas.microsoft.com/office/powerpoint/2010/main" val="21157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couple of meditation apps that you can download on your phone if you need a bit of guidance with it. </a:t>
            </a:r>
          </a:p>
        </p:txBody>
      </p:sp>
      <p:sp>
        <p:nvSpPr>
          <p:cNvPr id="4" name="Slide Number Placeholder 3"/>
          <p:cNvSpPr>
            <a:spLocks noGrp="1"/>
          </p:cNvSpPr>
          <p:nvPr>
            <p:ph type="sldNum" sz="quarter" idx="10"/>
          </p:nvPr>
        </p:nvSpPr>
        <p:spPr/>
        <p:txBody>
          <a:bodyPr/>
          <a:lstStyle/>
          <a:p>
            <a:fld id="{9F604BC2-0320-4C17-A41F-7B1C855E5FB6}" type="slidenum">
              <a:rPr lang="en-CA" smtClean="0"/>
              <a:t>17</a:t>
            </a:fld>
            <a:endParaRPr lang="en-CA"/>
          </a:p>
        </p:txBody>
      </p:sp>
    </p:spTree>
    <p:extLst>
      <p:ext uri="{BB962C8B-B14F-4D97-AF65-F5344CB8AC3E}">
        <p14:creationId xmlns:p14="http://schemas.microsoft.com/office/powerpoint/2010/main" val="317412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endParaRPr lang="en-US" dirty="0"/>
          </a:p>
          <a:p>
            <a:r>
              <a:rPr lang="en-US" dirty="0"/>
              <a:t>This app is for people who struggle from exam anxiety or from feeling stressed during their studies.</a:t>
            </a:r>
            <a:r>
              <a:rPr lang="en-US" baseline="0" dirty="0"/>
              <a:t> It was developed by counsellors in a university counselling </a:t>
            </a:r>
            <a:r>
              <a:rPr lang="en-US" baseline="0" dirty="0" err="1"/>
              <a:t>centre</a:t>
            </a:r>
            <a:r>
              <a:rPr lang="en-US" baseline="0" dirty="0"/>
              <a:t> and </a:t>
            </a:r>
            <a:r>
              <a:rPr lang="en-US" dirty="0"/>
              <a:t>derives from many years of experience in helping students to manage their exam anxiety.</a:t>
            </a:r>
          </a:p>
        </p:txBody>
      </p:sp>
      <p:sp>
        <p:nvSpPr>
          <p:cNvPr id="4" name="Slide Number Placeholder 3"/>
          <p:cNvSpPr>
            <a:spLocks noGrp="1"/>
          </p:cNvSpPr>
          <p:nvPr>
            <p:ph type="sldNum" sz="quarter" idx="10"/>
          </p:nvPr>
        </p:nvSpPr>
        <p:spPr/>
        <p:txBody>
          <a:bodyPr/>
          <a:lstStyle/>
          <a:p>
            <a:fld id="{9F604BC2-0320-4C17-A41F-7B1C855E5FB6}" type="slidenum">
              <a:rPr lang="en-CA" smtClean="0"/>
              <a:t>18</a:t>
            </a:fld>
            <a:endParaRPr lang="en-CA"/>
          </a:p>
        </p:txBody>
      </p:sp>
    </p:spTree>
    <p:extLst>
      <p:ext uri="{BB962C8B-B14F-4D97-AF65-F5344CB8AC3E}">
        <p14:creationId xmlns:p14="http://schemas.microsoft.com/office/powerpoint/2010/main" val="329964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Leah</a:t>
            </a:r>
          </a:p>
          <a:p>
            <a:endParaRPr lang="en-CA" dirty="0"/>
          </a:p>
          <a:p>
            <a:r>
              <a:rPr lang="en-CA" dirty="0"/>
              <a:t>And if you aren’t finding that the strategies you are using are working, there are lots of supports available. </a:t>
            </a:r>
          </a:p>
          <a:p>
            <a:endParaRPr lang="en-CA" dirty="0"/>
          </a:p>
          <a:p>
            <a:r>
              <a:rPr lang="en-CA" dirty="0"/>
              <a:t>UGME SA, SSBC, and </a:t>
            </a:r>
            <a:r>
              <a:rPr lang="en-CA" dirty="0" err="1"/>
              <a:t>Ongomiizwin</a:t>
            </a:r>
            <a:r>
              <a:rPr lang="en-CA" dirty="0"/>
              <a:t> Education, work together to provide a ”no-wrong-door” model of support. This means that you can reach out to any one of our offices, and we will work to get you connected to the services you need</a:t>
            </a:r>
          </a:p>
        </p:txBody>
      </p:sp>
      <p:sp>
        <p:nvSpPr>
          <p:cNvPr id="4" name="Slide Number Placeholder 3"/>
          <p:cNvSpPr>
            <a:spLocks noGrp="1"/>
          </p:cNvSpPr>
          <p:nvPr>
            <p:ph type="sldNum" sz="quarter" idx="5"/>
          </p:nvPr>
        </p:nvSpPr>
        <p:spPr/>
        <p:txBody>
          <a:bodyPr/>
          <a:lstStyle/>
          <a:p>
            <a:fld id="{64227236-6288-4991-A26B-584A6FD2E6B1}" type="slidenum">
              <a:rPr lang="en-US" smtClean="0"/>
              <a:t>19</a:t>
            </a:fld>
            <a:endParaRPr lang="en-US"/>
          </a:p>
        </p:txBody>
      </p:sp>
    </p:spTree>
    <p:extLst>
      <p:ext uri="{BB962C8B-B14F-4D97-AF65-F5344CB8AC3E}">
        <p14:creationId xmlns:p14="http://schemas.microsoft.com/office/powerpoint/2010/main" val="3163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Leah</a:t>
            </a:r>
          </a:p>
          <a:p>
            <a:pPr defTabSz="931774">
              <a:defRPr/>
            </a:pPr>
            <a:endParaRPr lang="en-US" dirty="0"/>
          </a:p>
          <a:p>
            <a:pPr defTabSz="931774">
              <a:defRPr/>
            </a:pPr>
            <a:r>
              <a:rPr lang="en-US" dirty="0"/>
              <a:t>We are intended to be a one-stop service hub in which students and residents can access a wide range of services to support and promote their personal and academic success. </a:t>
            </a:r>
          </a:p>
          <a:p>
            <a:pPr defTabSz="931774">
              <a:defRPr/>
            </a:pPr>
            <a:endParaRPr lang="en-US" dirty="0"/>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2B03F2-89FD-449A-90FE-1222D89EAD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2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are the hub for many different types of services. You don’t need to “memorize” these or ask for any of them specifically, in our conversations we may suggest and connect you with some of these services. </a:t>
            </a:r>
            <a:endParaRPr lang="en-CA" dirty="0"/>
          </a:p>
        </p:txBody>
      </p:sp>
      <p:sp>
        <p:nvSpPr>
          <p:cNvPr id="4" name="Slide Number Placeholder 3"/>
          <p:cNvSpPr>
            <a:spLocks noGrp="1"/>
          </p:cNvSpPr>
          <p:nvPr>
            <p:ph type="sldNum" sz="quarter" idx="10"/>
          </p:nvPr>
        </p:nvSpPr>
        <p:spPr/>
        <p:txBody>
          <a:bodyPr/>
          <a:lstStyle/>
          <a:p>
            <a:fld id="{B32B03F2-89FD-449A-90FE-1222D89EADA0}" type="slidenum">
              <a:rPr lang="en-US" smtClean="0"/>
              <a:t>21</a:t>
            </a:fld>
            <a:endParaRPr lang="en-US"/>
          </a:p>
        </p:txBody>
      </p:sp>
    </p:spTree>
    <p:extLst>
      <p:ext uri="{BB962C8B-B14F-4D97-AF65-F5344CB8AC3E}">
        <p14:creationId xmlns:p14="http://schemas.microsoft.com/office/powerpoint/2010/main" val="13017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t>
            </a:r>
            <a:r>
              <a:rPr lang="en-US" baseline="0" dirty="0"/>
              <a:t> going to speak with you about stress; what it is, how to manage it, and what can happen if we don’t.</a:t>
            </a:r>
          </a:p>
          <a:p>
            <a:endParaRPr lang="en-US" baseline="0" dirty="0"/>
          </a:p>
          <a:p>
            <a:r>
              <a:rPr lang="en-US" baseline="0" dirty="0"/>
              <a:t>We can’t always prevent or control what is going to cause us to be stressed, but we can look at how to develop some helpful coping strategies and ways to maintain a healthy balance.</a:t>
            </a:r>
          </a:p>
          <a:p>
            <a:endParaRPr lang="en-US" baseline="0" dirty="0"/>
          </a:p>
          <a:p>
            <a:r>
              <a:rPr lang="en-US" baseline="0" dirty="0"/>
              <a:t>There will be opportunities for you to develop these strategies individually, but there may also be times when you might need some additional external supports and resources and I will share some information on what we may have to offer to help you in this next stage of your program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D3E58C-F67A-4032-9ED6-C85EC365F731}" type="slidenum">
              <a:rPr lang="en-US" smtClean="0"/>
              <a:t>2</a:t>
            </a:fld>
            <a:endParaRPr lang="en-US"/>
          </a:p>
        </p:txBody>
      </p:sp>
    </p:spTree>
    <p:extLst>
      <p:ext uri="{BB962C8B-B14F-4D97-AF65-F5344CB8AC3E}">
        <p14:creationId xmlns:p14="http://schemas.microsoft.com/office/powerpoint/2010/main" val="392366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Adina</a:t>
            </a:r>
          </a:p>
        </p:txBody>
      </p:sp>
      <p:sp>
        <p:nvSpPr>
          <p:cNvPr id="4" name="Slide Number Placeholder 3"/>
          <p:cNvSpPr>
            <a:spLocks noGrp="1"/>
          </p:cNvSpPr>
          <p:nvPr>
            <p:ph type="sldNum" sz="quarter" idx="10"/>
          </p:nvPr>
        </p:nvSpPr>
        <p:spPr/>
        <p:txBody>
          <a:bodyPr/>
          <a:lstStyle/>
          <a:p>
            <a:fld id="{B32B03F2-89FD-449A-90FE-1222D89EADA0}" type="slidenum">
              <a:rPr lang="en-US" smtClean="0"/>
              <a:t>22</a:t>
            </a:fld>
            <a:endParaRPr lang="en-US"/>
          </a:p>
        </p:txBody>
      </p:sp>
    </p:spTree>
    <p:extLst>
      <p:ext uri="{BB962C8B-B14F-4D97-AF65-F5344CB8AC3E}">
        <p14:creationId xmlns:p14="http://schemas.microsoft.com/office/powerpoint/2010/main" val="66867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3E58C-F67A-4032-9ED6-C85EC365F731}" type="slidenum">
              <a:rPr lang="en-US" smtClean="0"/>
              <a:t>23</a:t>
            </a:fld>
            <a:endParaRPr lang="en-US"/>
          </a:p>
        </p:txBody>
      </p:sp>
    </p:spTree>
    <p:extLst>
      <p:ext uri="{BB962C8B-B14F-4D97-AF65-F5344CB8AC3E}">
        <p14:creationId xmlns:p14="http://schemas.microsoft.com/office/powerpoint/2010/main" val="334627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can see from this model that some stress can be helpful, but only to a point. As our sympathetic nervous system activates, it increases our </a:t>
            </a:r>
            <a:r>
              <a:rPr lang="en-CA" baseline="0" dirty="0"/>
              <a:t>heart rate, metabolism, breathing, muscle tension and blood pressure. </a:t>
            </a:r>
            <a:r>
              <a:rPr lang="en-US" baseline="0" dirty="0"/>
              <a:t>This can improve our focus and attention. It can </a:t>
            </a:r>
            <a:r>
              <a:rPr lang="en-US" dirty="0"/>
              <a:t>help</a:t>
            </a:r>
            <a:r>
              <a:rPr lang="en-US" baseline="0" dirty="0"/>
              <a:t> </a:t>
            </a:r>
            <a:r>
              <a:rPr lang="en-US" dirty="0"/>
              <a:t>us to concentrate and get things done</a:t>
            </a:r>
            <a:r>
              <a:rPr lang="en-US" baseline="0" dirty="0"/>
              <a:t> and </a:t>
            </a:r>
            <a:r>
              <a:rPr lang="en-US" dirty="0"/>
              <a:t>can motivate us to do better.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Arial"/>
                <a:cs typeface="Arial"/>
              </a:rPr>
              <a:t>However, w</a:t>
            </a:r>
            <a:r>
              <a:rPr lang="en-US" dirty="0"/>
              <a:t>hen levels of arousal become too high, performance decreases</a:t>
            </a:r>
            <a:r>
              <a:rPr lang="en-US" baseline="0" dirty="0"/>
              <a:t> and can result in anxiety, panic, and burn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8CD3E58C-F67A-4032-9ED6-C85EC365F731}" type="slidenum">
              <a:rPr lang="en-US" smtClean="0"/>
              <a:t>4</a:t>
            </a:fld>
            <a:endParaRPr lang="en-US"/>
          </a:p>
        </p:txBody>
      </p:sp>
    </p:spTree>
    <p:extLst>
      <p:ext uri="{BB962C8B-B14F-4D97-AF65-F5344CB8AC3E}">
        <p14:creationId xmlns:p14="http://schemas.microsoft.com/office/powerpoint/2010/main" val="264595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3E58C-F67A-4032-9ED6-C85EC365F731}" type="slidenum">
              <a:rPr lang="en-US" smtClean="0"/>
              <a:t>5</a:t>
            </a:fld>
            <a:endParaRPr lang="en-US"/>
          </a:p>
        </p:txBody>
      </p:sp>
    </p:spTree>
    <p:extLst>
      <p:ext uri="{BB962C8B-B14F-4D97-AF65-F5344CB8AC3E}">
        <p14:creationId xmlns:p14="http://schemas.microsoft.com/office/powerpoint/2010/main" val="192216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stress continues, you begin to lose the interest and motivation that led you to take on a certain role in the first place. </a:t>
            </a:r>
          </a:p>
        </p:txBody>
      </p:sp>
      <p:sp>
        <p:nvSpPr>
          <p:cNvPr id="4" name="Slide Number Placeholder 3"/>
          <p:cNvSpPr>
            <a:spLocks noGrp="1"/>
          </p:cNvSpPr>
          <p:nvPr>
            <p:ph type="sldNum" sz="quarter" idx="5"/>
          </p:nvPr>
        </p:nvSpPr>
        <p:spPr/>
        <p:txBody>
          <a:bodyPr/>
          <a:lstStyle/>
          <a:p>
            <a:fld id="{8CD3E58C-F67A-4032-9ED6-C85EC365F731}" type="slidenum">
              <a:rPr lang="en-US" smtClean="0"/>
              <a:t>6</a:t>
            </a:fld>
            <a:endParaRPr lang="en-US"/>
          </a:p>
        </p:txBody>
      </p:sp>
    </p:spTree>
    <p:extLst>
      <p:ext uri="{BB962C8B-B14F-4D97-AF65-F5344CB8AC3E}">
        <p14:creationId xmlns:p14="http://schemas.microsoft.com/office/powerpoint/2010/main" val="232373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stress that can impact you. </a:t>
            </a:r>
          </a:p>
          <a:p>
            <a:endParaRPr lang="en-US" dirty="0"/>
          </a:p>
          <a:p>
            <a:r>
              <a:rPr lang="en-US" dirty="0"/>
              <a:t>As you are moving into Clerkship, the expectations on you are changing. With this, can come an increase in stress around performance anxiety, imposter syndrome, managing your time and workload.</a:t>
            </a:r>
          </a:p>
          <a:p>
            <a:endParaRPr lang="en-US" dirty="0"/>
          </a:p>
          <a:p>
            <a:r>
              <a:rPr lang="en-US" dirty="0"/>
              <a:t>But it can also be a new source of interpersonal stress. </a:t>
            </a:r>
          </a:p>
        </p:txBody>
      </p:sp>
      <p:sp>
        <p:nvSpPr>
          <p:cNvPr id="4" name="Slide Number Placeholder 3"/>
          <p:cNvSpPr>
            <a:spLocks noGrp="1"/>
          </p:cNvSpPr>
          <p:nvPr>
            <p:ph type="sldNum" sz="quarter" idx="10"/>
          </p:nvPr>
        </p:nvSpPr>
        <p:spPr/>
        <p:txBody>
          <a:bodyPr/>
          <a:lstStyle/>
          <a:p>
            <a:fld id="{8CD3E58C-F67A-4032-9ED6-C85EC365F731}" type="slidenum">
              <a:rPr lang="en-US" smtClean="0"/>
              <a:t>8</a:t>
            </a:fld>
            <a:endParaRPr lang="en-US"/>
          </a:p>
        </p:txBody>
      </p:sp>
    </p:spTree>
    <p:extLst>
      <p:ext uri="{BB962C8B-B14F-4D97-AF65-F5344CB8AC3E}">
        <p14:creationId xmlns:p14="http://schemas.microsoft.com/office/powerpoint/2010/main" val="295833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stress in clerkship</a:t>
            </a:r>
          </a:p>
        </p:txBody>
      </p:sp>
      <p:sp>
        <p:nvSpPr>
          <p:cNvPr id="4" name="Slide Number Placeholder 3"/>
          <p:cNvSpPr>
            <a:spLocks noGrp="1"/>
          </p:cNvSpPr>
          <p:nvPr>
            <p:ph type="sldNum" sz="quarter" idx="10"/>
          </p:nvPr>
        </p:nvSpPr>
        <p:spPr/>
        <p:txBody>
          <a:bodyPr/>
          <a:lstStyle/>
          <a:p>
            <a:fld id="{8CD3E58C-F67A-4032-9ED6-C85EC365F731}" type="slidenum">
              <a:rPr lang="en-US" smtClean="0"/>
              <a:t>9</a:t>
            </a:fld>
            <a:endParaRPr lang="en-US"/>
          </a:p>
        </p:txBody>
      </p:sp>
    </p:spTree>
    <p:extLst>
      <p:ext uri="{BB962C8B-B14F-4D97-AF65-F5344CB8AC3E}">
        <p14:creationId xmlns:p14="http://schemas.microsoft.com/office/powerpoint/2010/main" val="24784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E58C-F67A-4032-9ED6-C85EC365F731}" type="slidenum">
              <a:rPr lang="en-US" smtClean="0"/>
              <a:t>10</a:t>
            </a:fld>
            <a:endParaRPr lang="en-US"/>
          </a:p>
        </p:txBody>
      </p:sp>
    </p:spTree>
    <p:extLst>
      <p:ext uri="{BB962C8B-B14F-4D97-AF65-F5344CB8AC3E}">
        <p14:creationId xmlns:p14="http://schemas.microsoft.com/office/powerpoint/2010/main" val="16698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3E58C-F67A-4032-9ED6-C85EC365F731}" type="slidenum">
              <a:rPr lang="en-US" smtClean="0"/>
              <a:t>11</a:t>
            </a:fld>
            <a:endParaRPr lang="en-US"/>
          </a:p>
        </p:txBody>
      </p:sp>
    </p:spTree>
    <p:extLst>
      <p:ext uri="{BB962C8B-B14F-4D97-AF65-F5344CB8AC3E}">
        <p14:creationId xmlns:p14="http://schemas.microsoft.com/office/powerpoint/2010/main" val="4001006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48F63A3B-78C7-47BE-AE5E-E10140E04643}"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285AC7AE-EEFB-4FCD-A4D9-4E66A58269FF}"/>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5BBFB4-7D57-49E5-9D28-6B1E0D43B397}"/>
              </a:ext>
            </a:extLst>
          </p:cNvPr>
          <p:cNvPicPr>
            <a:picLocks noChangeAspect="1"/>
          </p:cNvPicPr>
          <p:nvPr userDrawn="1"/>
        </p:nvPicPr>
        <p:blipFill>
          <a:blip r:embed="rId2"/>
          <a:stretch>
            <a:fillRect/>
          </a:stretch>
        </p:blipFill>
        <p:spPr>
          <a:xfrm>
            <a:off x="0" y="3886200"/>
            <a:ext cx="3897334" cy="2958431"/>
          </a:xfrm>
          <a:prstGeom prst="rect">
            <a:avLst/>
          </a:prstGeom>
        </p:spPr>
      </p:pic>
      <p:pic>
        <p:nvPicPr>
          <p:cNvPr id="10" name="Picture 9">
            <a:extLst>
              <a:ext uri="{FF2B5EF4-FFF2-40B4-BE49-F238E27FC236}">
                <a16:creationId xmlns:a16="http://schemas.microsoft.com/office/drawing/2014/main" id="{A415DC9C-3379-428F-AA25-4DF1557750EF}"/>
              </a:ext>
            </a:extLst>
          </p:cNvPr>
          <p:cNvPicPr>
            <a:picLocks noChangeAspect="1"/>
          </p:cNvPicPr>
          <p:nvPr userDrawn="1"/>
        </p:nvPicPr>
        <p:blipFill>
          <a:blip r:embed="rId3"/>
          <a:stretch>
            <a:fillRect/>
          </a:stretch>
        </p:blipFill>
        <p:spPr>
          <a:xfrm>
            <a:off x="5941392" y="5151121"/>
            <a:ext cx="2623762" cy="1269334"/>
          </a:xfrm>
          <a:prstGeom prst="rect">
            <a:avLst/>
          </a:prstGeom>
        </p:spPr>
      </p:pic>
    </p:spTree>
    <p:extLst>
      <p:ext uri="{BB962C8B-B14F-4D97-AF65-F5344CB8AC3E}">
        <p14:creationId xmlns:p14="http://schemas.microsoft.com/office/powerpoint/2010/main" val="352129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752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3709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9234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3236D8-A51F-7C4C-AEAD-82AFD284DCEA}"/>
              </a:ext>
            </a:extLst>
          </p:cNvPr>
          <p:cNvPicPr>
            <a:picLocks noChangeAspect="1"/>
          </p:cNvPicPr>
          <p:nvPr userDrawn="1"/>
        </p:nvPicPr>
        <p:blipFill>
          <a:blip r:embed="rId2"/>
          <a:stretch>
            <a:fillRect/>
          </a:stretch>
        </p:blipFill>
        <p:spPr>
          <a:xfrm>
            <a:off x="2629232" y="2489201"/>
            <a:ext cx="3841826" cy="1858614"/>
          </a:xfrm>
          <a:prstGeom prst="rect">
            <a:avLst/>
          </a:prstGeom>
        </p:spPr>
      </p:pic>
    </p:spTree>
    <p:extLst>
      <p:ext uri="{BB962C8B-B14F-4D97-AF65-F5344CB8AC3E}">
        <p14:creationId xmlns:p14="http://schemas.microsoft.com/office/powerpoint/2010/main" val="277828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AF6BA23E-2382-EA44-BDCF-0B05B6A7C1A9}"/>
              </a:ext>
            </a:extLst>
          </p:cNvPr>
          <p:cNvPicPr>
            <a:picLocks noChangeAspect="1"/>
          </p:cNvPicPr>
          <p:nvPr userDrawn="1"/>
        </p:nvPicPr>
        <p:blipFill>
          <a:blip r:embed="rId2"/>
          <a:stretch>
            <a:fillRect/>
          </a:stretch>
        </p:blipFill>
        <p:spPr>
          <a:xfrm>
            <a:off x="883920" y="1768901"/>
            <a:ext cx="2246963" cy="971660"/>
          </a:xfrm>
          <a:prstGeom prst="rect">
            <a:avLst/>
          </a:prstGeom>
        </p:spPr>
      </p:pic>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83920" y="95552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17" name="Picture 16">
            <a:extLst>
              <a:ext uri="{FF2B5EF4-FFF2-40B4-BE49-F238E27FC236}">
                <a16:creationId xmlns:a16="http://schemas.microsoft.com/office/drawing/2014/main" id="{4F200F88-9BD6-604E-885A-C5650C619292}"/>
              </a:ext>
            </a:extLst>
          </p:cNvPr>
          <p:cNvPicPr>
            <a:picLocks noChangeAspect="1"/>
          </p:cNvPicPr>
          <p:nvPr userDrawn="1"/>
        </p:nvPicPr>
        <p:blipFill>
          <a:blip r:embed="rId3"/>
          <a:stretch>
            <a:fillRect/>
          </a:stretch>
        </p:blipFill>
        <p:spPr>
          <a:xfrm>
            <a:off x="3458678" y="1768901"/>
            <a:ext cx="2246963" cy="971660"/>
          </a:xfrm>
          <a:prstGeom prst="rect">
            <a:avLst/>
          </a:prstGeom>
        </p:spPr>
      </p:pic>
      <p:pic>
        <p:nvPicPr>
          <p:cNvPr id="18" name="Picture 17">
            <a:extLst>
              <a:ext uri="{FF2B5EF4-FFF2-40B4-BE49-F238E27FC236}">
                <a16:creationId xmlns:a16="http://schemas.microsoft.com/office/drawing/2014/main" id="{42ACB658-2356-6448-BC9D-C601697CC130}"/>
              </a:ext>
            </a:extLst>
          </p:cNvPr>
          <p:cNvPicPr>
            <a:picLocks noChangeAspect="1"/>
          </p:cNvPicPr>
          <p:nvPr userDrawn="1"/>
        </p:nvPicPr>
        <p:blipFill>
          <a:blip r:embed="rId4"/>
          <a:stretch>
            <a:fillRect/>
          </a:stretch>
        </p:blipFill>
        <p:spPr>
          <a:xfrm>
            <a:off x="6055362" y="1768901"/>
            <a:ext cx="2246963" cy="971660"/>
          </a:xfrm>
          <a:prstGeom prst="rect">
            <a:avLst/>
          </a:prstGeom>
        </p:spPr>
      </p:pic>
    </p:spTree>
    <p:extLst>
      <p:ext uri="{BB962C8B-B14F-4D97-AF65-F5344CB8AC3E}">
        <p14:creationId xmlns:p14="http://schemas.microsoft.com/office/powerpoint/2010/main" val="159719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23952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123952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4878070" y="1745402"/>
            <a:ext cx="3332480" cy="2772551"/>
          </a:xfrm>
          <a:prstGeom prst="rect">
            <a:avLst/>
          </a:prstGeom>
        </p:spPr>
      </p:pic>
    </p:spTree>
    <p:extLst>
      <p:ext uri="{BB962C8B-B14F-4D97-AF65-F5344CB8AC3E}">
        <p14:creationId xmlns:p14="http://schemas.microsoft.com/office/powerpoint/2010/main" val="287895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1239520" y="1725082"/>
            <a:ext cx="3332480" cy="2772551"/>
          </a:xfrm>
          <a:prstGeom prst="rect">
            <a:avLst/>
          </a:prstGeom>
        </p:spPr>
      </p:pic>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902835"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902835"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65754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pic>
        <p:nvPicPr>
          <p:cNvPr id="2" name="Picture 1">
            <a:extLst>
              <a:ext uri="{FF2B5EF4-FFF2-40B4-BE49-F238E27FC236}">
                <a16:creationId xmlns:a16="http://schemas.microsoft.com/office/drawing/2014/main" id="{6386EA77-4CA0-7340-B908-29F448030B24}"/>
              </a:ext>
            </a:extLst>
          </p:cNvPr>
          <p:cNvPicPr>
            <a:picLocks noChangeAspect="1"/>
          </p:cNvPicPr>
          <p:nvPr userDrawn="1"/>
        </p:nvPicPr>
        <p:blipFill>
          <a:blip r:embed="rId2"/>
          <a:stretch>
            <a:fillRect/>
          </a:stretch>
        </p:blipFill>
        <p:spPr>
          <a:xfrm>
            <a:off x="2867097" y="0"/>
            <a:ext cx="6276903" cy="5902960"/>
          </a:xfrm>
          <a:prstGeom prst="rect">
            <a:avLst/>
          </a:prstGeom>
        </p:spPr>
      </p:pic>
    </p:spTree>
    <p:extLst>
      <p:ext uri="{BB962C8B-B14F-4D97-AF65-F5344CB8AC3E}">
        <p14:creationId xmlns:p14="http://schemas.microsoft.com/office/powerpoint/2010/main" val="4036408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pic>
        <p:nvPicPr>
          <p:cNvPr id="6" name="Picture 5">
            <a:extLst>
              <a:ext uri="{FF2B5EF4-FFF2-40B4-BE49-F238E27FC236}">
                <a16:creationId xmlns:a16="http://schemas.microsoft.com/office/drawing/2014/main" id="{095D1D19-CB81-D046-A637-C9E55695B57C}"/>
              </a:ext>
            </a:extLst>
          </p:cNvPr>
          <p:cNvPicPr>
            <a:picLocks noChangeAspect="1"/>
          </p:cNvPicPr>
          <p:nvPr userDrawn="1"/>
        </p:nvPicPr>
        <p:blipFill>
          <a:blip r:embed="rId2"/>
          <a:stretch>
            <a:fillRect/>
          </a:stretch>
        </p:blipFill>
        <p:spPr>
          <a:xfrm>
            <a:off x="6343650" y="0"/>
            <a:ext cx="2800350" cy="5902960"/>
          </a:xfrm>
          <a:prstGeom prst="rect">
            <a:avLst/>
          </a:prstGeom>
        </p:spPr>
      </p:pic>
    </p:spTree>
    <p:extLst>
      <p:ext uri="{BB962C8B-B14F-4D97-AF65-F5344CB8AC3E}">
        <p14:creationId xmlns:p14="http://schemas.microsoft.com/office/powerpoint/2010/main" val="3581279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54529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878263"/>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1A6DA-F40F-47FA-9BDB-CAB9CC6AA708}"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7AC-0566-4310-86B2-AE6D51809843}"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1945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43467" y="1228729"/>
            <a:ext cx="7635559" cy="473073"/>
          </a:xfrm>
          <a:prstGeom prst="rect">
            <a:avLst/>
          </a:prstGeom>
        </p:spPr>
        <p:txBody>
          <a:bodyPr lIns="0"/>
          <a:lstStyle>
            <a:lvl1pPr marL="0" indent="0">
              <a:buFont typeface="Arial"/>
              <a:buNone/>
              <a:defRPr sz="4400" baseline="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subtitles:</a:t>
            </a:r>
          </a:p>
          <a:p>
            <a:pPr lvl="0"/>
            <a:endParaRPr lang="en-US" dirty="0"/>
          </a:p>
        </p:txBody>
      </p:sp>
      <p:sp>
        <p:nvSpPr>
          <p:cNvPr id="5" name="Text Placeholder 3"/>
          <p:cNvSpPr>
            <a:spLocks noGrp="1"/>
          </p:cNvSpPr>
          <p:nvPr>
            <p:ph type="body" sz="half" idx="10" hasCustomPrompt="1"/>
          </p:nvPr>
        </p:nvSpPr>
        <p:spPr>
          <a:xfrm>
            <a:off x="643468" y="2273564"/>
            <a:ext cx="7635558" cy="3336403"/>
          </a:xfrm>
          <a:prstGeom prst="rect">
            <a:avLst/>
          </a:prstGeom>
        </p:spPr>
        <p:txBody>
          <a:bodyPr lIns="0"/>
          <a:lstStyle>
            <a:lvl1pPr marL="285750" indent="-285750">
              <a:buFont typeface="Arial"/>
              <a:buChar char="•"/>
              <a:defRPr sz="2400" baseline="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bullets</a:t>
            </a:r>
          </a:p>
          <a:p>
            <a:pPr lvl="0"/>
            <a:endParaRPr lang="en-US" dirty="0"/>
          </a:p>
        </p:txBody>
      </p:sp>
    </p:spTree>
    <p:extLst>
      <p:ext uri="{BB962C8B-B14F-4D97-AF65-F5344CB8AC3E}">
        <p14:creationId xmlns:p14="http://schemas.microsoft.com/office/powerpoint/2010/main" val="33369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318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0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44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3101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1A6DA-F40F-47FA-9BDB-CAB9CC6AA708}"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947AC-0566-4310-86B2-AE6D51809843}" type="slidenum">
              <a:rPr lang="en-US" smtClean="0"/>
              <a:t>‹#›</a:t>
            </a:fld>
            <a:endParaRPr lang="en-US"/>
          </a:p>
        </p:txBody>
      </p:sp>
    </p:spTree>
    <p:extLst>
      <p:ext uri="{BB962C8B-B14F-4D97-AF65-F5344CB8AC3E}">
        <p14:creationId xmlns:p14="http://schemas.microsoft.com/office/powerpoint/2010/main" val="212727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D1A6DA-F40F-47FA-9BDB-CAB9CC6AA708}"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947AC-0566-4310-86B2-AE6D51809843}"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070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C764DE79-268F-4C1A-8933-263129D2AF90}" type="datetimeFigureOut">
              <a:rPr lang="en-US" smtClean="0"/>
              <a:t>9/24/2021</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184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22">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764DE79-268F-4C1A-8933-263129D2AF90}" type="datetimeFigureOut">
              <a:rPr lang="en-US" smtClean="0"/>
              <a:t>9/24/2021</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8F63A3B-78C7-47BE-AE5E-E10140E04643}" type="slidenum">
              <a:rPr lang="en-US" smtClean="0"/>
              <a:t>‹#›</a:t>
            </a:fld>
            <a:endParaRPr lang="en-US" dirty="0"/>
          </a:p>
        </p:txBody>
      </p:sp>
      <p:pic>
        <p:nvPicPr>
          <p:cNvPr id="11" name="Picture 10">
            <a:extLst>
              <a:ext uri="{FF2B5EF4-FFF2-40B4-BE49-F238E27FC236}">
                <a16:creationId xmlns:a16="http://schemas.microsoft.com/office/drawing/2014/main" id="{EC73052C-1AC9-4BC0-8099-636965FC8D78}"/>
              </a:ext>
            </a:extLst>
          </p:cNvPr>
          <p:cNvPicPr>
            <a:picLocks noChangeAspect="1"/>
          </p:cNvPicPr>
          <p:nvPr userDrawn="1"/>
        </p:nvPicPr>
        <p:blipFill>
          <a:blip r:embed="rId23"/>
          <a:stretch>
            <a:fillRect/>
          </a:stretch>
        </p:blipFill>
        <p:spPr>
          <a:xfrm>
            <a:off x="0" y="5897943"/>
            <a:ext cx="9144000" cy="71438"/>
          </a:xfrm>
          <a:prstGeom prst="rect">
            <a:avLst/>
          </a:prstGeom>
        </p:spPr>
      </p:pic>
      <p:pic>
        <p:nvPicPr>
          <p:cNvPr id="14" name="Picture 13">
            <a:extLst>
              <a:ext uri="{FF2B5EF4-FFF2-40B4-BE49-F238E27FC236}">
                <a16:creationId xmlns:a16="http://schemas.microsoft.com/office/drawing/2014/main" id="{2E364A00-F265-470E-9C37-2F301E538EC5}"/>
              </a:ext>
            </a:extLst>
          </p:cNvPr>
          <p:cNvPicPr>
            <a:picLocks noChangeAspect="1"/>
          </p:cNvPicPr>
          <p:nvPr userDrawn="1"/>
        </p:nvPicPr>
        <p:blipFill>
          <a:blip r:embed="rId24"/>
          <a:stretch>
            <a:fillRect/>
          </a:stretch>
        </p:blipFill>
        <p:spPr>
          <a:xfrm>
            <a:off x="7414592" y="6060697"/>
            <a:ext cx="1415667" cy="684877"/>
          </a:xfrm>
          <a:prstGeom prst="rect">
            <a:avLst/>
          </a:prstGeom>
        </p:spPr>
      </p:pic>
    </p:spTree>
    <p:extLst>
      <p:ext uri="{BB962C8B-B14F-4D97-AF65-F5344CB8AC3E}">
        <p14:creationId xmlns:p14="http://schemas.microsoft.com/office/powerpoint/2010/main" val="28887450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63" r:id="rId14"/>
    <p:sldLayoutId id="2147483664" r:id="rId15"/>
    <p:sldLayoutId id="2147483665" r:id="rId16"/>
    <p:sldLayoutId id="2147483667" r:id="rId17"/>
    <p:sldLayoutId id="2147483668" r:id="rId18"/>
    <p:sldLayoutId id="2147483669" r:id="rId19"/>
    <p:sldLayoutId id="2147483703" r:id="rId20"/>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vQxTUQhVbg4?feature=oembed"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bcss@umanitoba.ca"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umanitoba.ca/student/bannatyn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Rectangle 2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a:xfrm>
            <a:off x="1167803" y="1584552"/>
            <a:ext cx="6824441" cy="2537251"/>
          </a:xfrm>
        </p:spPr>
        <p:txBody>
          <a:bodyPr anchor="ctr">
            <a:normAutofit/>
          </a:bodyPr>
          <a:lstStyle/>
          <a:p>
            <a:pPr algn="ctr"/>
            <a:r>
              <a:rPr lang="en-US" sz="3500" b="1">
                <a:solidFill>
                  <a:srgbClr val="454545"/>
                </a:solidFill>
                <a:latin typeface="+mn-lt"/>
              </a:rPr>
              <a:t>Transition to Clerkship:</a:t>
            </a:r>
            <a:br>
              <a:rPr lang="en-US" sz="3500" b="1">
                <a:solidFill>
                  <a:srgbClr val="454545"/>
                </a:solidFill>
                <a:latin typeface="+mn-lt"/>
              </a:rPr>
            </a:br>
            <a:r>
              <a:rPr lang="en-US" sz="3500" b="1">
                <a:solidFill>
                  <a:srgbClr val="454545"/>
                </a:solidFill>
                <a:latin typeface="+mn-lt"/>
              </a:rPr>
              <a:t>Managing stress in a stressful environment</a:t>
            </a:r>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a:xfrm>
            <a:off x="1151529" y="3930316"/>
            <a:ext cx="6840715" cy="947291"/>
          </a:xfrm>
        </p:spPr>
        <p:txBody>
          <a:bodyPr>
            <a:noAutofit/>
          </a:bodyPr>
          <a:lstStyle/>
          <a:p>
            <a:pPr algn="ctr">
              <a:lnSpc>
                <a:spcPct val="110000"/>
              </a:lnSpc>
            </a:pPr>
            <a:r>
              <a:rPr lang="en-US" sz="2000" dirty="0">
                <a:solidFill>
                  <a:schemeClr val="accent1"/>
                </a:solidFill>
                <a:latin typeface="+mj-lt"/>
                <a:cs typeface="Calibri" panose="020F0502020204030204" pitchFamily="34" charset="0"/>
              </a:rPr>
              <a:t>Leah Deane (she/her), MSW RSW</a:t>
            </a:r>
          </a:p>
          <a:p>
            <a:pPr algn="ctr">
              <a:lnSpc>
                <a:spcPct val="110000"/>
              </a:lnSpc>
            </a:pPr>
            <a:r>
              <a:rPr lang="en-US" sz="2000" dirty="0">
                <a:solidFill>
                  <a:schemeClr val="accent1"/>
                </a:solidFill>
                <a:latin typeface="+mj-lt"/>
                <a:cs typeface="Calibri" panose="020F0502020204030204" pitchFamily="34" charset="0"/>
              </a:rPr>
              <a:t>Director - Student Services at Bannatyne Campus</a:t>
            </a:r>
          </a:p>
        </p:txBody>
      </p:sp>
      <p:pic>
        <p:nvPicPr>
          <p:cNvPr id="42" name="Picture 3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7" name="Straight Connector 3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6562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24" y="837123"/>
            <a:ext cx="8279824" cy="487680"/>
          </a:xfrm>
        </p:spPr>
        <p:txBody>
          <a:bodyPr>
            <a:normAutofit fontScale="90000"/>
          </a:bodyPr>
          <a:lstStyle/>
          <a:p>
            <a:r>
              <a:rPr lang="en-CA" dirty="0"/>
              <a:t>Why do we need to address stress early?</a:t>
            </a:r>
          </a:p>
        </p:txBody>
      </p:sp>
      <p:sp>
        <p:nvSpPr>
          <p:cNvPr id="3" name="Content Placeholder 2"/>
          <p:cNvSpPr>
            <a:spLocks noGrp="1"/>
          </p:cNvSpPr>
          <p:nvPr>
            <p:ph idx="1"/>
          </p:nvPr>
        </p:nvSpPr>
        <p:spPr>
          <a:xfrm>
            <a:off x="258267" y="2443893"/>
            <a:ext cx="7188602" cy="2427086"/>
          </a:xfrm>
        </p:spPr>
        <p:txBody>
          <a:bodyPr>
            <a:normAutofit fontScale="92500" lnSpcReduction="20000"/>
          </a:bodyPr>
          <a:lstStyle/>
          <a:p>
            <a:r>
              <a:rPr lang="en-CA" dirty="0"/>
              <a:t>Feel energized and motivated</a:t>
            </a:r>
          </a:p>
          <a:p>
            <a:r>
              <a:rPr lang="en-CA" dirty="0"/>
              <a:t>Can feel innovative and have new ideas</a:t>
            </a:r>
          </a:p>
          <a:p>
            <a:r>
              <a:rPr lang="en-CA" dirty="0"/>
              <a:t>Feel more committed to your role</a:t>
            </a:r>
          </a:p>
          <a:p>
            <a:r>
              <a:rPr lang="en-CA" dirty="0"/>
              <a:t>Improve morale and performance</a:t>
            </a:r>
          </a:p>
          <a:p>
            <a:r>
              <a:rPr lang="en-CA" dirty="0"/>
              <a:t>Improve relationships</a:t>
            </a:r>
          </a:p>
          <a:p>
            <a:endParaRPr lang="en-CA" dirty="0"/>
          </a:p>
        </p:txBody>
      </p:sp>
      <p:sp>
        <p:nvSpPr>
          <p:cNvPr id="4" name="Text Placeholder 3"/>
          <p:cNvSpPr>
            <a:spLocks noGrp="1"/>
          </p:cNvSpPr>
          <p:nvPr>
            <p:ph type="body" sz="quarter" idx="10"/>
          </p:nvPr>
        </p:nvSpPr>
        <p:spPr>
          <a:xfrm>
            <a:off x="258267" y="1916210"/>
            <a:ext cx="7326630" cy="393700"/>
          </a:xfrm>
        </p:spPr>
        <p:txBody>
          <a:bodyPr>
            <a:normAutofit fontScale="92500" lnSpcReduction="10000"/>
          </a:bodyPr>
          <a:lstStyle/>
          <a:p>
            <a:r>
              <a:rPr lang="en-CA" dirty="0"/>
              <a:t>When handled early…</a:t>
            </a:r>
          </a:p>
        </p:txBody>
      </p:sp>
      <p:pic>
        <p:nvPicPr>
          <p:cNvPr id="7" name="Picture 6">
            <a:extLst>
              <a:ext uri="{FF2B5EF4-FFF2-40B4-BE49-F238E27FC236}">
                <a16:creationId xmlns:a16="http://schemas.microsoft.com/office/drawing/2014/main" id="{20D59D34-26A6-461E-BD5C-75930867ED76}"/>
              </a:ext>
            </a:extLst>
          </p:cNvPr>
          <p:cNvPicPr>
            <a:picLocks noChangeAspect="1"/>
          </p:cNvPicPr>
          <p:nvPr/>
        </p:nvPicPr>
        <p:blipFill>
          <a:blip r:embed="rId3"/>
          <a:stretch>
            <a:fillRect/>
          </a:stretch>
        </p:blipFill>
        <p:spPr>
          <a:xfrm>
            <a:off x="5099050" y="3249531"/>
            <a:ext cx="3892898" cy="2597119"/>
          </a:xfrm>
          <a:prstGeom prst="rect">
            <a:avLst/>
          </a:prstGeom>
        </p:spPr>
      </p:pic>
    </p:spTree>
    <p:extLst>
      <p:ext uri="{BB962C8B-B14F-4D97-AF65-F5344CB8AC3E}">
        <p14:creationId xmlns:p14="http://schemas.microsoft.com/office/powerpoint/2010/main" val="262811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36" y="552928"/>
            <a:ext cx="8243454" cy="487680"/>
          </a:xfrm>
        </p:spPr>
        <p:txBody>
          <a:bodyPr>
            <a:normAutofit fontScale="90000"/>
          </a:bodyPr>
          <a:lstStyle/>
          <a:p>
            <a:r>
              <a:rPr lang="en-CA" dirty="0"/>
              <a:t>Why do we need to address Stress early?</a:t>
            </a:r>
          </a:p>
        </p:txBody>
      </p:sp>
      <p:sp>
        <p:nvSpPr>
          <p:cNvPr id="3" name="Content Placeholder 2"/>
          <p:cNvSpPr>
            <a:spLocks noGrp="1"/>
          </p:cNvSpPr>
          <p:nvPr>
            <p:ph idx="1"/>
          </p:nvPr>
        </p:nvSpPr>
        <p:spPr>
          <a:xfrm>
            <a:off x="118873" y="2321636"/>
            <a:ext cx="4669027" cy="3279691"/>
          </a:xfrm>
        </p:spPr>
        <p:txBody>
          <a:bodyPr>
            <a:normAutofit fontScale="32500" lnSpcReduction="20000"/>
          </a:bodyPr>
          <a:lstStyle/>
          <a:p>
            <a:r>
              <a:rPr lang="en-CA" sz="6200" dirty="0"/>
              <a:t>Lower your performance</a:t>
            </a:r>
          </a:p>
          <a:p>
            <a:r>
              <a:rPr lang="en-CA" sz="6200" dirty="0"/>
              <a:t>Increase stress and chance of becoming unwell</a:t>
            </a:r>
          </a:p>
          <a:p>
            <a:r>
              <a:rPr lang="en-CA" sz="6200" dirty="0"/>
              <a:t>Reduce your efficiency and may increase absenteeism</a:t>
            </a:r>
          </a:p>
          <a:p>
            <a:r>
              <a:rPr lang="en-CA" sz="6200" dirty="0"/>
              <a:t>Low morale or anger</a:t>
            </a:r>
          </a:p>
          <a:p>
            <a:r>
              <a:rPr lang="en-CA" sz="6200" dirty="0"/>
              <a:t>Poor relationships</a:t>
            </a:r>
          </a:p>
          <a:p>
            <a:r>
              <a:rPr lang="en-CA" sz="6200" dirty="0"/>
              <a:t>burnout</a:t>
            </a:r>
          </a:p>
          <a:p>
            <a:endParaRPr lang="en-CA" dirty="0"/>
          </a:p>
        </p:txBody>
      </p:sp>
      <p:sp>
        <p:nvSpPr>
          <p:cNvPr id="4" name="Text Placeholder 3"/>
          <p:cNvSpPr>
            <a:spLocks noGrp="1"/>
          </p:cNvSpPr>
          <p:nvPr>
            <p:ph type="body" sz="quarter" idx="10"/>
          </p:nvPr>
        </p:nvSpPr>
        <p:spPr>
          <a:xfrm>
            <a:off x="218244" y="1639294"/>
            <a:ext cx="7326630" cy="393700"/>
          </a:xfrm>
        </p:spPr>
        <p:txBody>
          <a:bodyPr>
            <a:normAutofit fontScale="92500" lnSpcReduction="10000"/>
          </a:bodyPr>
          <a:lstStyle/>
          <a:p>
            <a:r>
              <a:rPr lang="en-CA" dirty="0"/>
              <a:t>When handled in a delayed manner…</a:t>
            </a:r>
          </a:p>
        </p:txBody>
      </p:sp>
      <p:pic>
        <p:nvPicPr>
          <p:cNvPr id="6" name="Picture 5">
            <a:extLst>
              <a:ext uri="{FF2B5EF4-FFF2-40B4-BE49-F238E27FC236}">
                <a16:creationId xmlns:a16="http://schemas.microsoft.com/office/drawing/2014/main" id="{6C72D15C-2669-4573-A582-F94A2ED106D8}"/>
              </a:ext>
            </a:extLst>
          </p:cNvPr>
          <p:cNvPicPr>
            <a:picLocks noChangeAspect="1"/>
          </p:cNvPicPr>
          <p:nvPr/>
        </p:nvPicPr>
        <p:blipFill>
          <a:blip r:embed="rId3"/>
          <a:stretch>
            <a:fillRect/>
          </a:stretch>
        </p:blipFill>
        <p:spPr>
          <a:xfrm>
            <a:off x="4241800" y="2223494"/>
            <a:ext cx="4783327" cy="3281285"/>
          </a:xfrm>
          <a:prstGeom prst="rect">
            <a:avLst/>
          </a:prstGeom>
        </p:spPr>
      </p:pic>
    </p:spTree>
    <p:extLst>
      <p:ext uri="{BB962C8B-B14F-4D97-AF65-F5344CB8AC3E}">
        <p14:creationId xmlns:p14="http://schemas.microsoft.com/office/powerpoint/2010/main" val="90358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stress affects us:</a:t>
            </a:r>
          </a:p>
        </p:txBody>
      </p:sp>
      <p:graphicFrame>
        <p:nvGraphicFramePr>
          <p:cNvPr id="6" name="Content Placeholder 2">
            <a:extLst>
              <a:ext uri="{FF2B5EF4-FFF2-40B4-BE49-F238E27FC236}">
                <a16:creationId xmlns:a16="http://schemas.microsoft.com/office/drawing/2014/main" id="{11792F8D-B9B2-4D44-B3C3-10A245EF3245}"/>
              </a:ext>
            </a:extLst>
          </p:cNvPr>
          <p:cNvGraphicFramePr>
            <a:graphicFrameLocks noGrp="1"/>
          </p:cNvGraphicFramePr>
          <p:nvPr>
            <p:ph idx="1"/>
            <p:extLst>
              <p:ext uri="{D42A27DB-BD31-4B8C-83A1-F6EECF244321}">
                <p14:modId xmlns:p14="http://schemas.microsoft.com/office/powerpoint/2010/main" val="1050189887"/>
              </p:ext>
            </p:extLst>
          </p:nvPr>
        </p:nvGraphicFramePr>
        <p:xfrm>
          <a:off x="1188720" y="2217709"/>
          <a:ext cx="7326630" cy="209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a:t>What are the symptoms?</a:t>
            </a:r>
          </a:p>
        </p:txBody>
      </p:sp>
    </p:spTree>
    <p:extLst>
      <p:ext uri="{BB962C8B-B14F-4D97-AF65-F5344CB8AC3E}">
        <p14:creationId xmlns:p14="http://schemas.microsoft.com/office/powerpoint/2010/main" val="138762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81845"/>
            <a:ext cx="7543800" cy="1088068"/>
          </a:xfrm>
        </p:spPr>
        <p:txBody>
          <a:bodyPr vert="horz" lIns="68580" tIns="34290" rIns="68580" bIns="34290" rtlCol="0" anchor="ctr">
            <a:normAutofit/>
          </a:bodyPr>
          <a:lstStyle/>
          <a:p>
            <a:r>
              <a:rPr lang="en-US" sz="3200"/>
              <a:t>How to Prevent Burnout</a:t>
            </a:r>
            <a:endParaRPr lang="en-US" sz="3200" dirty="0"/>
          </a:p>
        </p:txBody>
      </p:sp>
      <p:sp>
        <p:nvSpPr>
          <p:cNvPr id="3" name="Content Placeholder 2"/>
          <p:cNvSpPr>
            <a:spLocks noGrp="1"/>
          </p:cNvSpPr>
          <p:nvPr>
            <p:ph idx="1"/>
          </p:nvPr>
        </p:nvSpPr>
        <p:spPr>
          <a:xfrm>
            <a:off x="822960" y="2095673"/>
            <a:ext cx="7254240" cy="2892416"/>
          </a:xfrm>
        </p:spPr>
        <p:txBody>
          <a:bodyPr vert="horz" lIns="0" tIns="34290" rIns="0" bIns="34290" rtlCol="0">
            <a:normAutofit/>
          </a:bodyPr>
          <a:lstStyle/>
          <a:p>
            <a:pPr>
              <a:lnSpc>
                <a:spcPct val="100000"/>
              </a:lnSpc>
            </a:pPr>
            <a:r>
              <a:rPr lang="en-US" altLang="en-US" dirty="0">
                <a:latin typeface="+mn-lt"/>
                <a:cs typeface="+mn-cs"/>
              </a:rPr>
              <a:t>Seek out social support</a:t>
            </a:r>
          </a:p>
          <a:p>
            <a:pPr>
              <a:lnSpc>
                <a:spcPct val="100000"/>
              </a:lnSpc>
            </a:pPr>
            <a:r>
              <a:rPr lang="en-US" altLang="en-US" dirty="0">
                <a:latin typeface="+mn-lt"/>
                <a:cs typeface="+mn-cs"/>
              </a:rPr>
              <a:t>Engage in activities outside of your program</a:t>
            </a:r>
          </a:p>
          <a:p>
            <a:pPr>
              <a:lnSpc>
                <a:spcPct val="100000"/>
              </a:lnSpc>
            </a:pPr>
            <a:r>
              <a:rPr lang="en-US" altLang="en-US" dirty="0">
                <a:latin typeface="+mn-lt"/>
                <a:cs typeface="+mn-cs"/>
              </a:rPr>
              <a:t>Change how you look at your workload/prioritize</a:t>
            </a:r>
          </a:p>
          <a:p>
            <a:pPr>
              <a:lnSpc>
                <a:spcPct val="100000"/>
              </a:lnSpc>
            </a:pPr>
            <a:r>
              <a:rPr lang="en-US" altLang="en-US" dirty="0">
                <a:latin typeface="+mn-lt"/>
                <a:cs typeface="+mn-cs"/>
              </a:rPr>
              <a:t>Learn to manage stress well with healthy behaviours</a:t>
            </a:r>
          </a:p>
          <a:p>
            <a:pPr>
              <a:lnSpc>
                <a:spcPct val="100000"/>
              </a:lnSpc>
            </a:pPr>
            <a:r>
              <a:rPr lang="en-US" altLang="en-US" dirty="0">
                <a:latin typeface="+mn-lt"/>
                <a:cs typeface="+mn-cs"/>
              </a:rPr>
              <a:t>Be kind to yourself!! Dr.  Kristen Neff – Self-compassion</a:t>
            </a:r>
          </a:p>
          <a:p>
            <a:pPr lvl="1">
              <a:lnSpc>
                <a:spcPct val="100000"/>
              </a:lnSpc>
            </a:pPr>
            <a:r>
              <a:rPr lang="en-US" altLang="en-US" dirty="0">
                <a:latin typeface="+mn-lt"/>
                <a:cs typeface="+mn-cs"/>
              </a:rPr>
              <a:t>https://self-</a:t>
            </a:r>
            <a:r>
              <a:rPr lang="en-US" altLang="en-US" dirty="0" err="1">
                <a:latin typeface="+mn-lt"/>
                <a:cs typeface="+mn-cs"/>
              </a:rPr>
              <a:t>compassion.org</a:t>
            </a:r>
            <a:endParaRPr lang="en-US" altLang="en-US" dirty="0">
              <a:latin typeface="+mn-lt"/>
              <a:cs typeface="+mn-cs"/>
            </a:endParaRPr>
          </a:p>
        </p:txBody>
      </p:sp>
    </p:spTree>
    <p:extLst>
      <p:ext uri="{BB962C8B-B14F-4D97-AF65-F5344CB8AC3E}">
        <p14:creationId xmlns:p14="http://schemas.microsoft.com/office/powerpoint/2010/main" val="280163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690881"/>
            <a:ext cx="8174181" cy="487680"/>
          </a:xfrm>
        </p:spPr>
        <p:txBody>
          <a:bodyPr>
            <a:noAutofit/>
          </a:bodyPr>
          <a:lstStyle/>
          <a:p>
            <a:r>
              <a:rPr lang="en-US" sz="3200" dirty="0"/>
              <a:t>Steps to Manage Your Stressful Thinking</a:t>
            </a:r>
            <a:endParaRPr lang="en-CA" sz="3200" dirty="0"/>
          </a:p>
        </p:txBody>
      </p:sp>
      <p:sp>
        <p:nvSpPr>
          <p:cNvPr id="3" name="Content Placeholder 2"/>
          <p:cNvSpPr>
            <a:spLocks noGrp="1"/>
          </p:cNvSpPr>
          <p:nvPr>
            <p:ph idx="1"/>
          </p:nvPr>
        </p:nvSpPr>
        <p:spPr>
          <a:xfrm>
            <a:off x="1074680" y="1880458"/>
            <a:ext cx="7586720" cy="3493952"/>
          </a:xfrm>
        </p:spPr>
        <p:txBody>
          <a:bodyPr>
            <a:normAutofit/>
          </a:bodyPr>
          <a:lstStyle/>
          <a:p>
            <a:r>
              <a:rPr lang="en-US" altLang="en-US" dirty="0">
                <a:latin typeface="+mn-lt"/>
              </a:rPr>
              <a:t>Normalize the stress you are feeling</a:t>
            </a:r>
          </a:p>
          <a:p>
            <a:r>
              <a:rPr lang="en-US" altLang="en-US" dirty="0">
                <a:latin typeface="+mn-lt"/>
              </a:rPr>
              <a:t>Identify negative thoughts</a:t>
            </a:r>
          </a:p>
          <a:p>
            <a:r>
              <a:rPr lang="en-US" altLang="en-US" dirty="0">
                <a:latin typeface="+mn-lt"/>
              </a:rPr>
              <a:t>Challenge these thoughts</a:t>
            </a:r>
          </a:p>
          <a:p>
            <a:pPr lvl="1"/>
            <a:r>
              <a:rPr lang="en-US" altLang="en-US" dirty="0">
                <a:latin typeface="+mn-lt"/>
              </a:rPr>
              <a:t>Is the thought realistic? </a:t>
            </a:r>
          </a:p>
          <a:p>
            <a:pPr lvl="1"/>
            <a:r>
              <a:rPr lang="en-US" altLang="en-US" dirty="0">
                <a:latin typeface="+mn-lt"/>
              </a:rPr>
              <a:t>What is the evidence that the thought is true? What is the evidence that the thought is false?</a:t>
            </a:r>
          </a:p>
          <a:p>
            <a:pPr lvl="1"/>
            <a:r>
              <a:rPr lang="en-US" altLang="en-US" dirty="0"/>
              <a:t>What would I tell a friend if they were feeling this way?</a:t>
            </a:r>
          </a:p>
          <a:p>
            <a:pPr lvl="1"/>
            <a:endParaRPr lang="en-US" altLang="en-US" dirty="0">
              <a:latin typeface="+mn-lt"/>
            </a:endParaRPr>
          </a:p>
          <a:p>
            <a:endParaRPr lang="en-CA" sz="2800" dirty="0"/>
          </a:p>
        </p:txBody>
      </p:sp>
    </p:spTree>
    <p:extLst>
      <p:ext uri="{BB962C8B-B14F-4D97-AF65-F5344CB8AC3E}">
        <p14:creationId xmlns:p14="http://schemas.microsoft.com/office/powerpoint/2010/main" val="291277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0" name="Picture 13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2" name="Straight Connector 14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6" name="Rectangle 145">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8853" name="Rectangle 5"/>
          <p:cNvSpPr>
            <a:spLocks noChangeArrowheads="1"/>
          </p:cNvSpPr>
          <p:nvPr/>
        </p:nvSpPr>
        <p:spPr bwMode="auto">
          <a:xfrm>
            <a:off x="859931" y="1322470"/>
            <a:ext cx="3125711" cy="104923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p>
            <a:pPr algn="ctr" defTabSz="914400">
              <a:lnSpc>
                <a:spcPct val="90000"/>
              </a:lnSpc>
              <a:spcBef>
                <a:spcPct val="0"/>
              </a:spcBef>
              <a:spcAft>
                <a:spcPts val="600"/>
              </a:spcAft>
              <a:defRPr/>
            </a:pPr>
            <a:r>
              <a:rPr lang="en-US" sz="3200" cap="all" dirty="0">
                <a:solidFill>
                  <a:schemeClr val="tx1"/>
                </a:solidFill>
                <a:latin typeface="+mj-lt"/>
                <a:ea typeface="+mj-ea"/>
                <a:cs typeface="+mj-cs"/>
              </a:rPr>
              <a:t>Mindfulness</a:t>
            </a:r>
          </a:p>
        </p:txBody>
      </p:sp>
      <p:sp>
        <p:nvSpPr>
          <p:cNvPr id="150" name="Rectangle 149">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70" name="Rectangle 5"/>
          <p:cNvSpPr>
            <a:spLocks noChangeArrowheads="1"/>
          </p:cNvSpPr>
          <p:nvPr/>
        </p:nvSpPr>
        <p:spPr bwMode="auto">
          <a:xfrm>
            <a:off x="247318" y="2295135"/>
            <a:ext cx="3724985" cy="36230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lnSpc>
                <a:spcPct val="120000"/>
              </a:lnSpc>
              <a:spcAft>
                <a:spcPts val="600"/>
              </a:spcAft>
              <a:buClr>
                <a:schemeClr val="accent1"/>
              </a:buClr>
              <a:buSzPct val="100000"/>
            </a:pPr>
            <a:r>
              <a:rPr lang="en-US" altLang="en-US" sz="2800" dirty="0">
                <a:latin typeface="Calibri" panose="020F0502020204030204" pitchFamily="34" charset="0"/>
                <a:cs typeface="Calibri" panose="020F0502020204030204" pitchFamily="34" charset="0"/>
              </a:rPr>
              <a:t>Paying attention in a particular way; on purpose, in the present moment, and non-judgmentally</a:t>
            </a:r>
          </a:p>
          <a:p>
            <a:pPr indent="-228600" defTabSz="914400" eaLnBrk="1" hangingPunct="1">
              <a:lnSpc>
                <a:spcPct val="120000"/>
              </a:lnSpc>
              <a:spcAft>
                <a:spcPts val="600"/>
              </a:spcAft>
              <a:buClr>
                <a:schemeClr val="accent1"/>
              </a:buClr>
              <a:buSzPct val="100000"/>
              <a:buFont typeface="Arial" panose="020B0604020202020204" pitchFamily="34" charset="0"/>
              <a:buChar char="•"/>
            </a:pPr>
            <a:endParaRPr lang="en-US" altLang="en-US" dirty="0">
              <a:latin typeface="+mn-lt"/>
            </a:endParaRPr>
          </a:p>
        </p:txBody>
      </p:sp>
      <p:grpSp>
        <p:nvGrpSpPr>
          <p:cNvPr id="152" name="Group 151">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60131" y="482171"/>
            <a:chExt cx="6091791" cy="5149101"/>
          </a:xfrm>
        </p:grpSpPr>
        <p:sp>
          <p:nvSpPr>
            <p:cNvPr id="78855" name="Rectangle 152">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56" name="Rectangle 153">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 name="Rectangle 155">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784" y="977965"/>
            <a:ext cx="3850973"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67535B-714D-418B-93A3-225CBEC423C9}"/>
              </a:ext>
            </a:extLst>
          </p:cNvPr>
          <p:cNvPicPr>
            <a:picLocks noChangeAspect="1"/>
          </p:cNvPicPr>
          <p:nvPr/>
        </p:nvPicPr>
        <p:blipFill>
          <a:blip r:embed="rId4"/>
          <a:stretch>
            <a:fillRect/>
          </a:stretch>
        </p:blipFill>
        <p:spPr>
          <a:xfrm>
            <a:off x="4570444" y="1562284"/>
            <a:ext cx="3616163" cy="2974294"/>
          </a:xfrm>
          <a:prstGeom prst="rect">
            <a:avLst/>
          </a:prstGeom>
        </p:spPr>
      </p:pic>
      <p:pic>
        <p:nvPicPr>
          <p:cNvPr id="158" name="Picture 157">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0" name="Straight Connector 159">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79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Headspace | Meditation | The Hole in the Road">
            <a:hlinkClick r:id="" action="ppaction://media"/>
            <a:extLst>
              <a:ext uri="{FF2B5EF4-FFF2-40B4-BE49-F238E27FC236}">
                <a16:creationId xmlns:a16="http://schemas.microsoft.com/office/drawing/2014/main" id="{ADEACA4E-0F0C-1643-BE53-C78050E3A2DB}"/>
              </a:ext>
            </a:extLst>
          </p:cNvPr>
          <p:cNvPicPr>
            <a:picLocks noRot="1" noChangeAspect="1"/>
          </p:cNvPicPr>
          <p:nvPr>
            <a:videoFile r:link="rId1"/>
          </p:nvPr>
        </p:nvPicPr>
        <p:blipFill>
          <a:blip r:embed="rId4"/>
          <a:stretch>
            <a:fillRect/>
          </a:stretch>
        </p:blipFill>
        <p:spPr>
          <a:xfrm>
            <a:off x="75688" y="738585"/>
            <a:ext cx="8992623" cy="5080833"/>
          </a:xfrm>
          <a:prstGeom prst="rect">
            <a:avLst/>
          </a:prstGeom>
        </p:spPr>
      </p:pic>
      <p:sp>
        <p:nvSpPr>
          <p:cNvPr id="5" name="TextBox 4">
            <a:extLst>
              <a:ext uri="{FF2B5EF4-FFF2-40B4-BE49-F238E27FC236}">
                <a16:creationId xmlns:a16="http://schemas.microsoft.com/office/drawing/2014/main" id="{A674D86C-B093-A54A-993A-C769050E9A35}"/>
              </a:ext>
            </a:extLst>
          </p:cNvPr>
          <p:cNvSpPr txBox="1"/>
          <p:nvPr/>
        </p:nvSpPr>
        <p:spPr>
          <a:xfrm>
            <a:off x="1573823" y="203054"/>
            <a:ext cx="6260124" cy="535531"/>
          </a:xfrm>
          <a:prstGeom prst="rect">
            <a:avLst/>
          </a:prstGeom>
          <a:noFill/>
        </p:spPr>
        <p:txBody>
          <a:bodyPr wrap="square" rtlCol="0">
            <a:spAutoFit/>
          </a:bodyPr>
          <a:lstStyle/>
          <a:p>
            <a:pPr defTabSz="685800">
              <a:lnSpc>
                <a:spcPct val="90000"/>
              </a:lnSpc>
              <a:spcBef>
                <a:spcPct val="0"/>
              </a:spcBef>
            </a:pPr>
            <a:r>
              <a:rPr lang="en-US" sz="3200" b="1" cap="all" dirty="0">
                <a:solidFill>
                  <a:schemeClr val="accent1">
                    <a:lumMod val="75000"/>
                  </a:schemeClr>
                </a:solidFill>
                <a:latin typeface="Arial" panose="020B0604020202020204" pitchFamily="34" charset="0"/>
                <a:ea typeface="+mj-ea"/>
                <a:cs typeface="Arial" panose="020B0604020202020204" pitchFamily="34" charset="0"/>
              </a:rPr>
              <a:t>Don’t Fall Down the Hole</a:t>
            </a:r>
          </a:p>
        </p:txBody>
      </p:sp>
    </p:spTree>
    <p:extLst>
      <p:ext uri="{BB962C8B-B14F-4D97-AF65-F5344CB8AC3E}">
        <p14:creationId xmlns:p14="http://schemas.microsoft.com/office/powerpoint/2010/main" val="112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m - Meditation and Sleep on the App Store">
            <a:extLst>
              <a:ext uri="{FF2B5EF4-FFF2-40B4-BE49-F238E27FC236}">
                <a16:creationId xmlns:a16="http://schemas.microsoft.com/office/drawing/2014/main" id="{52826EB5-6F78-4F5D-AF33-2B1EA41D3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3426047"/>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E64DBF7-90D6-4EE3-A19C-F7F7D8923642}"/>
              </a:ext>
            </a:extLst>
          </p:cNvPr>
          <p:cNvPicPr>
            <a:picLocks noChangeAspect="1"/>
          </p:cNvPicPr>
          <p:nvPr/>
        </p:nvPicPr>
        <p:blipFill>
          <a:blip r:embed="rId4"/>
          <a:stretch>
            <a:fillRect/>
          </a:stretch>
        </p:blipFill>
        <p:spPr>
          <a:xfrm>
            <a:off x="0" y="2935510"/>
            <a:ext cx="3800475" cy="2533650"/>
          </a:xfrm>
          <a:prstGeom prst="rect">
            <a:avLst/>
          </a:prstGeom>
        </p:spPr>
      </p:pic>
      <p:sp>
        <p:nvSpPr>
          <p:cNvPr id="5" name="TextBox 4"/>
          <p:cNvSpPr txBox="1"/>
          <p:nvPr/>
        </p:nvSpPr>
        <p:spPr>
          <a:xfrm>
            <a:off x="2743200" y="455982"/>
            <a:ext cx="4193035" cy="646331"/>
          </a:xfrm>
          <a:prstGeom prst="rect">
            <a:avLst/>
          </a:prstGeom>
          <a:noFill/>
        </p:spPr>
        <p:txBody>
          <a:bodyPr wrap="square" rtlCol="0">
            <a:spAutoFit/>
          </a:bodyPr>
          <a:lstStyle/>
          <a:p>
            <a:pPr algn="ctr"/>
            <a:r>
              <a:rPr lang="en-US" sz="3600" dirty="0">
                <a:solidFill>
                  <a:srgbClr val="0070C0"/>
                </a:solidFill>
              </a:rPr>
              <a:t>Meditation Apps</a:t>
            </a:r>
          </a:p>
        </p:txBody>
      </p:sp>
      <p:pic>
        <p:nvPicPr>
          <p:cNvPr id="3" name="Picture 2" descr="Shape, icon&#10;&#10;Description automatically generated">
            <a:extLst>
              <a:ext uri="{FF2B5EF4-FFF2-40B4-BE49-F238E27FC236}">
                <a16:creationId xmlns:a16="http://schemas.microsoft.com/office/drawing/2014/main" id="{3D7822D0-9982-40B2-9140-400F2628FC1E}"/>
              </a:ext>
            </a:extLst>
          </p:cNvPr>
          <p:cNvPicPr>
            <a:picLocks noChangeAspect="1"/>
          </p:cNvPicPr>
          <p:nvPr/>
        </p:nvPicPr>
        <p:blipFill>
          <a:blip r:embed="rId5"/>
          <a:stretch>
            <a:fillRect/>
          </a:stretch>
        </p:blipFill>
        <p:spPr>
          <a:xfrm>
            <a:off x="3055570" y="2095763"/>
            <a:ext cx="3568294" cy="3568294"/>
          </a:xfrm>
          <a:prstGeom prst="rect">
            <a:avLst/>
          </a:prstGeom>
        </p:spPr>
      </p:pic>
      <p:sp>
        <p:nvSpPr>
          <p:cNvPr id="6" name="TextBox 5">
            <a:extLst>
              <a:ext uri="{FF2B5EF4-FFF2-40B4-BE49-F238E27FC236}">
                <a16:creationId xmlns:a16="http://schemas.microsoft.com/office/drawing/2014/main" id="{E6648F85-7258-411B-A931-56BB3775A1AC}"/>
              </a:ext>
            </a:extLst>
          </p:cNvPr>
          <p:cNvSpPr txBox="1"/>
          <p:nvPr/>
        </p:nvSpPr>
        <p:spPr>
          <a:xfrm>
            <a:off x="3558035" y="1308884"/>
            <a:ext cx="3378200" cy="369332"/>
          </a:xfrm>
          <a:prstGeom prst="rect">
            <a:avLst/>
          </a:prstGeom>
          <a:noFill/>
        </p:spPr>
        <p:txBody>
          <a:bodyPr wrap="square" rtlCol="0">
            <a:spAutoFit/>
          </a:bodyPr>
          <a:lstStyle/>
          <a:p>
            <a:r>
              <a:rPr lang="en-US" dirty="0"/>
              <a:t>One moment meditation</a:t>
            </a:r>
            <a:endParaRPr lang="en-CA" dirty="0"/>
          </a:p>
        </p:txBody>
      </p:sp>
      <p:sp>
        <p:nvSpPr>
          <p:cNvPr id="7" name="TextBox 6">
            <a:extLst>
              <a:ext uri="{FF2B5EF4-FFF2-40B4-BE49-F238E27FC236}">
                <a16:creationId xmlns:a16="http://schemas.microsoft.com/office/drawing/2014/main" id="{60D2EA8D-9A46-4DE2-A413-C50473C3E769}"/>
              </a:ext>
            </a:extLst>
          </p:cNvPr>
          <p:cNvSpPr txBox="1"/>
          <p:nvPr/>
        </p:nvSpPr>
        <p:spPr>
          <a:xfrm>
            <a:off x="625475" y="2402900"/>
            <a:ext cx="3378200" cy="369332"/>
          </a:xfrm>
          <a:prstGeom prst="rect">
            <a:avLst/>
          </a:prstGeom>
          <a:noFill/>
        </p:spPr>
        <p:txBody>
          <a:bodyPr wrap="square" rtlCol="0">
            <a:spAutoFit/>
          </a:bodyPr>
          <a:lstStyle/>
          <a:p>
            <a:r>
              <a:rPr lang="en-US" dirty="0"/>
              <a:t>Headspace</a:t>
            </a:r>
            <a:endParaRPr lang="en-CA" dirty="0"/>
          </a:p>
        </p:txBody>
      </p:sp>
      <p:sp>
        <p:nvSpPr>
          <p:cNvPr id="9" name="TextBox 8">
            <a:extLst>
              <a:ext uri="{FF2B5EF4-FFF2-40B4-BE49-F238E27FC236}">
                <a16:creationId xmlns:a16="http://schemas.microsoft.com/office/drawing/2014/main" id="{4536EC4A-6462-4D4B-B021-9F4A73656682}"/>
              </a:ext>
            </a:extLst>
          </p:cNvPr>
          <p:cNvSpPr txBox="1"/>
          <p:nvPr/>
        </p:nvSpPr>
        <p:spPr>
          <a:xfrm>
            <a:off x="7061200" y="2935510"/>
            <a:ext cx="1992759" cy="369332"/>
          </a:xfrm>
          <a:prstGeom prst="rect">
            <a:avLst/>
          </a:prstGeom>
          <a:noFill/>
        </p:spPr>
        <p:txBody>
          <a:bodyPr wrap="square" rtlCol="0">
            <a:spAutoFit/>
          </a:bodyPr>
          <a:lstStyle/>
          <a:p>
            <a:r>
              <a:rPr lang="en-US" dirty="0"/>
              <a:t>Calm meditation</a:t>
            </a:r>
            <a:endParaRPr lang="en-CA" dirty="0"/>
          </a:p>
        </p:txBody>
      </p:sp>
    </p:spTree>
    <p:extLst>
      <p:ext uri="{BB962C8B-B14F-4D97-AF65-F5344CB8AC3E}">
        <p14:creationId xmlns:p14="http://schemas.microsoft.com/office/powerpoint/2010/main" val="5606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9" name="Straight Connector 7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3" name="Rectangle 82">
            <a:extLst>
              <a:ext uri="{FF2B5EF4-FFF2-40B4-BE49-F238E27FC236}">
                <a16:creationId xmlns:a16="http://schemas.microsoft.com/office/drawing/2014/main" id="{9A1C6278-B7D5-4E8E-B4DC-834832980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007F3D3-099E-430E-8754-C084D0FA5F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p:cNvSpPr txBox="1"/>
          <p:nvPr/>
        </p:nvSpPr>
        <p:spPr>
          <a:xfrm>
            <a:off x="1332546" y="4459039"/>
            <a:ext cx="6482259" cy="55152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100" cap="all">
                <a:latin typeface="+mj-lt"/>
                <a:ea typeface="+mj-ea"/>
                <a:cs typeface="+mj-cs"/>
              </a:rPr>
              <a:t>Exam stress app</a:t>
            </a:r>
          </a:p>
        </p:txBody>
      </p:sp>
      <p:pic>
        <p:nvPicPr>
          <p:cNvPr id="6146" name="Picture 2" descr="Image result for exam stress app"/>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84359" y="643992"/>
            <a:ext cx="1965960" cy="34950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xam stress app"/>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88906" y="643992"/>
            <a:ext cx="1965960" cy="34950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exam stress app"/>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36830" y="1352525"/>
            <a:ext cx="2077974" cy="2077974"/>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a:extLst>
              <a:ext uri="{FF2B5EF4-FFF2-40B4-BE49-F238E27FC236}">
                <a16:creationId xmlns:a16="http://schemas.microsoft.com/office/drawing/2014/main" id="{6B9EA5DA-6DFD-447D-B8F9-CB95CA1140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5027185"/>
            <a:ext cx="648225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9" name="Picture 88">
            <a:extLst>
              <a:ext uri="{FF2B5EF4-FFF2-40B4-BE49-F238E27FC236}">
                <a16:creationId xmlns:a16="http://schemas.microsoft.com/office/drawing/2014/main" id="{87612EF9-94E7-42BA-B4A9-4B38643FBA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1" name="Straight Connector 90">
            <a:extLst>
              <a:ext uri="{FF2B5EF4-FFF2-40B4-BE49-F238E27FC236}">
                <a16:creationId xmlns:a16="http://schemas.microsoft.com/office/drawing/2014/main" id="{9E597F0B-0A17-4BF2-A904-9D99811F3E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1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B101A-60FF-4463-AA1B-5D345CD16AB1}"/>
              </a:ext>
            </a:extLst>
          </p:cNvPr>
          <p:cNvPicPr>
            <a:picLocks noChangeAspect="1"/>
          </p:cNvPicPr>
          <p:nvPr/>
        </p:nvPicPr>
        <p:blipFill>
          <a:blip r:embed="rId3"/>
          <a:stretch>
            <a:fillRect/>
          </a:stretch>
        </p:blipFill>
        <p:spPr>
          <a:xfrm>
            <a:off x="0" y="-183864"/>
            <a:ext cx="9144000" cy="6081648"/>
          </a:xfrm>
          <a:prstGeom prst="rect">
            <a:avLst/>
          </a:prstGeom>
        </p:spPr>
      </p:pic>
    </p:spTree>
    <p:extLst>
      <p:ext uri="{BB962C8B-B14F-4D97-AF65-F5344CB8AC3E}">
        <p14:creationId xmlns:p14="http://schemas.microsoft.com/office/powerpoint/2010/main" val="237211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6" name="Straight Connector 4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sz="3200" b="0">
                <a:solidFill>
                  <a:schemeClr val="tx1"/>
                </a:solidFill>
                <a:latin typeface="+mj-lt"/>
                <a:cs typeface="+mj-cs"/>
              </a:rPr>
              <a:t>Overview</a:t>
            </a:r>
          </a:p>
        </p:txBody>
      </p:sp>
      <p:pic>
        <p:nvPicPr>
          <p:cNvPr id="5" name="Picture 4" descr="Calendar&#10;&#10;Description automatically generated with low confidence">
            <a:extLst>
              <a:ext uri="{FF2B5EF4-FFF2-40B4-BE49-F238E27FC236}">
                <a16:creationId xmlns:a16="http://schemas.microsoft.com/office/drawing/2014/main" id="{A74AEB7F-197D-41FF-B17E-AB521B161186}"/>
              </a:ext>
            </a:extLst>
          </p:cNvPr>
          <p:cNvPicPr>
            <a:picLocks noChangeAspect="1"/>
          </p:cNvPicPr>
          <p:nvPr/>
        </p:nvPicPr>
        <p:blipFill>
          <a:blip r:embed="rId4"/>
          <a:stretch>
            <a:fillRect/>
          </a:stretch>
        </p:blipFill>
        <p:spPr>
          <a:xfrm>
            <a:off x="1088684" y="2578437"/>
            <a:ext cx="3720332" cy="2325207"/>
          </a:xfrm>
          <a:prstGeom prst="rect">
            <a:avLst/>
          </a:prstGeom>
        </p:spPr>
      </p:pic>
      <p:sp>
        <p:nvSpPr>
          <p:cNvPr id="3" name="Content Placeholder 2"/>
          <p:cNvSpPr>
            <a:spLocks noGrp="1"/>
          </p:cNvSpPr>
          <p:nvPr>
            <p:ph idx="1"/>
          </p:nvPr>
        </p:nvSpPr>
        <p:spPr>
          <a:xfrm>
            <a:off x="5169224" y="2015734"/>
            <a:ext cx="3121916" cy="3450613"/>
          </a:xfrm>
        </p:spPr>
        <p:txBody>
          <a:bodyPr vert="horz" lIns="91440" tIns="45720" rIns="91440" bIns="45720" rtlCol="0" anchor="t">
            <a:normAutofit/>
          </a:bodyPr>
          <a:lstStyle/>
          <a:p>
            <a:pPr defTabSz="914400">
              <a:lnSpc>
                <a:spcPct val="110000"/>
              </a:lnSpc>
            </a:pPr>
            <a:r>
              <a:rPr lang="en-US" sz="2200">
                <a:latin typeface="+mn-lt"/>
                <a:cs typeface="+mn-cs"/>
              </a:rPr>
              <a:t>Stress, stress-management, stress outcomes </a:t>
            </a:r>
          </a:p>
          <a:p>
            <a:pPr defTabSz="914400">
              <a:lnSpc>
                <a:spcPct val="110000"/>
              </a:lnSpc>
            </a:pPr>
            <a:r>
              <a:rPr lang="en-US" sz="2200">
                <a:latin typeface="+mn-lt"/>
                <a:cs typeface="+mn-cs"/>
              </a:rPr>
              <a:t>Coping strategies</a:t>
            </a:r>
          </a:p>
          <a:p>
            <a:pPr defTabSz="914400">
              <a:lnSpc>
                <a:spcPct val="110000"/>
              </a:lnSpc>
            </a:pPr>
            <a:r>
              <a:rPr lang="en-US" sz="2200">
                <a:latin typeface="+mn-lt"/>
                <a:cs typeface="+mn-cs"/>
              </a:rPr>
              <a:t>Maintaining a healthy balance</a:t>
            </a:r>
          </a:p>
          <a:p>
            <a:pPr defTabSz="914400">
              <a:lnSpc>
                <a:spcPct val="110000"/>
              </a:lnSpc>
            </a:pPr>
            <a:r>
              <a:rPr lang="en-US" sz="2200">
                <a:latin typeface="+mn-lt"/>
                <a:cs typeface="+mn-cs"/>
              </a:rPr>
              <a:t>Information on supports and resources</a:t>
            </a:r>
          </a:p>
          <a:p>
            <a:pPr defTabSz="914400">
              <a:lnSpc>
                <a:spcPct val="110000"/>
              </a:lnSpc>
            </a:pPr>
            <a:endParaRPr lang="en-US" sz="2200">
              <a:latin typeface="+mn-lt"/>
              <a:cs typeface="+mn-cs"/>
            </a:endParaRPr>
          </a:p>
        </p:txBody>
      </p:sp>
    </p:spTree>
    <p:extLst>
      <p:ext uri="{BB962C8B-B14F-4D97-AF65-F5344CB8AC3E}">
        <p14:creationId xmlns:p14="http://schemas.microsoft.com/office/powerpoint/2010/main" val="130650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0" y="542262"/>
            <a:ext cx="9055621" cy="1222744"/>
          </a:xfrm>
        </p:spPr>
        <p:txBody>
          <a:bodyPr>
            <a:normAutofit/>
          </a:bodyPr>
          <a:lstStyle/>
          <a:p>
            <a:pPr algn="ctr" defTabSz="342900"/>
            <a:r>
              <a:rPr lang="en-US" sz="3600" b="1"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Student Services at Bannatyne Campus</a:t>
            </a:r>
            <a:endParaRPr lang="en-US" sz="3600" b="1"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755626" y="1765006"/>
            <a:ext cx="7632747" cy="3816374"/>
          </a:xfrm>
          <a:prstGeom prst="rect">
            <a:avLst/>
          </a:prstGeom>
        </p:spPr>
      </p:pic>
      <p:sp>
        <p:nvSpPr>
          <p:cNvPr id="5" name="Content Placeholder 4">
            <a:extLst>
              <a:ext uri="{FF2B5EF4-FFF2-40B4-BE49-F238E27FC236}">
                <a16:creationId xmlns:a16="http://schemas.microsoft.com/office/drawing/2014/main" id="{1F3B0E90-3180-7E4F-A2BF-9B0536B0EAC3}"/>
              </a:ext>
            </a:extLst>
          </p:cNvPr>
          <p:cNvSpPr>
            <a:spLocks noGrp="1"/>
          </p:cNvSpPr>
          <p:nvPr>
            <p:ph idx="1"/>
          </p:nvPr>
        </p:nvSpPr>
        <p:spPr/>
        <p:txBody>
          <a:bodyPr>
            <a:noAutofit/>
          </a:bodyPr>
          <a:lstStyle/>
          <a:p>
            <a:pPr marL="0" indent="0">
              <a:buNone/>
            </a:pPr>
            <a:r>
              <a:rPr lang="en-US" dirty="0"/>
              <a:t> </a:t>
            </a:r>
          </a:p>
        </p:txBody>
      </p:sp>
    </p:spTree>
    <p:extLst>
      <p:ext uri="{BB962C8B-B14F-4D97-AF65-F5344CB8AC3E}">
        <p14:creationId xmlns:p14="http://schemas.microsoft.com/office/powerpoint/2010/main" val="363828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424148" y="4360749"/>
            <a:ext cx="5494973" cy="673431"/>
          </a:xfrm>
        </p:spPr>
        <p:txBody>
          <a:bodyPr>
            <a:normAutofit/>
          </a:bodyPr>
          <a:lstStyle/>
          <a:p>
            <a:pPr marL="214313" indent="-214313" algn="ctr"/>
            <a:r>
              <a:rPr lang="en-US" sz="2700" cap="none" dirty="0">
                <a:solidFill>
                  <a:schemeClr val="accent6"/>
                </a:solidFill>
              </a:rPr>
              <a:t>Academic Learning Skills</a:t>
            </a:r>
          </a:p>
        </p:txBody>
      </p:sp>
      <p:sp>
        <p:nvSpPr>
          <p:cNvPr id="8" name="Title 2">
            <a:extLst>
              <a:ext uri="{FF2B5EF4-FFF2-40B4-BE49-F238E27FC236}">
                <a16:creationId xmlns:a16="http://schemas.microsoft.com/office/drawing/2014/main" id="{4C636215-D32B-6942-BADA-F03AA83AC80D}"/>
              </a:ext>
            </a:extLst>
          </p:cNvPr>
          <p:cNvSpPr txBox="1">
            <a:spLocks/>
          </p:cNvSpPr>
          <p:nvPr/>
        </p:nvSpPr>
        <p:spPr>
          <a:xfrm>
            <a:off x="160580" y="1708471"/>
            <a:ext cx="7326630" cy="441143"/>
          </a:xfrm>
          <a:prstGeom prst="rect">
            <a:avLst/>
          </a:prstGeom>
        </p:spPr>
        <p:txBody>
          <a:bodyPr>
            <a:normAutofit lnSpcReduction="10000"/>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2700" dirty="0">
                <a:solidFill>
                  <a:srgbClr val="002060"/>
                </a:solidFill>
              </a:rPr>
              <a:t>Student Accessibility Services</a:t>
            </a:r>
          </a:p>
        </p:txBody>
      </p:sp>
      <p:sp>
        <p:nvSpPr>
          <p:cNvPr id="9" name="Title 2">
            <a:extLst>
              <a:ext uri="{FF2B5EF4-FFF2-40B4-BE49-F238E27FC236}">
                <a16:creationId xmlns:a16="http://schemas.microsoft.com/office/drawing/2014/main" id="{8E9E95F1-C77A-184F-B92B-31AEC7C51AFE}"/>
              </a:ext>
            </a:extLst>
          </p:cNvPr>
          <p:cNvSpPr txBox="1">
            <a:spLocks/>
          </p:cNvSpPr>
          <p:nvPr/>
        </p:nvSpPr>
        <p:spPr>
          <a:xfrm>
            <a:off x="-634799" y="2242826"/>
            <a:ext cx="5494973" cy="807028"/>
          </a:xfrm>
          <a:prstGeom prst="rect">
            <a:avLst/>
          </a:prstGeom>
        </p:spPr>
        <p:txBody>
          <a:bodyPr>
            <a:norm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2700" dirty="0">
                <a:solidFill>
                  <a:schemeClr val="accent6"/>
                </a:solidFill>
              </a:rPr>
              <a:t>Student Advocacy</a:t>
            </a:r>
          </a:p>
        </p:txBody>
      </p:sp>
      <p:sp>
        <p:nvSpPr>
          <p:cNvPr id="10" name="Title 2">
            <a:extLst>
              <a:ext uri="{FF2B5EF4-FFF2-40B4-BE49-F238E27FC236}">
                <a16:creationId xmlns:a16="http://schemas.microsoft.com/office/drawing/2014/main" id="{15A4DE58-DC7E-AE43-A23B-BD67717E8471}"/>
              </a:ext>
            </a:extLst>
          </p:cNvPr>
          <p:cNvSpPr txBox="1">
            <a:spLocks/>
          </p:cNvSpPr>
          <p:nvPr/>
        </p:nvSpPr>
        <p:spPr>
          <a:xfrm>
            <a:off x="-1261322" y="3881793"/>
            <a:ext cx="7326630" cy="578428"/>
          </a:xfrm>
          <a:prstGeom prst="rect">
            <a:avLst/>
          </a:prstGeom>
        </p:spPr>
        <p:txBody>
          <a:bodyPr>
            <a:norm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marL="214313" indent="-214313" algn="ctr"/>
            <a:r>
              <a:rPr lang="en-US" sz="2700" dirty="0">
                <a:solidFill>
                  <a:srgbClr val="002060"/>
                </a:solidFill>
              </a:rPr>
              <a:t>Career Services</a:t>
            </a:r>
          </a:p>
        </p:txBody>
      </p:sp>
      <p:sp>
        <p:nvSpPr>
          <p:cNvPr id="12" name="Title 2">
            <a:extLst>
              <a:ext uri="{FF2B5EF4-FFF2-40B4-BE49-F238E27FC236}">
                <a16:creationId xmlns:a16="http://schemas.microsoft.com/office/drawing/2014/main" id="{5ADB439D-8E9B-F24D-BADB-0A43D898EDE6}"/>
              </a:ext>
            </a:extLst>
          </p:cNvPr>
          <p:cNvSpPr txBox="1">
            <a:spLocks/>
          </p:cNvSpPr>
          <p:nvPr/>
        </p:nvSpPr>
        <p:spPr>
          <a:xfrm>
            <a:off x="-613788" y="4738162"/>
            <a:ext cx="7326630" cy="365760"/>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2700" dirty="0">
                <a:solidFill>
                  <a:srgbClr val="002060"/>
                </a:solidFill>
              </a:rPr>
              <a:t>Counselling Services</a:t>
            </a:r>
          </a:p>
        </p:txBody>
      </p:sp>
      <p:sp>
        <p:nvSpPr>
          <p:cNvPr id="13" name="Title 1">
            <a:extLst>
              <a:ext uri="{FF2B5EF4-FFF2-40B4-BE49-F238E27FC236}">
                <a16:creationId xmlns:a16="http://schemas.microsoft.com/office/drawing/2014/main" id="{54A07B57-CEBB-C94D-B0D7-65F0E338C6C9}"/>
              </a:ext>
            </a:extLst>
          </p:cNvPr>
          <p:cNvSpPr txBox="1">
            <a:spLocks/>
          </p:cNvSpPr>
          <p:nvPr/>
        </p:nvSpPr>
        <p:spPr>
          <a:xfrm>
            <a:off x="3927495" y="3793320"/>
            <a:ext cx="5494973" cy="36576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defTabSz="342900"/>
            <a:r>
              <a:rPr lang="en-US" sz="2700" dirty="0">
                <a:solidFill>
                  <a:srgbClr val="002060"/>
                </a:solidFill>
              </a:rPr>
              <a:t>Financial Aid and Awards</a:t>
            </a:r>
          </a:p>
        </p:txBody>
      </p:sp>
      <p:sp>
        <p:nvSpPr>
          <p:cNvPr id="14" name="Title 1">
            <a:extLst>
              <a:ext uri="{FF2B5EF4-FFF2-40B4-BE49-F238E27FC236}">
                <a16:creationId xmlns:a16="http://schemas.microsoft.com/office/drawing/2014/main" id="{22E1C90A-BEAA-AD48-833B-EFFBEFAC92FC}"/>
              </a:ext>
            </a:extLst>
          </p:cNvPr>
          <p:cNvSpPr txBox="1">
            <a:spLocks/>
          </p:cNvSpPr>
          <p:nvPr/>
        </p:nvSpPr>
        <p:spPr>
          <a:xfrm>
            <a:off x="-264723" y="1021578"/>
            <a:ext cx="5494973" cy="36576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2700" dirty="0">
                <a:solidFill>
                  <a:schemeClr val="accent6"/>
                </a:solidFill>
              </a:rPr>
              <a:t>International Services</a:t>
            </a:r>
          </a:p>
        </p:txBody>
      </p:sp>
      <p:sp>
        <p:nvSpPr>
          <p:cNvPr id="15" name="Title 2">
            <a:extLst>
              <a:ext uri="{FF2B5EF4-FFF2-40B4-BE49-F238E27FC236}">
                <a16:creationId xmlns:a16="http://schemas.microsoft.com/office/drawing/2014/main" id="{75B09B1A-932A-704B-8568-FEB2A2F5AD1D}"/>
              </a:ext>
            </a:extLst>
          </p:cNvPr>
          <p:cNvSpPr txBox="1">
            <a:spLocks/>
          </p:cNvSpPr>
          <p:nvPr/>
        </p:nvSpPr>
        <p:spPr>
          <a:xfrm>
            <a:off x="2596700" y="1194756"/>
            <a:ext cx="7326630" cy="561109"/>
          </a:xfrm>
          <a:prstGeom prst="rect">
            <a:avLst/>
          </a:prstGeom>
        </p:spPr>
        <p:txBody>
          <a:bodyPr>
            <a:norm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2700" dirty="0">
                <a:solidFill>
                  <a:schemeClr val="accent6"/>
                </a:solidFill>
              </a:rPr>
              <a:t>Spiritual Care</a:t>
            </a:r>
          </a:p>
        </p:txBody>
      </p:sp>
      <p:sp>
        <p:nvSpPr>
          <p:cNvPr id="16" name="Title 1">
            <a:extLst>
              <a:ext uri="{FF2B5EF4-FFF2-40B4-BE49-F238E27FC236}">
                <a16:creationId xmlns:a16="http://schemas.microsoft.com/office/drawing/2014/main" id="{3CFEFDAD-6D4A-A14B-BD1D-BEBFB1AE7AFA}"/>
              </a:ext>
            </a:extLst>
          </p:cNvPr>
          <p:cNvSpPr txBox="1">
            <a:spLocks/>
          </p:cNvSpPr>
          <p:nvPr/>
        </p:nvSpPr>
        <p:spPr>
          <a:xfrm>
            <a:off x="270855" y="3314592"/>
            <a:ext cx="5557345" cy="600917"/>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defTabSz="342900"/>
            <a:r>
              <a:rPr lang="en-US" sz="2700" dirty="0">
                <a:solidFill>
                  <a:schemeClr val="accent6"/>
                </a:solidFill>
              </a:rPr>
              <a:t>Student Mental Health Services</a:t>
            </a:r>
          </a:p>
        </p:txBody>
      </p:sp>
      <p:sp>
        <p:nvSpPr>
          <p:cNvPr id="17" name="Text Placeholder 1">
            <a:extLst>
              <a:ext uri="{FF2B5EF4-FFF2-40B4-BE49-F238E27FC236}">
                <a16:creationId xmlns:a16="http://schemas.microsoft.com/office/drawing/2014/main" id="{1C1EEDB7-33A9-D74F-921F-62BCA53C8BCE}"/>
              </a:ext>
            </a:extLst>
          </p:cNvPr>
          <p:cNvSpPr txBox="1">
            <a:spLocks/>
          </p:cNvSpPr>
          <p:nvPr/>
        </p:nvSpPr>
        <p:spPr>
          <a:xfrm>
            <a:off x="3927495" y="2200920"/>
            <a:ext cx="4991626" cy="36576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defTabSz="342900"/>
            <a:r>
              <a:rPr lang="en-US" sz="2700" dirty="0">
                <a:solidFill>
                  <a:schemeClr val="accent6"/>
                </a:solidFill>
              </a:rPr>
              <a:t>Health and Wellness</a:t>
            </a:r>
          </a:p>
        </p:txBody>
      </p:sp>
      <p:sp>
        <p:nvSpPr>
          <p:cNvPr id="4" name="TextBox 3">
            <a:extLst>
              <a:ext uri="{FF2B5EF4-FFF2-40B4-BE49-F238E27FC236}">
                <a16:creationId xmlns:a16="http://schemas.microsoft.com/office/drawing/2014/main" id="{5CEB4B08-A793-446B-9237-32D9E51F4D30}"/>
              </a:ext>
            </a:extLst>
          </p:cNvPr>
          <p:cNvSpPr txBox="1"/>
          <p:nvPr/>
        </p:nvSpPr>
        <p:spPr>
          <a:xfrm>
            <a:off x="2210607" y="5240035"/>
            <a:ext cx="6922112" cy="507831"/>
          </a:xfrm>
          <a:prstGeom prst="rect">
            <a:avLst/>
          </a:prstGeom>
          <a:noFill/>
        </p:spPr>
        <p:txBody>
          <a:bodyPr wrap="square" rtlCol="0">
            <a:spAutoFit/>
          </a:bodyPr>
          <a:lstStyle/>
          <a:p>
            <a:r>
              <a:rPr lang="en-US" sz="2700" b="1" dirty="0">
                <a:solidFill>
                  <a:schemeClr val="accent6"/>
                </a:solidFill>
                <a:latin typeface="Arial" panose="020B0604020202020204" pitchFamily="34" charset="0"/>
                <a:ea typeface="+mj-ea"/>
                <a:cs typeface="Arial" panose="020B0604020202020204" pitchFamily="34" charset="0"/>
              </a:rPr>
              <a:t>Confidential Intake and Triage Support</a:t>
            </a:r>
            <a:endParaRPr lang="en-CA" sz="2700" b="1" dirty="0">
              <a:solidFill>
                <a:schemeClr val="accent6"/>
              </a:solidFill>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04F6D610-42CC-486E-BE0D-99EA26D77C21}"/>
              </a:ext>
            </a:extLst>
          </p:cNvPr>
          <p:cNvSpPr txBox="1"/>
          <p:nvPr/>
        </p:nvSpPr>
        <p:spPr>
          <a:xfrm>
            <a:off x="1395450" y="2708505"/>
            <a:ext cx="6353100" cy="507831"/>
          </a:xfrm>
          <a:prstGeom prst="rect">
            <a:avLst/>
          </a:prstGeom>
          <a:noFill/>
        </p:spPr>
        <p:txBody>
          <a:bodyPr wrap="square" rtlCol="0">
            <a:spAutoFit/>
          </a:bodyPr>
          <a:lstStyle/>
          <a:p>
            <a:r>
              <a:rPr lang="en-US" sz="2700" b="1" dirty="0">
                <a:solidFill>
                  <a:srgbClr val="002060"/>
                </a:solidFill>
                <a:latin typeface="Arial" panose="020B0604020202020204" pitchFamily="34" charset="0"/>
                <a:ea typeface="+mj-ea"/>
                <a:cs typeface="Arial" panose="020B0604020202020204" pitchFamily="34" charset="0"/>
              </a:rPr>
              <a:t>Sexual Violence Resource Centre</a:t>
            </a:r>
            <a:endParaRPr lang="en-CA" sz="2700" b="1"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4233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226" y="1122046"/>
            <a:ext cx="5928359" cy="365760"/>
          </a:xfrm>
        </p:spPr>
        <p:txBody>
          <a:bodyPr>
            <a:normAutofit fontScale="90000"/>
          </a:bodyPr>
          <a:lstStyle/>
          <a:p>
            <a:pPr algn="ctr"/>
            <a:r>
              <a:rPr lang="en-US" dirty="0">
                <a:solidFill>
                  <a:srgbClr val="002060"/>
                </a:solidFill>
              </a:rPr>
              <a:t>Where to find us?</a:t>
            </a:r>
          </a:p>
        </p:txBody>
      </p:sp>
      <p:sp>
        <p:nvSpPr>
          <p:cNvPr id="3" name="Text Placeholder 2"/>
          <p:cNvSpPr>
            <a:spLocks noGrp="1"/>
          </p:cNvSpPr>
          <p:nvPr>
            <p:ph type="body" sz="quarter" idx="10"/>
          </p:nvPr>
        </p:nvSpPr>
        <p:spPr>
          <a:xfrm>
            <a:off x="581891" y="1844387"/>
            <a:ext cx="8271164" cy="3418608"/>
          </a:xfrm>
        </p:spPr>
        <p:txBody>
          <a:bodyPr>
            <a:normAutofit fontScale="85000" lnSpcReduction="20000"/>
          </a:bodyPr>
          <a:lstStyle/>
          <a:p>
            <a:pPr marL="214313" indent="-214313">
              <a:buFont typeface="Arial" panose="020B0604020202020204" pitchFamily="34" charset="0"/>
              <a:buChar char="•"/>
            </a:pPr>
            <a:r>
              <a:rPr lang="en-US" sz="2100" dirty="0"/>
              <a:t>Call: 204-272-3190 </a:t>
            </a:r>
          </a:p>
          <a:p>
            <a:pPr marL="728663" lvl="1" indent="-214313"/>
            <a:r>
              <a:rPr lang="en-US" sz="2100" dirty="0">
                <a:latin typeface="Arial" panose="020B0604020202020204" pitchFamily="34" charset="0"/>
                <a:cs typeface="Arial" panose="020B0604020202020204" pitchFamily="34" charset="0"/>
              </a:rPr>
              <a:t>phones are answered M-F 8:30am – 4:30pm</a:t>
            </a:r>
          </a:p>
          <a:p>
            <a:pPr marL="728663" lvl="1" indent="-214313"/>
            <a:r>
              <a:rPr lang="en-US" sz="2100" dirty="0">
                <a:latin typeface="Arial" panose="020B0604020202020204" pitchFamily="34" charset="0"/>
                <a:cs typeface="Arial" panose="020B0604020202020204" pitchFamily="34" charset="0"/>
              </a:rPr>
              <a:t>confidential voicemail</a:t>
            </a:r>
          </a:p>
          <a:p>
            <a:pPr marL="214313" indent="-214313">
              <a:buFont typeface="Arial" panose="020B0604020202020204" pitchFamily="34" charset="0"/>
              <a:buChar char="•"/>
            </a:pPr>
            <a:r>
              <a:rPr lang="en-US" sz="2100" dirty="0"/>
              <a:t>Send an email: </a:t>
            </a:r>
            <a:r>
              <a:rPr lang="en-US" sz="2100" dirty="0">
                <a:solidFill>
                  <a:srgbClr val="0070C0"/>
                </a:solidFill>
                <a:hlinkClick r:id="rId3">
                  <a:extLst>
                    <a:ext uri="{A12FA001-AC4F-418D-AE19-62706E023703}">
                      <ahyp:hlinkClr xmlns:ahyp="http://schemas.microsoft.com/office/drawing/2018/hyperlinkcolor" val="tx"/>
                    </a:ext>
                  </a:extLst>
                </a:hlinkClick>
              </a:rPr>
              <a:t>bcss@umanitoba.ca</a:t>
            </a:r>
            <a:endParaRPr lang="en-US" sz="2100" dirty="0">
              <a:solidFill>
                <a:srgbClr val="0070C0"/>
              </a:solidFill>
            </a:endParaRP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Access our website: </a:t>
            </a:r>
            <a:r>
              <a:rPr lang="en-US" sz="2100" dirty="0">
                <a:solidFill>
                  <a:srgbClr val="0070C0"/>
                </a:solidFill>
                <a:hlinkClick r:id="rId4">
                  <a:extLst>
                    <a:ext uri="{A12FA001-AC4F-418D-AE19-62706E023703}">
                      <ahyp:hlinkClr xmlns:ahyp="http://schemas.microsoft.com/office/drawing/2018/hyperlinkcolor" val="tx"/>
                    </a:ext>
                  </a:extLst>
                </a:hlinkClick>
              </a:rPr>
              <a:t>http://umanitoba.ca/student/bannatyne/</a:t>
            </a:r>
            <a:endParaRPr lang="en-US" sz="2100" dirty="0">
              <a:solidFill>
                <a:srgbClr val="0070C0"/>
              </a:solidFill>
            </a:endParaRP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Follow us on Instagram for up-to-date offerings: </a:t>
            </a:r>
            <a:r>
              <a:rPr lang="en-US" sz="2100" dirty="0">
                <a:solidFill>
                  <a:srgbClr val="0070C0"/>
                </a:solidFill>
              </a:rPr>
              <a:t>@</a:t>
            </a:r>
            <a:r>
              <a:rPr lang="en-US" sz="2100" dirty="0" err="1">
                <a:solidFill>
                  <a:srgbClr val="0070C0"/>
                </a:solidFill>
              </a:rPr>
              <a:t>um.student.services.bannatyne</a:t>
            </a:r>
            <a:endParaRPr lang="en-US" sz="2100" dirty="0">
              <a:solidFill>
                <a:srgbClr val="0070C0"/>
              </a:solidFill>
            </a:endParaRPr>
          </a:p>
          <a:p>
            <a:pPr marL="214313" indent="-214313">
              <a:buFont typeface="Arial" panose="020B0604020202020204" pitchFamily="34" charset="0"/>
              <a:buChar char="•"/>
            </a:pPr>
            <a:endParaRPr lang="en-US" sz="2100" dirty="0">
              <a:latin typeface="+mn-lt"/>
              <a:cs typeface="+mn-cs"/>
            </a:endParaRPr>
          </a:p>
          <a:p>
            <a:pPr marL="214313" indent="-214313">
              <a:buFont typeface="Arial" panose="020B0604020202020204" pitchFamily="34" charset="0"/>
              <a:buChar char="•"/>
            </a:pPr>
            <a:endParaRPr lang="en-US" sz="2100" dirty="0">
              <a:latin typeface="+mn-lt"/>
              <a:cs typeface="+mn-cs"/>
            </a:endParaRPr>
          </a:p>
          <a:p>
            <a:endParaRPr lang="en-US" sz="1800" dirty="0"/>
          </a:p>
        </p:txBody>
      </p:sp>
    </p:spTree>
    <p:extLst>
      <p:ext uri="{BB962C8B-B14F-4D97-AF65-F5344CB8AC3E}">
        <p14:creationId xmlns:p14="http://schemas.microsoft.com/office/powerpoint/2010/main" val="428783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3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CFB3-38B7-3B44-9C53-6094A2A3767C}"/>
              </a:ext>
            </a:extLst>
          </p:cNvPr>
          <p:cNvSpPr>
            <a:spLocks noGrp="1"/>
          </p:cNvSpPr>
          <p:nvPr>
            <p:ph type="title"/>
          </p:nvPr>
        </p:nvSpPr>
        <p:spPr>
          <a:xfrm>
            <a:off x="977699" y="630083"/>
            <a:ext cx="7188602" cy="410600"/>
          </a:xfrm>
        </p:spPr>
        <p:txBody>
          <a:bodyPr>
            <a:normAutofit fontScale="90000"/>
          </a:bodyPr>
          <a:lstStyle/>
          <a:p>
            <a:r>
              <a:rPr lang="en-US" dirty="0"/>
              <a:t>Stress Defined</a:t>
            </a:r>
          </a:p>
        </p:txBody>
      </p:sp>
      <p:sp>
        <p:nvSpPr>
          <p:cNvPr id="3" name="Content Placeholder 2">
            <a:extLst>
              <a:ext uri="{FF2B5EF4-FFF2-40B4-BE49-F238E27FC236}">
                <a16:creationId xmlns:a16="http://schemas.microsoft.com/office/drawing/2014/main" id="{226F0024-4F95-8C4E-B7BF-DFEDC442260D}"/>
              </a:ext>
            </a:extLst>
          </p:cNvPr>
          <p:cNvSpPr>
            <a:spLocks noGrp="1"/>
          </p:cNvSpPr>
          <p:nvPr>
            <p:ph idx="1"/>
          </p:nvPr>
        </p:nvSpPr>
        <p:spPr>
          <a:xfrm>
            <a:off x="419100" y="1572126"/>
            <a:ext cx="8420100" cy="3962400"/>
          </a:xfrm>
        </p:spPr>
        <p:txBody>
          <a:bodyPr>
            <a:normAutofit lnSpcReduction="10000"/>
          </a:bodyPr>
          <a:lstStyle/>
          <a:p>
            <a:pPr>
              <a:lnSpc>
                <a:spcPct val="80000"/>
              </a:lnSpc>
              <a:buClr>
                <a:schemeClr val="tx2"/>
              </a:buClr>
            </a:pPr>
            <a:r>
              <a:rPr lang="en-US" dirty="0">
                <a:latin typeface="Calibri" panose="020F0502020204030204" pitchFamily="34" charset="0"/>
                <a:cs typeface="Calibri" panose="020F0502020204030204" pitchFamily="34" charset="0"/>
              </a:rPr>
              <a:t>“Stress is any uncomfortable emotional experience accompanied by predictable biochemical, physiological and behavioral changes” (American Psychological Association)</a:t>
            </a:r>
          </a:p>
          <a:p>
            <a:pPr>
              <a:lnSpc>
                <a:spcPct val="80000"/>
              </a:lnSpc>
              <a:buClr>
                <a:schemeClr val="tx2"/>
              </a:buClr>
            </a:pPr>
            <a:endParaRPr lang="en-US" dirty="0">
              <a:latin typeface="Calibri" panose="020F0502020204030204" pitchFamily="34" charset="0"/>
              <a:cs typeface="Calibri" panose="020F0502020204030204" pitchFamily="34" charset="0"/>
            </a:endParaRPr>
          </a:p>
          <a:p>
            <a:pPr>
              <a:lnSpc>
                <a:spcPct val="80000"/>
              </a:lnSpc>
              <a:buClr>
                <a:schemeClr val="tx2"/>
              </a:buClr>
            </a:pPr>
            <a:r>
              <a:rPr lang="en-US" dirty="0">
                <a:latin typeface="Calibri" panose="020F0502020204030204" pitchFamily="34" charset="0"/>
                <a:cs typeface="Calibri" panose="020F0502020204030204" pitchFamily="34" charset="0"/>
              </a:rPr>
              <a:t>Stress is part of everyday life, and all adults feel stress at times. Stress is problematic when it disrupts someone’s life</a:t>
            </a:r>
          </a:p>
          <a:p>
            <a:pPr>
              <a:lnSpc>
                <a:spcPct val="80000"/>
              </a:lnSpc>
              <a:buClr>
                <a:schemeClr val="tx2"/>
              </a:buClr>
            </a:pPr>
            <a:endParaRPr lang="en-US" dirty="0">
              <a:latin typeface="Calibri" panose="020F0502020204030204" pitchFamily="34" charset="0"/>
              <a:cs typeface="Calibri" panose="020F0502020204030204" pitchFamily="34" charset="0"/>
            </a:endParaRPr>
          </a:p>
          <a:p>
            <a:pPr>
              <a:lnSpc>
                <a:spcPct val="80000"/>
              </a:lnSpc>
              <a:buClr>
                <a:schemeClr val="tx2"/>
              </a:buClr>
            </a:pPr>
            <a:r>
              <a:rPr lang="en-US" dirty="0">
                <a:latin typeface="Calibri" panose="020F0502020204030204" pitchFamily="34" charset="0"/>
                <a:cs typeface="Calibri" panose="020F0502020204030204" pitchFamily="34" charset="0"/>
              </a:rPr>
              <a:t>Stress can gradually build if not managed well and can lead to serious difficulties like anxiety and depression </a:t>
            </a:r>
          </a:p>
          <a:p>
            <a:pPr>
              <a:lnSpc>
                <a:spcPct val="80000"/>
              </a:lnSpc>
              <a:buClr>
                <a:schemeClr val="tx2"/>
              </a:buClr>
            </a:pPr>
            <a:endParaRPr lang="en-US" dirty="0">
              <a:latin typeface="Calibri" panose="020F0502020204030204" pitchFamily="34" charset="0"/>
              <a:cs typeface="Calibri" panose="020F0502020204030204" pitchFamily="34" charset="0"/>
            </a:endParaRPr>
          </a:p>
          <a:p>
            <a:pPr>
              <a:lnSpc>
                <a:spcPct val="80000"/>
              </a:lnSpc>
              <a:buClr>
                <a:schemeClr val="tx2"/>
              </a:buClr>
            </a:pPr>
            <a:r>
              <a:rPr lang="en-US" dirty="0">
                <a:latin typeface="Calibri" panose="020F0502020204030204" pitchFamily="34" charset="0"/>
                <a:cs typeface="Calibri" panose="020F0502020204030204" pitchFamily="34" charset="0"/>
              </a:rPr>
              <a:t>But…..some stress can be helpful.</a:t>
            </a:r>
          </a:p>
          <a:p>
            <a:endParaRPr lang="en-US" dirty="0"/>
          </a:p>
        </p:txBody>
      </p:sp>
    </p:spTree>
    <p:extLst>
      <p:ext uri="{BB962C8B-B14F-4D97-AF65-F5344CB8AC3E}">
        <p14:creationId xmlns:p14="http://schemas.microsoft.com/office/powerpoint/2010/main" val="376457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75587" y="1274238"/>
            <a:ext cx="7188602" cy="410600"/>
          </a:xfrm>
        </p:spPr>
        <p:txBody>
          <a:bodyPr>
            <a:normAutofit fontScale="90000"/>
          </a:bodyPr>
          <a:lstStyle/>
          <a:p>
            <a:pPr algn="ctr"/>
            <a:r>
              <a:rPr lang="en-CA" dirty="0"/>
              <a:t>Some Stress Can Be Helpful</a:t>
            </a:r>
          </a:p>
        </p:txBody>
      </p:sp>
      <p:pic>
        <p:nvPicPr>
          <p:cNvPr id="14" name="Content Placeholder 13"/>
          <p:cNvPicPr>
            <a:picLocks noGrp="1" noChangeAspect="1"/>
          </p:cNvPicPr>
          <p:nvPr>
            <p:ph idx="1"/>
          </p:nvPr>
        </p:nvPicPr>
        <p:blipFill>
          <a:blip r:embed="rId3"/>
          <a:stretch>
            <a:fillRect/>
          </a:stretch>
        </p:blipFill>
        <p:spPr>
          <a:xfrm>
            <a:off x="1275587" y="2337072"/>
            <a:ext cx="6592825" cy="3140215"/>
          </a:xfrm>
          <a:prstGeom prst="rect">
            <a:avLst/>
          </a:prstGeom>
        </p:spPr>
      </p:pic>
      <p:sp>
        <p:nvSpPr>
          <p:cNvPr id="13" name="Text Placeholder 12"/>
          <p:cNvSpPr>
            <a:spLocks noGrp="1"/>
          </p:cNvSpPr>
          <p:nvPr>
            <p:ph type="body" sz="quarter" idx="10"/>
          </p:nvPr>
        </p:nvSpPr>
        <p:spPr>
          <a:xfrm>
            <a:off x="908685" y="1943372"/>
            <a:ext cx="7326630" cy="393700"/>
          </a:xfrm>
        </p:spPr>
        <p:txBody>
          <a:bodyPr>
            <a:normAutofit fontScale="92500" lnSpcReduction="10000"/>
          </a:bodyPr>
          <a:lstStyle/>
          <a:p>
            <a:pPr algn="ctr"/>
            <a:r>
              <a:rPr lang="en-CA" dirty="0"/>
              <a:t>The Yerkes-Dodson Curve</a:t>
            </a:r>
          </a:p>
        </p:txBody>
      </p:sp>
    </p:spTree>
    <p:extLst>
      <p:ext uri="{BB962C8B-B14F-4D97-AF65-F5344CB8AC3E}">
        <p14:creationId xmlns:p14="http://schemas.microsoft.com/office/powerpoint/2010/main" val="357518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07" y="918595"/>
            <a:ext cx="7326630" cy="48768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284870" y="1312295"/>
            <a:ext cx="7326630" cy="3506203"/>
          </a:xfrm>
        </p:spPr>
        <p:txBody>
          <a:bodyPr>
            <a:normAutofit lnSpcReduction="10000"/>
          </a:bodyPr>
          <a:lstStyle/>
          <a:p>
            <a:pPr marL="802386" lvl="4" indent="-285750"/>
            <a:r>
              <a:rPr lang="en-US" sz="1800" dirty="0">
                <a:latin typeface="+mn-lt"/>
              </a:rPr>
              <a:t>Mental Health</a:t>
            </a:r>
          </a:p>
          <a:p>
            <a:pPr marL="802386" lvl="4" indent="-285750"/>
            <a:r>
              <a:rPr lang="en-US" sz="1800" dirty="0">
                <a:latin typeface="+mn-lt"/>
              </a:rPr>
              <a:t>Ability to Cope</a:t>
            </a:r>
          </a:p>
          <a:p>
            <a:pPr marL="802386" lvl="4" indent="-285750"/>
            <a:r>
              <a:rPr lang="en-US" sz="1800" dirty="0">
                <a:latin typeface="+mn-lt"/>
              </a:rPr>
              <a:t>Compassion Fatigue</a:t>
            </a:r>
          </a:p>
          <a:p>
            <a:pPr marL="802386" lvl="4" indent="-285750"/>
            <a:r>
              <a:rPr lang="en-US" sz="1800" dirty="0">
                <a:latin typeface="+mn-lt"/>
              </a:rPr>
              <a:t>Anxiety</a:t>
            </a:r>
          </a:p>
          <a:p>
            <a:pPr marL="802386" lvl="4" indent="-285750"/>
            <a:r>
              <a:rPr lang="en-US" sz="1800" dirty="0">
                <a:latin typeface="+mn-lt"/>
              </a:rPr>
              <a:t>Depression</a:t>
            </a:r>
          </a:p>
          <a:p>
            <a:pPr marL="802386" lvl="4" indent="-285750"/>
            <a:r>
              <a:rPr lang="en-US" sz="1800" dirty="0">
                <a:latin typeface="+mn-lt"/>
              </a:rPr>
              <a:t>Low self-esteem</a:t>
            </a:r>
          </a:p>
          <a:p>
            <a:pPr marL="802386" lvl="4" indent="-285750"/>
            <a:r>
              <a:rPr lang="en-US" sz="1800" dirty="0">
                <a:latin typeface="+mn-lt"/>
              </a:rPr>
              <a:t>Burnout</a:t>
            </a:r>
          </a:p>
          <a:p>
            <a:pPr marL="802386" lvl="4" indent="-285750"/>
            <a:r>
              <a:rPr lang="en-US" sz="1800" dirty="0">
                <a:latin typeface="+mn-lt"/>
              </a:rPr>
              <a:t>Loss of Appetite</a:t>
            </a:r>
          </a:p>
          <a:p>
            <a:pPr marL="802386" lvl="4" indent="-285750"/>
            <a:r>
              <a:rPr lang="en-US" sz="1800" dirty="0">
                <a:latin typeface="+mn-lt"/>
              </a:rPr>
              <a:t>Lack of Sleep</a:t>
            </a:r>
          </a:p>
          <a:p>
            <a:endParaRPr lang="en-US" dirty="0"/>
          </a:p>
        </p:txBody>
      </p:sp>
      <p:sp>
        <p:nvSpPr>
          <p:cNvPr id="4" name="Text Placeholder 3"/>
          <p:cNvSpPr>
            <a:spLocks noGrp="1"/>
          </p:cNvSpPr>
          <p:nvPr>
            <p:ph type="body" sz="quarter" idx="10"/>
          </p:nvPr>
        </p:nvSpPr>
        <p:spPr>
          <a:xfrm>
            <a:off x="723207" y="579343"/>
            <a:ext cx="7326630" cy="393700"/>
          </a:xfrm>
        </p:spPr>
        <p:txBody>
          <a:bodyPr>
            <a:normAutofit fontScale="92500" lnSpcReduction="10000"/>
          </a:bodyPr>
          <a:lstStyle/>
          <a:p>
            <a:r>
              <a:rPr lang="en-US" dirty="0"/>
              <a:t>Too Much Stress can Impact:</a:t>
            </a:r>
          </a:p>
        </p:txBody>
      </p:sp>
      <p:pic>
        <p:nvPicPr>
          <p:cNvPr id="6" name="Picture 2" descr="Image result for dentist stress"/>
          <p:cNvPicPr>
            <a:picLocks noChangeAspect="1" noChangeArrowheads="1"/>
          </p:cNvPicPr>
          <p:nvPr/>
        </p:nvPicPr>
        <p:blipFill rotWithShape="1">
          <a:blip r:embed="rId3">
            <a:extLst>
              <a:ext uri="{28A0092B-C50C-407E-A947-70E740481C1C}">
                <a14:useLocalDpi xmlns:a14="http://schemas.microsoft.com/office/drawing/2010/main" val="0"/>
              </a:ext>
            </a:extLst>
          </a:blip>
          <a:srcRect b="4432"/>
          <a:stretch/>
        </p:blipFill>
        <p:spPr bwMode="auto">
          <a:xfrm>
            <a:off x="2814785" y="3221985"/>
            <a:ext cx="3143474" cy="2253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258" y="776193"/>
            <a:ext cx="3124200" cy="3124200"/>
          </a:xfrm>
          <a:prstGeom prst="rect">
            <a:avLst/>
          </a:prstGeom>
        </p:spPr>
      </p:pic>
    </p:spTree>
    <p:extLst>
      <p:ext uri="{BB962C8B-B14F-4D97-AF65-F5344CB8AC3E}">
        <p14:creationId xmlns:p14="http://schemas.microsoft.com/office/powerpoint/2010/main" val="79801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vert="horz" lIns="91440" tIns="45720" rIns="91440" bIns="45720" rtlCol="0" anchor="ctr">
            <a:normAutofit/>
          </a:bodyPr>
          <a:lstStyle/>
          <a:p>
            <a:pPr defTabSz="914400"/>
            <a:r>
              <a:rPr lang="en-US" sz="3200" b="0" i="0" kern="1200" cap="all" dirty="0">
                <a:solidFill>
                  <a:schemeClr val="tx1"/>
                </a:solidFill>
                <a:effectLst/>
                <a:latin typeface="+mj-lt"/>
                <a:ea typeface="+mj-ea"/>
                <a:cs typeface="+mj-cs"/>
              </a:rPr>
              <a:t>What is Burnout?</a:t>
            </a:r>
          </a:p>
        </p:txBody>
      </p:sp>
      <p:cxnSp>
        <p:nvCxnSpPr>
          <p:cNvPr id="18" name="Straight Connector 1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vert="horz" lIns="91440" tIns="45720" rIns="91440" bIns="45720" rtlCol="0" anchor="ctr">
            <a:normAutofit/>
          </a:bodyPr>
          <a:lstStyle/>
          <a:p>
            <a:pPr marL="0" indent="0" defTabSz="914400">
              <a:buNone/>
            </a:pPr>
            <a:r>
              <a:rPr lang="en-US" altLang="en-US" dirty="0">
                <a:latin typeface="+mn-lt"/>
                <a:cs typeface="+mn-cs"/>
              </a:rPr>
              <a:t>Burnout is a state of emotional, physical, and mental exhaustion caused by excessive and prolonged stress. It occurs when you feel overwhelmed, emotionally drained, and unable to meet constant demands</a:t>
            </a:r>
            <a:endParaRPr lang="en-US" dirty="0">
              <a:latin typeface="+mn-lt"/>
              <a:cs typeface="+mn-cs"/>
            </a:endParaRPr>
          </a:p>
        </p:txBody>
      </p:sp>
    </p:spTree>
    <p:extLst>
      <p:ext uri="{BB962C8B-B14F-4D97-AF65-F5344CB8AC3E}">
        <p14:creationId xmlns:p14="http://schemas.microsoft.com/office/powerpoint/2010/main" val="289864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56" y="1072203"/>
            <a:ext cx="4487704" cy="1088068"/>
          </a:xfrm>
        </p:spPr>
        <p:txBody>
          <a:bodyPr vert="horz" lIns="68580" tIns="34290" rIns="68580" bIns="34290" rtlCol="0" anchor="b">
            <a:normAutofit fontScale="90000"/>
          </a:bodyPr>
          <a:lstStyle/>
          <a:p>
            <a:r>
              <a:rPr lang="en-US" sz="3075">
                <a:effectLst>
                  <a:outerShdw blurRad="38100" dist="25500" dir="5400000" algn="tl" rotWithShape="0">
                    <a:srgbClr val="000000">
                      <a:satMod val="180000"/>
                      <a:alpha val="75000"/>
                    </a:srgbClr>
                  </a:outerShdw>
                </a:effectLst>
              </a:rPr>
              <a:t>Early Signs of Burnout in University Students</a:t>
            </a:r>
            <a:endParaRPr lang="en-US" sz="3075"/>
          </a:p>
        </p:txBody>
      </p:sp>
      <p:pic>
        <p:nvPicPr>
          <p:cNvPr id="4" name="Picture 3">
            <a:extLst>
              <a:ext uri="{FF2B5EF4-FFF2-40B4-BE49-F238E27FC236}">
                <a16:creationId xmlns:a16="http://schemas.microsoft.com/office/drawing/2014/main" id="{51D1E66C-48A8-4416-AD99-EDE5894DF242}"/>
              </a:ext>
            </a:extLst>
          </p:cNvPr>
          <p:cNvPicPr>
            <a:picLocks noChangeAspect="1"/>
          </p:cNvPicPr>
          <p:nvPr/>
        </p:nvPicPr>
        <p:blipFill rotWithShape="1">
          <a:blip r:embed="rId2"/>
          <a:srcRect l="30239" r="32195"/>
          <a:stretch/>
        </p:blipFill>
        <p:spPr>
          <a:xfrm>
            <a:off x="0" y="646241"/>
            <a:ext cx="3435058" cy="5143493"/>
          </a:xfrm>
          <a:prstGeom prst="rect">
            <a:avLst/>
          </a:prstGeom>
        </p:spPr>
      </p:pic>
      <p:sp>
        <p:nvSpPr>
          <p:cNvPr id="3" name="Content Placeholder 2"/>
          <p:cNvSpPr>
            <a:spLocks noGrp="1"/>
          </p:cNvSpPr>
          <p:nvPr>
            <p:ph idx="1"/>
          </p:nvPr>
        </p:nvSpPr>
        <p:spPr>
          <a:xfrm>
            <a:off x="3879055" y="2438401"/>
            <a:ext cx="4487705" cy="2820668"/>
          </a:xfrm>
        </p:spPr>
        <p:txBody>
          <a:bodyPr vert="horz" lIns="0" tIns="34290" rIns="0" bIns="34290" rtlCol="0">
            <a:normAutofit fontScale="85000" lnSpcReduction="20000"/>
          </a:bodyPr>
          <a:lstStyle/>
          <a:p>
            <a:pPr>
              <a:lnSpc>
                <a:spcPct val="100000"/>
              </a:lnSpc>
            </a:pPr>
            <a:r>
              <a:rPr lang="en-US" altLang="en-US" dirty="0">
                <a:latin typeface="+mn-lt"/>
                <a:cs typeface="+mn-cs"/>
              </a:rPr>
              <a:t>Loss of Motivation</a:t>
            </a:r>
          </a:p>
          <a:p>
            <a:pPr>
              <a:lnSpc>
                <a:spcPct val="100000"/>
              </a:lnSpc>
            </a:pPr>
            <a:r>
              <a:rPr lang="en-US" altLang="en-US" dirty="0">
                <a:latin typeface="+mn-lt"/>
                <a:cs typeface="+mn-cs"/>
              </a:rPr>
              <a:t>Continual Lack of Energy</a:t>
            </a:r>
          </a:p>
          <a:p>
            <a:pPr>
              <a:lnSpc>
                <a:spcPct val="100000"/>
              </a:lnSpc>
            </a:pPr>
            <a:r>
              <a:rPr lang="en-US" altLang="en-US" dirty="0">
                <a:latin typeface="+mn-lt"/>
                <a:cs typeface="+mn-cs"/>
              </a:rPr>
              <a:t>Boredom</a:t>
            </a:r>
          </a:p>
          <a:p>
            <a:pPr>
              <a:lnSpc>
                <a:spcPct val="100000"/>
              </a:lnSpc>
            </a:pPr>
            <a:r>
              <a:rPr lang="en-US" altLang="en-US" dirty="0">
                <a:latin typeface="+mn-lt"/>
                <a:cs typeface="+mn-cs"/>
              </a:rPr>
              <a:t>Inability to Concentrate</a:t>
            </a:r>
          </a:p>
          <a:p>
            <a:pPr>
              <a:lnSpc>
                <a:spcPct val="100000"/>
              </a:lnSpc>
            </a:pPr>
            <a:r>
              <a:rPr lang="en-US" altLang="en-US" dirty="0">
                <a:latin typeface="+mn-lt"/>
                <a:cs typeface="+mn-cs"/>
              </a:rPr>
              <a:t>Lower Academic Achievement</a:t>
            </a:r>
          </a:p>
          <a:p>
            <a:pPr>
              <a:lnSpc>
                <a:spcPct val="100000"/>
              </a:lnSpc>
            </a:pPr>
            <a:r>
              <a:rPr lang="en-US" altLang="en-US" dirty="0">
                <a:latin typeface="+mn-lt"/>
                <a:cs typeface="+mn-cs"/>
              </a:rPr>
              <a:t>Detachment</a:t>
            </a:r>
          </a:p>
          <a:p>
            <a:pPr>
              <a:lnSpc>
                <a:spcPct val="100000"/>
              </a:lnSpc>
            </a:pPr>
            <a:r>
              <a:rPr lang="en-US" altLang="en-US" dirty="0">
                <a:latin typeface="+mn-lt"/>
                <a:cs typeface="+mn-cs"/>
              </a:rPr>
              <a:t>Lowered Immunity to Illnesses or Diseases</a:t>
            </a:r>
          </a:p>
          <a:p>
            <a:pPr>
              <a:lnSpc>
                <a:spcPct val="100000"/>
              </a:lnSpc>
            </a:pPr>
            <a:endParaRPr lang="en-US" dirty="0">
              <a:latin typeface="+mn-lt"/>
              <a:cs typeface="+mn-cs"/>
            </a:endParaRPr>
          </a:p>
        </p:txBody>
      </p:sp>
    </p:spTree>
    <p:extLst>
      <p:ext uri="{BB962C8B-B14F-4D97-AF65-F5344CB8AC3E}">
        <p14:creationId xmlns:p14="http://schemas.microsoft.com/office/powerpoint/2010/main" val="423740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561082"/>
            <a:ext cx="7326630" cy="487680"/>
          </a:xfrm>
        </p:spPr>
        <p:txBody>
          <a:bodyPr>
            <a:normAutofit fontScale="90000"/>
          </a:bodyPr>
          <a:lstStyle/>
          <a:p>
            <a:r>
              <a:rPr lang="en-US" dirty="0"/>
              <a:t>Types of Stress</a:t>
            </a:r>
          </a:p>
        </p:txBody>
      </p:sp>
      <p:graphicFrame>
        <p:nvGraphicFramePr>
          <p:cNvPr id="7" name="Content Placeholder 2">
            <a:extLst>
              <a:ext uri="{FF2B5EF4-FFF2-40B4-BE49-F238E27FC236}">
                <a16:creationId xmlns:a16="http://schemas.microsoft.com/office/drawing/2014/main" id="{E5FCEC96-30B8-4B8B-AFE8-1E938DB2EEBC}"/>
              </a:ext>
            </a:extLst>
          </p:cNvPr>
          <p:cNvGraphicFramePr>
            <a:graphicFrameLocks noGrp="1"/>
          </p:cNvGraphicFramePr>
          <p:nvPr>
            <p:ph idx="1"/>
            <p:extLst>
              <p:ext uri="{D42A27DB-BD31-4B8C-83A1-F6EECF244321}">
                <p14:modId xmlns:p14="http://schemas.microsoft.com/office/powerpoint/2010/main" val="2487392125"/>
              </p:ext>
            </p:extLst>
          </p:nvPr>
        </p:nvGraphicFramePr>
        <p:xfrm>
          <a:off x="641038" y="1113694"/>
          <a:ext cx="8083861" cy="457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72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Interpersonal</a:t>
            </a:r>
          </a:p>
        </p:txBody>
      </p:sp>
      <p:sp>
        <p:nvSpPr>
          <p:cNvPr id="3" name="Content Placeholder 2"/>
          <p:cNvSpPr>
            <a:spLocks noGrp="1"/>
          </p:cNvSpPr>
          <p:nvPr>
            <p:ph idx="1"/>
          </p:nvPr>
        </p:nvSpPr>
        <p:spPr>
          <a:xfrm>
            <a:off x="1188721" y="2229023"/>
            <a:ext cx="7188602" cy="2524068"/>
          </a:xfrm>
        </p:spPr>
        <p:txBody>
          <a:bodyPr>
            <a:normAutofit fontScale="70000" lnSpcReduction="20000"/>
          </a:bodyPr>
          <a:lstStyle/>
          <a:p>
            <a:pPr marL="0" indent="0">
              <a:buNone/>
            </a:pPr>
            <a:r>
              <a:rPr lang="en-CA" sz="3600" dirty="0">
                <a:latin typeface="+mn-lt"/>
              </a:rPr>
              <a:t>Reasons for interpersonal stress:</a:t>
            </a:r>
          </a:p>
          <a:p>
            <a:r>
              <a:rPr lang="en-CA" sz="3600" dirty="0">
                <a:latin typeface="+mn-lt"/>
              </a:rPr>
              <a:t>lack of feedback</a:t>
            </a:r>
          </a:p>
          <a:p>
            <a:r>
              <a:rPr lang="en-CA" sz="3600" dirty="0">
                <a:latin typeface="+mn-lt"/>
              </a:rPr>
              <a:t>lack of support or guidance</a:t>
            </a:r>
          </a:p>
          <a:p>
            <a:r>
              <a:rPr lang="en-CA" sz="3600" dirty="0">
                <a:latin typeface="+mn-lt"/>
              </a:rPr>
              <a:t>differing expectations</a:t>
            </a:r>
          </a:p>
          <a:p>
            <a:r>
              <a:rPr lang="en-CA" sz="3600" dirty="0">
                <a:latin typeface="+mn-lt"/>
              </a:rPr>
              <a:t>miscommunication</a:t>
            </a:r>
          </a:p>
          <a:p>
            <a:pPr marL="0" indent="0">
              <a:buNone/>
            </a:pPr>
            <a:endParaRPr lang="en-CA" dirty="0"/>
          </a:p>
        </p:txBody>
      </p:sp>
      <p:sp>
        <p:nvSpPr>
          <p:cNvPr id="4" name="Text Placeholder 3"/>
          <p:cNvSpPr>
            <a:spLocks noGrp="1"/>
          </p:cNvSpPr>
          <p:nvPr>
            <p:ph type="body" sz="quarter" idx="10"/>
          </p:nvPr>
        </p:nvSpPr>
        <p:spPr/>
        <p:txBody>
          <a:bodyPr>
            <a:normAutofit fontScale="92500" lnSpcReduction="10000"/>
          </a:bodyPr>
          <a:lstStyle/>
          <a:p>
            <a:r>
              <a:rPr lang="en-CA" dirty="0"/>
              <a:t>“stressful episodes between two or more people”</a:t>
            </a:r>
          </a:p>
        </p:txBody>
      </p:sp>
      <p:pic>
        <p:nvPicPr>
          <p:cNvPr id="5" name="Picture 4">
            <a:extLst>
              <a:ext uri="{FF2B5EF4-FFF2-40B4-BE49-F238E27FC236}">
                <a16:creationId xmlns:a16="http://schemas.microsoft.com/office/drawing/2014/main" id="{16E911AB-C691-4270-A5F2-5019D6D25BB1}"/>
              </a:ext>
            </a:extLst>
          </p:cNvPr>
          <p:cNvPicPr>
            <a:picLocks noChangeAspect="1"/>
          </p:cNvPicPr>
          <p:nvPr/>
        </p:nvPicPr>
        <p:blipFill>
          <a:blip r:embed="rId3"/>
          <a:stretch>
            <a:fillRect/>
          </a:stretch>
        </p:blipFill>
        <p:spPr>
          <a:xfrm>
            <a:off x="5658764" y="2431670"/>
            <a:ext cx="3332835" cy="3332835"/>
          </a:xfrm>
          <a:prstGeom prst="rect">
            <a:avLst/>
          </a:prstGeom>
        </p:spPr>
      </p:pic>
    </p:spTree>
    <p:extLst>
      <p:ext uri="{BB962C8B-B14F-4D97-AF65-F5344CB8AC3E}">
        <p14:creationId xmlns:p14="http://schemas.microsoft.com/office/powerpoint/2010/main" val="35673584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896</TotalTime>
  <Words>1826</Words>
  <Application>Microsoft Office PowerPoint</Application>
  <PresentationFormat>On-screen Show (4:3)</PresentationFormat>
  <Paragraphs>200</Paragraphs>
  <Slides>23</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Gill Sans MT</vt:lpstr>
      <vt:lpstr>Gallery</vt:lpstr>
      <vt:lpstr>Transition to Clerkship: Managing stress in a stressful environment</vt:lpstr>
      <vt:lpstr>Overview</vt:lpstr>
      <vt:lpstr>Stress Defined</vt:lpstr>
      <vt:lpstr>Some Stress Can Be Helpful</vt:lpstr>
      <vt:lpstr> </vt:lpstr>
      <vt:lpstr>What is Burnout?</vt:lpstr>
      <vt:lpstr>Early Signs of Burnout in University Students</vt:lpstr>
      <vt:lpstr>Types of Stress</vt:lpstr>
      <vt:lpstr>Interpersonal</vt:lpstr>
      <vt:lpstr>Why do we need to address stress early?</vt:lpstr>
      <vt:lpstr>Why do we need to address Stress early?</vt:lpstr>
      <vt:lpstr>How stress affects us:</vt:lpstr>
      <vt:lpstr>How to Prevent Burnout</vt:lpstr>
      <vt:lpstr>Steps to Manage Your Stressful Thinking</vt:lpstr>
      <vt:lpstr>PowerPoint Presentation</vt:lpstr>
      <vt:lpstr>PowerPoint Presentation</vt:lpstr>
      <vt:lpstr>PowerPoint Presentation</vt:lpstr>
      <vt:lpstr>PowerPoint Presentation</vt:lpstr>
      <vt:lpstr>PowerPoint Presentation</vt:lpstr>
      <vt:lpstr> Student Services at Bannatyne Campus</vt:lpstr>
      <vt:lpstr>Academic Learning Skills</vt:lpstr>
      <vt:lpstr>Where to find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Leah Deane</cp:lastModifiedBy>
  <cp:revision>50</cp:revision>
  <cp:lastPrinted>2019-08-26T17:14:43Z</cp:lastPrinted>
  <dcterms:created xsi:type="dcterms:W3CDTF">2019-07-17T19:24:48Z</dcterms:created>
  <dcterms:modified xsi:type="dcterms:W3CDTF">2021-09-24T17:20:38Z</dcterms:modified>
</cp:coreProperties>
</file>